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97" r:id="rId2"/>
    <p:sldId id="399" r:id="rId3"/>
    <p:sldId id="407" r:id="rId4"/>
    <p:sldId id="408" r:id="rId5"/>
    <p:sldId id="409" r:id="rId6"/>
    <p:sldId id="410" r:id="rId7"/>
    <p:sldId id="376" r:id="rId8"/>
    <p:sldId id="377" r:id="rId9"/>
    <p:sldId id="394" r:id="rId10"/>
    <p:sldId id="281" r:id="rId11"/>
    <p:sldId id="341" r:id="rId12"/>
    <p:sldId id="378" r:id="rId13"/>
    <p:sldId id="343" r:id="rId14"/>
    <p:sldId id="344" r:id="rId15"/>
    <p:sldId id="345" r:id="rId16"/>
    <p:sldId id="393" r:id="rId17"/>
    <p:sldId id="347" r:id="rId18"/>
    <p:sldId id="348" r:id="rId19"/>
    <p:sldId id="349" r:id="rId20"/>
    <p:sldId id="350" r:id="rId21"/>
    <p:sldId id="351" r:id="rId22"/>
    <p:sldId id="352" r:id="rId23"/>
    <p:sldId id="395" r:id="rId24"/>
    <p:sldId id="400" r:id="rId25"/>
    <p:sldId id="411" r:id="rId26"/>
    <p:sldId id="413" r:id="rId27"/>
    <p:sldId id="415" r:id="rId28"/>
    <p:sldId id="416" r:id="rId29"/>
    <p:sldId id="417" r:id="rId30"/>
    <p:sldId id="418" r:id="rId31"/>
    <p:sldId id="420" r:id="rId32"/>
    <p:sldId id="402" r:id="rId33"/>
    <p:sldId id="381" r:id="rId34"/>
    <p:sldId id="361" r:id="rId35"/>
    <p:sldId id="396" r:id="rId36"/>
    <p:sldId id="363" r:id="rId37"/>
    <p:sldId id="364" r:id="rId38"/>
    <p:sldId id="403" r:id="rId39"/>
    <p:sldId id="404" r:id="rId40"/>
    <p:sldId id="367" r:id="rId41"/>
    <p:sldId id="366" r:id="rId42"/>
    <p:sldId id="405" r:id="rId43"/>
    <p:sldId id="370" r:id="rId44"/>
    <p:sldId id="324" r:id="rId45"/>
    <p:sldId id="328" r:id="rId46"/>
    <p:sldId id="421" r:id="rId47"/>
  </p:sldIdLst>
  <p:sldSz cx="12192000" cy="6858000"/>
  <p:notesSz cx="10234613" cy="7099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SSefBPSGLSt8nmdf/+UfA==" hashData="cQyQowxc8JNaSpOYsDiAB3omAY5uh75PB5KmIA69UiaYq4cCSrS4dsj/HSv6j6hdVH8382xbik+PYMW0s22sJA=="/>
  <p:extLst>
    <p:ext uri="{521415D9-36F7-43E2-AB2F-B90AF26B5E84}">
      <p14:sectionLst xmlns:p14="http://schemas.microsoft.com/office/powerpoint/2010/main">
        <p14:section name="Standardabschnitt" id="{54BE2BE5-B6F6-41AC-A4F1-212778257FCC}">
          <p14:sldIdLst>
            <p14:sldId id="397"/>
            <p14:sldId id="399"/>
            <p14:sldId id="407"/>
            <p14:sldId id="408"/>
            <p14:sldId id="409"/>
            <p14:sldId id="410"/>
            <p14:sldId id="376"/>
            <p14:sldId id="377"/>
            <p14:sldId id="394"/>
            <p14:sldId id="281"/>
            <p14:sldId id="341"/>
            <p14:sldId id="378"/>
            <p14:sldId id="343"/>
            <p14:sldId id="344"/>
            <p14:sldId id="345"/>
            <p14:sldId id="393"/>
            <p14:sldId id="347"/>
            <p14:sldId id="348"/>
            <p14:sldId id="349"/>
            <p14:sldId id="350"/>
            <p14:sldId id="351"/>
            <p14:sldId id="352"/>
            <p14:sldId id="395"/>
            <p14:sldId id="400"/>
            <p14:sldId id="411"/>
            <p14:sldId id="413"/>
            <p14:sldId id="415"/>
            <p14:sldId id="416"/>
            <p14:sldId id="417"/>
            <p14:sldId id="418"/>
            <p14:sldId id="420"/>
            <p14:sldId id="402"/>
            <p14:sldId id="381"/>
            <p14:sldId id="361"/>
            <p14:sldId id="396"/>
            <p14:sldId id="363"/>
            <p14:sldId id="364"/>
            <p14:sldId id="403"/>
            <p14:sldId id="404"/>
            <p14:sldId id="367"/>
            <p14:sldId id="366"/>
            <p14:sldId id="405"/>
            <p14:sldId id="370"/>
            <p14:sldId id="324"/>
            <p14:sldId id="328"/>
            <p14:sldId id="421"/>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1"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3B5BA1"/>
    <a:srgbClr val="E4E4F2"/>
    <a:srgbClr val="F9B000"/>
    <a:srgbClr val="909698"/>
    <a:srgbClr val="FCF4E0"/>
    <a:srgbClr val="FFE4B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26" autoAdjust="0"/>
    <p:restoredTop sz="95033" autoAdjust="0"/>
  </p:normalViewPr>
  <p:slideViewPr>
    <p:cSldViewPr snapToGrid="0" showGuides="1">
      <p:cViewPr varScale="1">
        <p:scale>
          <a:sx n="79" d="100"/>
          <a:sy n="79" d="100"/>
        </p:scale>
        <p:origin x="312" y="72"/>
      </p:cViewPr>
      <p:guideLst>
        <p:guide orient="horz" pos="2069"/>
        <p:guide pos="3863"/>
      </p:guideLst>
    </p:cSldViewPr>
  </p:slideViewPr>
  <p:notesTextViewPr>
    <p:cViewPr>
      <p:scale>
        <a:sx n="1" d="1"/>
        <a:sy n="1" d="1"/>
      </p:scale>
      <p:origin x="0" y="0"/>
    </p:cViewPr>
  </p:notesTextViewPr>
  <p:sorterViewPr>
    <p:cViewPr>
      <p:scale>
        <a:sx n="100" d="100"/>
        <a:sy n="100" d="100"/>
      </p:scale>
      <p:origin x="0" y="-24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7246" y="1"/>
            <a:ext cx="4434999" cy="356198"/>
          </a:xfrm>
          <a:prstGeom prst="rect">
            <a:avLst/>
          </a:prstGeom>
        </p:spPr>
        <p:txBody>
          <a:bodyPr vert="horz" lIns="94768" tIns="47384" rIns="94768" bIns="47384" rtlCol="0"/>
          <a:lstStyle>
            <a:lvl1pPr algn="r">
              <a:defRPr sz="1200"/>
            </a:lvl1pPr>
          </a:lstStyle>
          <a:p>
            <a:fld id="{6322F073-E8F4-42A8-BC96-9B8EED4FEBC7}" type="datetimeFigureOut">
              <a:rPr lang="de-DE" smtClean="0"/>
              <a:t>25.09.2025</a:t>
            </a:fld>
            <a:endParaRPr lang="de-DE"/>
          </a:p>
        </p:txBody>
      </p:sp>
      <p:sp>
        <p:nvSpPr>
          <p:cNvPr id="4" name="Fußzeilenplatzhalter 3"/>
          <p:cNvSpPr>
            <a:spLocks noGrp="1"/>
          </p:cNvSpPr>
          <p:nvPr>
            <p:ph type="ftr" sz="quarter" idx="2"/>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7246" y="6743104"/>
            <a:ext cx="4434999" cy="356197"/>
          </a:xfrm>
          <a:prstGeom prst="rect">
            <a:avLst/>
          </a:prstGeom>
        </p:spPr>
        <p:txBody>
          <a:bodyPr vert="horz" lIns="94768" tIns="47384" rIns="94768" bIns="47384" rtlCol="0" anchor="b"/>
          <a:lstStyle>
            <a:lvl1pPr algn="r">
              <a:defRPr sz="1200"/>
            </a:lvl1pPr>
          </a:lstStyle>
          <a:p>
            <a:fld id="{C04A2B68-005F-451D-81AD-46AE4DAC4F55}" type="slidenum">
              <a:rPr lang="de-DE" smtClean="0"/>
              <a:t>‹Nr.›</a:t>
            </a:fld>
            <a:endParaRPr lang="de-DE"/>
          </a:p>
        </p:txBody>
      </p:sp>
    </p:spTree>
    <p:extLst>
      <p:ext uri="{BB962C8B-B14F-4D97-AF65-F5344CB8AC3E}">
        <p14:creationId xmlns:p14="http://schemas.microsoft.com/office/powerpoint/2010/main" val="3464021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6" y="1"/>
            <a:ext cx="4434999" cy="356198"/>
          </a:xfrm>
          <a:prstGeom prst="rect">
            <a:avLst/>
          </a:prstGeom>
        </p:spPr>
        <p:txBody>
          <a:bodyPr vert="horz" lIns="94768" tIns="47384" rIns="94768" bIns="47384" rtlCol="0"/>
          <a:lstStyle>
            <a:lvl1pPr algn="r">
              <a:defRPr sz="1200"/>
            </a:lvl1pPr>
          </a:lstStyle>
          <a:p>
            <a:fld id="{AF6372E4-4873-48A7-AFFA-658B95401C63}" type="datetimeFigureOut">
              <a:rPr lang="de-DE" smtClean="0"/>
              <a:t>25.09.2025</a:t>
            </a:fld>
            <a:endParaRPr lang="de-DE"/>
          </a:p>
        </p:txBody>
      </p:sp>
      <p:sp>
        <p:nvSpPr>
          <p:cNvPr id="4" name="Folienbildplatzhalter 3"/>
          <p:cNvSpPr>
            <a:spLocks noGrp="1" noRot="1" noChangeAspect="1"/>
          </p:cNvSpPr>
          <p:nvPr>
            <p:ph type="sldImg" idx="2"/>
          </p:nvPr>
        </p:nvSpPr>
        <p:spPr>
          <a:xfrm>
            <a:off x="2989263" y="887413"/>
            <a:ext cx="4256087" cy="2395537"/>
          </a:xfrm>
          <a:prstGeom prst="rect">
            <a:avLst/>
          </a:prstGeom>
          <a:noFill/>
          <a:ln w="12700">
            <a:solidFill>
              <a:prstClr val="black"/>
            </a:solidFill>
          </a:ln>
        </p:spPr>
        <p:txBody>
          <a:bodyPr vert="horz" lIns="94768" tIns="47384" rIns="94768" bIns="47384" rtlCol="0" anchor="ctr"/>
          <a:lstStyle/>
          <a:p>
            <a:endParaRPr lang="de-DE"/>
          </a:p>
        </p:txBody>
      </p:sp>
      <p:sp>
        <p:nvSpPr>
          <p:cNvPr id="5" name="Notizenplatzhalter 4"/>
          <p:cNvSpPr>
            <a:spLocks noGrp="1"/>
          </p:cNvSpPr>
          <p:nvPr>
            <p:ph type="body" sz="quarter" idx="3"/>
          </p:nvPr>
        </p:nvSpPr>
        <p:spPr>
          <a:xfrm>
            <a:off x="1023462" y="3416538"/>
            <a:ext cx="8187690" cy="2795350"/>
          </a:xfrm>
          <a:prstGeom prst="rect">
            <a:avLst/>
          </a:prstGeom>
        </p:spPr>
        <p:txBody>
          <a:bodyPr vert="horz" lIns="94768" tIns="47384" rIns="94768" bIns="4738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6" y="6743104"/>
            <a:ext cx="4434999" cy="356197"/>
          </a:xfrm>
          <a:prstGeom prst="rect">
            <a:avLst/>
          </a:prstGeom>
        </p:spPr>
        <p:txBody>
          <a:bodyPr vert="horz" lIns="94768" tIns="47384" rIns="94768" bIns="47384"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10</a:t>
            </a:fld>
            <a:endParaRPr lang="de-DE" altLang="de-DE">
              <a:latin typeface="Arial" panose="020B0604020202020204" pitchFamily="34" charset="0"/>
            </a:endParaRPr>
          </a:p>
        </p:txBody>
      </p:sp>
    </p:spTree>
    <p:extLst>
      <p:ext uri="{BB962C8B-B14F-4D97-AF65-F5344CB8AC3E}">
        <p14:creationId xmlns:p14="http://schemas.microsoft.com/office/powerpoint/2010/main" val="200515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13</a:t>
            </a:fld>
            <a:endParaRPr lang="de-DE"/>
          </a:p>
        </p:txBody>
      </p:sp>
    </p:spTree>
    <p:extLst>
      <p:ext uri="{BB962C8B-B14F-4D97-AF65-F5344CB8AC3E}">
        <p14:creationId xmlns:p14="http://schemas.microsoft.com/office/powerpoint/2010/main" val="411927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17</a:t>
            </a:fld>
            <a:endParaRPr lang="de-DE"/>
          </a:p>
        </p:txBody>
      </p:sp>
    </p:spTree>
    <p:extLst>
      <p:ext uri="{BB962C8B-B14F-4D97-AF65-F5344CB8AC3E}">
        <p14:creationId xmlns:p14="http://schemas.microsoft.com/office/powerpoint/2010/main" val="1206460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pPr/>
              <a:t>25.09.2025</a:t>
            </a:fld>
            <a:endParaRPr lang="de-DE" dirty="0"/>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dirty="0"/>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dirty="0"/>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dirty="0"/>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a:p>
            <a:endParaRPr lang="de-DE" dirty="0"/>
          </a:p>
        </p:txBody>
      </p:sp>
    </p:spTree>
    <p:extLst>
      <p:ext uri="{BB962C8B-B14F-4D97-AF65-F5344CB8AC3E}">
        <p14:creationId xmlns:p14="http://schemas.microsoft.com/office/powerpoint/2010/main" val="114815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342230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2"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10813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89253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50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t>
            </a:r>
          </a:p>
          <a:p>
            <a:r>
              <a:rPr lang="de-DE" dirty="0"/>
              <a:t>auf das Symbol </a:t>
            </a:r>
          </a:p>
          <a:p>
            <a:r>
              <a:rPr lang="de-DE" dirty="0"/>
              <a:t>hinzufügen</a:t>
            </a:r>
          </a:p>
          <a:p>
            <a:endParaRPr lang="de-DE" dirty="0"/>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42918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a:p>
            <a:endParaRPr lang="de-DE" dirty="0"/>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20"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07655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dirty="0"/>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dirty="0"/>
              <a:t>Subheadline</a:t>
            </a:r>
          </a:p>
        </p:txBody>
      </p:sp>
    </p:spTree>
    <p:extLst>
      <p:ext uri="{BB962C8B-B14F-4D97-AF65-F5344CB8AC3E}">
        <p14:creationId xmlns:p14="http://schemas.microsoft.com/office/powerpoint/2010/main" val="49905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501634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253170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10998"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Textplatzhalter 3"/>
          <p:cNvSpPr>
            <a:spLocks noGrp="1"/>
          </p:cNvSpPr>
          <p:nvPr>
            <p:ph type="body" sz="half" idx="11"/>
          </p:nvPr>
        </p:nvSpPr>
        <p:spPr>
          <a:xfrm>
            <a:off x="6610998"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20" name="Grafik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8435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65298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6813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25.09.2025</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84171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25.09.2025</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719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gesundheitskasse.at/impressum" TargetMode="External"/><Relationship Id="rId2" Type="http://schemas.openxmlformats.org/officeDocument/2006/relationships/image" Target="../media/image53.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service@therapie-aktiv.at"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mailto:service@therapie-aktiv.at"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30524" b="21524"/>
          <a:stretch/>
        </p:blipFill>
        <p:spPr/>
      </p:pic>
      <p:sp>
        <p:nvSpPr>
          <p:cNvPr id="2" name="Titel 1"/>
          <p:cNvSpPr>
            <a:spLocks noGrp="1"/>
          </p:cNvSpPr>
          <p:nvPr>
            <p:ph type="title"/>
          </p:nvPr>
        </p:nvSpPr>
        <p:spPr/>
        <p:txBody>
          <a:bodyPr>
            <a:normAutofit fontScale="90000"/>
          </a:bodyPr>
          <a:lstStyle/>
          <a:p>
            <a:r>
              <a:rPr lang="de-DE" dirty="0"/>
              <a:t>Diabetes mellitus Typ 2</a:t>
            </a:r>
          </a:p>
        </p:txBody>
      </p:sp>
      <p:sp>
        <p:nvSpPr>
          <p:cNvPr id="3" name="Textplatzhalter 2"/>
          <p:cNvSpPr>
            <a:spLocks noGrp="1"/>
          </p:cNvSpPr>
          <p:nvPr>
            <p:ph type="body" sz="quarter" idx="11"/>
          </p:nvPr>
        </p:nvSpPr>
        <p:spPr/>
        <p:txBody>
          <a:bodyPr>
            <a:normAutofit lnSpcReduction="10000"/>
          </a:bodyPr>
          <a:lstStyle/>
          <a:p>
            <a:r>
              <a:rPr lang="de-DE" dirty="0"/>
              <a:t>Online-Schulung</a:t>
            </a:r>
          </a:p>
        </p:txBody>
      </p:sp>
      <p:sp>
        <p:nvSpPr>
          <p:cNvPr id="4" name="Textplatzhalter 3"/>
          <p:cNvSpPr>
            <a:spLocks noGrp="1"/>
          </p:cNvSpPr>
          <p:nvPr>
            <p:ph type="body" sz="quarter" idx="12"/>
          </p:nvPr>
        </p:nvSpPr>
        <p:spPr/>
        <p:txBody>
          <a:bodyPr>
            <a:normAutofit fontScale="92500" lnSpcReduction="10000"/>
          </a:bodyPr>
          <a:lstStyle/>
          <a:p>
            <a:r>
              <a:rPr lang="de-DE" dirty="0"/>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latin typeface="+mj-lt"/>
              </a:rPr>
              <a:t>Foto: © Raffael </a:t>
            </a:r>
            <a:r>
              <a:rPr lang="de-DE" sz="1000" dirty="0" err="1">
                <a:solidFill>
                  <a:srgbClr val="575756"/>
                </a:solidFill>
                <a:latin typeface="+mj-lt"/>
              </a:rPr>
              <a:t>Stiborek</a:t>
            </a:r>
            <a:r>
              <a:rPr lang="de-DE" sz="1000" dirty="0">
                <a:solidFill>
                  <a:srgbClr val="575756"/>
                </a:solidFill>
                <a:latin typeface="+mj-lt"/>
              </a:rPr>
              <a:t>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dirty="0"/>
              <a:t>Modul 1</a:t>
            </a:r>
            <a:endParaRPr lang="de-DE" sz="4800" b="1" dirty="0"/>
          </a:p>
        </p:txBody>
      </p:sp>
    </p:spTree>
    <p:extLst>
      <p:ext uri="{BB962C8B-B14F-4D97-AF65-F5344CB8AC3E}">
        <p14:creationId xmlns:p14="http://schemas.microsoft.com/office/powerpoint/2010/main" val="320034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dirty="0"/>
              <a:t>Was erwartet Sie heute?</a:t>
            </a:r>
          </a:p>
        </p:txBody>
      </p:sp>
      <p:sp>
        <p:nvSpPr>
          <p:cNvPr id="4" name="Inhaltsplatzhalter 3"/>
          <p:cNvSpPr>
            <a:spLocks noGrp="1"/>
          </p:cNvSpPr>
          <p:nvPr>
            <p:ph idx="1"/>
          </p:nvPr>
        </p:nvSpPr>
        <p:spPr/>
        <p:txBody>
          <a:bodyPr>
            <a:normAutofit/>
          </a:bodyPr>
          <a:lstStyle/>
          <a:p>
            <a:pPr marL="0" indent="0">
              <a:buNone/>
            </a:pPr>
            <a:r>
              <a:rPr lang="de-DE" sz="2400" b="1" dirty="0">
                <a:solidFill>
                  <a:srgbClr val="3B5BA1"/>
                </a:solidFill>
              </a:rPr>
              <a:t>Themen</a:t>
            </a:r>
          </a:p>
          <a:p>
            <a:r>
              <a:rPr lang="de-DE" sz="2400" dirty="0"/>
              <a:t>Was ist Diabetes?</a:t>
            </a:r>
          </a:p>
          <a:p>
            <a:r>
              <a:rPr lang="de-DE" sz="2400" dirty="0"/>
              <a:t>Symptome des Diabetes</a:t>
            </a:r>
          </a:p>
          <a:p>
            <a:r>
              <a:rPr lang="de-DE" sz="2400" dirty="0"/>
              <a:t>Blutzuckerwerte, Hyperglykämie</a:t>
            </a:r>
          </a:p>
          <a:p>
            <a:r>
              <a:rPr lang="de-DE" sz="2400" dirty="0"/>
              <a:t>Insulinwirkung</a:t>
            </a:r>
          </a:p>
          <a:p>
            <a:r>
              <a:rPr lang="de-DE" sz="2400" dirty="0"/>
              <a:t>Therapiemöglichkeiten</a:t>
            </a:r>
          </a:p>
          <a:p>
            <a:r>
              <a:rPr lang="de-DE" sz="2400" dirty="0"/>
              <a:t>Wie messe ich meinen Blutzucker?</a:t>
            </a:r>
          </a:p>
          <a:p>
            <a:r>
              <a:rPr lang="de-DE" sz="2400" dirty="0"/>
              <a:t>Bewegung</a:t>
            </a:r>
          </a:p>
        </p:txBody>
      </p:sp>
      <p:pic>
        <p:nvPicPr>
          <p:cNvPr id="3" name="Bildplatzhalter 2"/>
          <p:cNvPicPr>
            <a:picLocks noGrp="1" noChangeAspect="1"/>
          </p:cNvPicPr>
          <p:nvPr>
            <p:ph type="pic" idx="10"/>
          </p:nvPr>
        </p:nvPicPr>
        <p:blipFill rotWithShape="1">
          <a:blip r:embed="rId3">
            <a:extLst>
              <a:ext uri="{28A0092B-C50C-407E-A947-70E740481C1C}">
                <a14:useLocalDpi xmlns:a14="http://schemas.microsoft.com/office/drawing/2010/main"/>
              </a:ext>
            </a:extLst>
          </a:blip>
          <a:srcRect l="21248" r="23204"/>
          <a:stretch/>
        </p:blipFill>
        <p:spPr/>
      </p:pic>
      <p:sp>
        <p:nvSpPr>
          <p:cNvPr id="9" name="Textfeld 8"/>
          <p:cNvSpPr txBox="1"/>
          <p:nvPr/>
        </p:nvSpPr>
        <p:spPr>
          <a:xfrm>
            <a:off x="7597302" y="6232048"/>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rgbClr val="575756"/>
                </a:solidFill>
                <a:effectLst/>
                <a:uLnTx/>
                <a:uFillTx/>
                <a:latin typeface="+mj-lt"/>
                <a:ea typeface="+mn-ea"/>
                <a:cs typeface="+mn-cs"/>
              </a:rPr>
              <a:t>Foto: © DOC RABE Media – Fotolia.com</a:t>
            </a:r>
          </a:p>
        </p:txBody>
      </p:sp>
    </p:spTree>
    <p:extLst>
      <p:ext uri="{BB962C8B-B14F-4D97-AF65-F5344CB8AC3E}">
        <p14:creationId xmlns:p14="http://schemas.microsoft.com/office/powerpoint/2010/main" val="163510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t="-73" b="2738"/>
          <a:stretch/>
        </p:blipFill>
        <p:spPr>
          <a:xfrm>
            <a:off x="841431" y="3294043"/>
            <a:ext cx="5141080" cy="3327094"/>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a:ext>
            </a:extLst>
          </a:blip>
          <a:srcRect l="-18254"/>
          <a:stretch/>
        </p:blipFill>
        <p:spPr>
          <a:xfrm>
            <a:off x="6125378" y="1586429"/>
            <a:ext cx="6066622" cy="5130188"/>
          </a:xfrm>
          <a:prstGeom prst="rect">
            <a:avLst/>
          </a:prstGeom>
          <a:solidFill>
            <a:schemeClr val="bg1"/>
          </a:solidFill>
        </p:spPr>
      </p:pic>
      <p:sp>
        <p:nvSpPr>
          <p:cNvPr id="7" name="Textplatzhalter 8">
            <a:extLst>
              <a:ext uri="{FF2B5EF4-FFF2-40B4-BE49-F238E27FC236}">
                <a16:creationId xmlns:a16="http://schemas.microsoft.com/office/drawing/2014/main" id="{0C6E7C33-0C3E-EF4C-A982-4F839A34D679}"/>
              </a:ext>
            </a:extLst>
          </p:cNvPr>
          <p:cNvSpPr>
            <a:spLocks noGrp="1"/>
          </p:cNvSpPr>
          <p:nvPr>
            <p:ph idx="1"/>
          </p:nvPr>
        </p:nvSpPr>
        <p:spPr/>
        <p:txBody>
          <a:bodyPr/>
          <a:lstStyle/>
          <a:p>
            <a:pPr marL="0" indent="0">
              <a:buNone/>
              <a:defRPr/>
            </a:pPr>
            <a:r>
              <a:rPr lang="de-DE" sz="2400" dirty="0"/>
              <a:t>Diabetes mellitus ist der Fachausdruck für die im Volksmund als „Zucker“ bezeichnete Krankheit und bedeutet </a:t>
            </a:r>
            <a:r>
              <a:rPr lang="de-DE" sz="2400" b="1" dirty="0"/>
              <a:t>„honigsüßer Durchfluss“.</a:t>
            </a:r>
          </a:p>
          <a:p>
            <a:pPr algn="ctr">
              <a:defRPr/>
            </a:pPr>
            <a:endParaRPr lang="de-DE" sz="1950" dirty="0"/>
          </a:p>
          <a:p>
            <a:pPr>
              <a:defRPr/>
            </a:pPr>
            <a:endParaRPr lang="de-DE" dirty="0"/>
          </a:p>
        </p:txBody>
      </p:sp>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AT" altLang="de-DE" dirty="0"/>
              <a:t>Was versteht man unter </a:t>
            </a:r>
            <a:br>
              <a:rPr lang="de-AT" altLang="de-DE" dirty="0"/>
            </a:br>
            <a:r>
              <a:rPr lang="de-AT" altLang="de-DE" dirty="0"/>
              <a:t>Diabetes mellitus?</a:t>
            </a:r>
            <a:endParaRPr lang="de-DE" altLang="de-DE" dirty="0"/>
          </a:p>
        </p:txBody>
      </p:sp>
      <p:sp>
        <p:nvSpPr>
          <p:cNvPr id="10" name="Rechteck 9"/>
          <p:cNvSpPr/>
          <p:nvPr/>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half" idx="10"/>
          </p:nvPr>
        </p:nvSpPr>
        <p:spPr/>
        <p:txBody>
          <a:bodyPr/>
          <a:lstStyle/>
          <a:p>
            <a:r>
              <a:rPr lang="de-DE" dirty="0"/>
              <a:t>Wortherkunft</a:t>
            </a:r>
          </a:p>
        </p:txBody>
      </p:sp>
      <p:sp>
        <p:nvSpPr>
          <p:cNvPr id="9" name="Textplatzhalter 8"/>
          <p:cNvSpPr>
            <a:spLocks noGrp="1"/>
          </p:cNvSpPr>
          <p:nvPr>
            <p:ph type="body" sz="half" idx="11"/>
          </p:nvPr>
        </p:nvSpPr>
        <p:spPr/>
        <p:txBody>
          <a:bodyPr>
            <a:normAutofit/>
          </a:bodyPr>
          <a:lstStyle/>
          <a:p>
            <a:pPr>
              <a:spcAft>
                <a:spcPts val="1200"/>
              </a:spcAft>
              <a:defRPr/>
            </a:pPr>
            <a:r>
              <a:rPr lang="de-DE" sz="2400" b="1" dirty="0">
                <a:latin typeface="+mn-lt"/>
              </a:rPr>
              <a:t>Diabetes</a:t>
            </a:r>
            <a:r>
              <a:rPr lang="de-DE" sz="2400" dirty="0"/>
              <a:t> (</a:t>
            </a:r>
            <a:r>
              <a:rPr lang="de-DE" sz="2400" b="1" i="1" dirty="0" err="1"/>
              <a:t>Diabainein</a:t>
            </a:r>
            <a:r>
              <a:rPr lang="de-DE" sz="2400" b="1" i="1" dirty="0"/>
              <a:t>)</a:t>
            </a:r>
            <a:r>
              <a:rPr lang="de-DE" sz="2400" i="1" dirty="0"/>
              <a:t> = hindurchfließen (altgriechisch)</a:t>
            </a:r>
            <a:endParaRPr lang="de-DE" sz="2400" dirty="0"/>
          </a:p>
          <a:p>
            <a:pPr>
              <a:defRPr/>
            </a:pPr>
            <a:r>
              <a:rPr lang="de-DE" sz="2400" b="1" i="1" dirty="0">
                <a:latin typeface="+mn-lt"/>
              </a:rPr>
              <a:t>mellitus</a:t>
            </a:r>
            <a:r>
              <a:rPr lang="de-DE" sz="2400" i="1" dirty="0"/>
              <a:t> = honigsüß (lateinisch)</a:t>
            </a:r>
            <a:endParaRPr lang="de-AT" sz="2400" dirty="0"/>
          </a:p>
          <a:p>
            <a:pPr>
              <a:defRPr/>
            </a:pPr>
            <a:endParaRPr lang="de-DE" sz="2400" dirty="0"/>
          </a:p>
          <a:p>
            <a:endParaRPr lang="de-DE" sz="1800" dirty="0"/>
          </a:p>
        </p:txBody>
      </p:sp>
      <p:sp>
        <p:nvSpPr>
          <p:cNvPr id="12" name="Textfeld 11"/>
          <p:cNvSpPr txBox="1"/>
          <p:nvPr/>
        </p:nvSpPr>
        <p:spPr>
          <a:xfrm rot="16200000">
            <a:off x="10681975" y="4204361"/>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effectLst/>
                <a:uLnTx/>
                <a:uFillTx/>
                <a:latin typeface="+mj-lt"/>
                <a:ea typeface="+mn-ea"/>
                <a:cs typeface="+mn-cs"/>
              </a:rPr>
              <a:t>Foto: © </a:t>
            </a:r>
            <a:r>
              <a:rPr kumimoji="0" lang="de-DE" sz="1000" b="0" i="0" u="none" strike="noStrike" kern="1200" cap="none" spc="0" normalizeH="0" baseline="0" noProof="0" dirty="0" err="1">
                <a:ln>
                  <a:noFill/>
                </a:ln>
                <a:effectLst/>
                <a:uLnTx/>
                <a:uFillTx/>
                <a:latin typeface="+mj-lt"/>
                <a:ea typeface="+mn-ea"/>
                <a:cs typeface="+mn-cs"/>
              </a:rPr>
              <a:t>Irochka</a:t>
            </a:r>
            <a:r>
              <a:rPr kumimoji="0" lang="de-DE" sz="1000" b="0" i="0" u="none" strike="noStrike" kern="1200" cap="none" spc="0" normalizeH="0" baseline="0" noProof="0" dirty="0">
                <a:ln>
                  <a:noFill/>
                </a:ln>
                <a:effectLst/>
                <a:uLnTx/>
                <a:uFillTx/>
                <a:latin typeface="+mj-lt"/>
                <a:ea typeface="+mn-ea"/>
                <a:cs typeface="+mn-cs"/>
              </a:rPr>
              <a:t> – Fotoiia.com</a:t>
            </a:r>
          </a:p>
        </p:txBody>
      </p:sp>
      <p:sp>
        <p:nvSpPr>
          <p:cNvPr id="13" name="Textfeld 12"/>
          <p:cNvSpPr txBox="1"/>
          <p:nvPr/>
        </p:nvSpPr>
        <p:spPr>
          <a:xfrm>
            <a:off x="838200" y="6524871"/>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Vova</a:t>
            </a:r>
            <a:r>
              <a:rPr lang="de-DE" sz="1000" dirty="0">
                <a:solidFill>
                  <a:srgbClr val="575756"/>
                </a:solidFill>
                <a:latin typeface="+mj-lt"/>
              </a:rPr>
              <a:t> </a:t>
            </a:r>
            <a:r>
              <a:rPr lang="de-DE" sz="1000" dirty="0" err="1">
                <a:solidFill>
                  <a:srgbClr val="575756"/>
                </a:solidFill>
                <a:latin typeface="+mj-lt"/>
              </a:rPr>
              <a:t>Shevchuk</a:t>
            </a:r>
            <a:r>
              <a:rPr lang="de-DE" sz="1000" dirty="0">
                <a:solidFill>
                  <a:srgbClr val="575756"/>
                </a:solidFill>
                <a:latin typeface="+mj-lt"/>
              </a:rPr>
              <a:t> – Shutterstock.com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0912977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3074" y="4140000"/>
            <a:ext cx="2990851" cy="1895475"/>
          </a:xfrm>
          <a:prstGeom prst="rect">
            <a:avLst/>
          </a:prstGeom>
          <a:noFill/>
          <a:ln w="9525">
            <a:solidFill>
              <a:srgbClr val="575756"/>
            </a:solid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eaLnBrk="1" hangingPunct="1">
              <a:defRPr/>
            </a:pPr>
            <a:r>
              <a:rPr lang="de-DE" dirty="0"/>
              <a:t>Symptome bei Diabetes</a:t>
            </a:r>
          </a:p>
        </p:txBody>
      </p:sp>
      <p:sp>
        <p:nvSpPr>
          <p:cNvPr id="3" name="Textfeld 3"/>
          <p:cNvSpPr txBox="1">
            <a:spLocks noChangeArrowheads="1"/>
          </p:cNvSpPr>
          <p:nvPr/>
        </p:nvSpPr>
        <p:spPr bwMode="auto">
          <a:xfrm>
            <a:off x="3013074" y="3708000"/>
            <a:ext cx="29908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charset="0"/>
              </a:defRPr>
            </a:lvl1pPr>
            <a:lvl2pPr marL="742950" indent="-285750" eaLnBrk="0" hangingPunct="0">
              <a:spcBef>
                <a:spcPct val="20000"/>
              </a:spcBef>
              <a:buClr>
                <a:srgbClr val="53659C"/>
              </a:buClr>
              <a:buFont typeface="Wingdings" pitchFamily="2" charset="2"/>
              <a:buChar char="§"/>
              <a:defRPr sz="2400">
                <a:solidFill>
                  <a:srgbClr val="4D4D4D"/>
                </a:solidFill>
                <a:latin typeface="Arial" charset="0"/>
              </a:defRPr>
            </a:lvl2pPr>
            <a:lvl3pPr marL="1143000" indent="-228600" eaLnBrk="0" hangingPunct="0">
              <a:spcBef>
                <a:spcPct val="20000"/>
              </a:spcBef>
              <a:buClr>
                <a:srgbClr val="53659C"/>
              </a:buClr>
              <a:buChar char="-"/>
              <a:defRPr sz="2400">
                <a:solidFill>
                  <a:srgbClr val="4D4D4D"/>
                </a:solidFill>
                <a:latin typeface="Arial" charset="0"/>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dirty="0">
                <a:solidFill>
                  <a:srgbClr val="3B5BA1"/>
                </a:solidFill>
                <a:latin typeface="+mn-lt"/>
              </a:rPr>
              <a:t>Große Harnmengen</a:t>
            </a:r>
          </a:p>
        </p:txBody>
      </p:sp>
      <p:sp>
        <p:nvSpPr>
          <p:cNvPr id="5126" name="Textfeld 4"/>
          <p:cNvSpPr txBox="1">
            <a:spLocks noChangeArrowheads="1"/>
          </p:cNvSpPr>
          <p:nvPr/>
        </p:nvSpPr>
        <p:spPr bwMode="auto">
          <a:xfrm>
            <a:off x="6186488" y="3708000"/>
            <a:ext cx="299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charset="0"/>
              </a:defRPr>
            </a:lvl1pPr>
            <a:lvl2pPr marL="742950" indent="-285750" eaLnBrk="0" hangingPunct="0">
              <a:spcBef>
                <a:spcPct val="20000"/>
              </a:spcBef>
              <a:buClr>
                <a:srgbClr val="53659C"/>
              </a:buClr>
              <a:buFont typeface="Wingdings" pitchFamily="2" charset="2"/>
              <a:buChar char="§"/>
              <a:defRPr sz="2400">
                <a:solidFill>
                  <a:srgbClr val="4D4D4D"/>
                </a:solidFill>
                <a:latin typeface="Arial" charset="0"/>
              </a:defRPr>
            </a:lvl2pPr>
            <a:lvl3pPr marL="1143000" indent="-228600" eaLnBrk="0" hangingPunct="0">
              <a:spcBef>
                <a:spcPct val="20000"/>
              </a:spcBef>
              <a:buClr>
                <a:srgbClr val="53659C"/>
              </a:buClr>
              <a:buChar char="-"/>
              <a:defRPr sz="2400">
                <a:solidFill>
                  <a:srgbClr val="4D4D4D"/>
                </a:solidFill>
                <a:latin typeface="Arial" charset="0"/>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dirty="0">
                <a:solidFill>
                  <a:srgbClr val="3B5BA1"/>
                </a:solidFill>
                <a:latin typeface="+mn-lt"/>
              </a:rPr>
              <a:t>Großer Durst</a:t>
            </a:r>
          </a:p>
        </p:txBody>
      </p:sp>
      <p:sp>
        <p:nvSpPr>
          <p:cNvPr id="5128" name="Textfeld 5"/>
          <p:cNvSpPr txBox="1">
            <a:spLocks noChangeArrowheads="1"/>
          </p:cNvSpPr>
          <p:nvPr/>
        </p:nvSpPr>
        <p:spPr bwMode="auto">
          <a:xfrm>
            <a:off x="3013074" y="6048000"/>
            <a:ext cx="299085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charset="0"/>
              </a:defRPr>
            </a:lvl1pPr>
            <a:lvl2pPr marL="742950" indent="-285750" eaLnBrk="0" hangingPunct="0">
              <a:spcBef>
                <a:spcPct val="20000"/>
              </a:spcBef>
              <a:buClr>
                <a:srgbClr val="53659C"/>
              </a:buClr>
              <a:buFont typeface="Wingdings" pitchFamily="2" charset="2"/>
              <a:buChar char="§"/>
              <a:defRPr sz="2400">
                <a:solidFill>
                  <a:srgbClr val="4D4D4D"/>
                </a:solidFill>
                <a:latin typeface="Arial" charset="0"/>
              </a:defRPr>
            </a:lvl2pPr>
            <a:lvl3pPr marL="1143000" indent="-228600" eaLnBrk="0" hangingPunct="0">
              <a:spcBef>
                <a:spcPct val="20000"/>
              </a:spcBef>
              <a:buClr>
                <a:srgbClr val="53659C"/>
              </a:buClr>
              <a:buChar char="-"/>
              <a:defRPr sz="2400">
                <a:solidFill>
                  <a:srgbClr val="4D4D4D"/>
                </a:solidFill>
                <a:latin typeface="Arial" charset="0"/>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dirty="0">
                <a:solidFill>
                  <a:srgbClr val="3B5BA1"/>
                </a:solidFill>
                <a:latin typeface="+mn-lt"/>
              </a:rPr>
              <a:t>Müdigkeit, Kraftlosigkeit </a:t>
            </a:r>
          </a:p>
        </p:txBody>
      </p:sp>
      <p:sp>
        <p:nvSpPr>
          <p:cNvPr id="5130" name="Textfeld 6"/>
          <p:cNvSpPr txBox="1">
            <a:spLocks noChangeArrowheads="1"/>
          </p:cNvSpPr>
          <p:nvPr/>
        </p:nvSpPr>
        <p:spPr bwMode="auto">
          <a:xfrm>
            <a:off x="6045201" y="6048000"/>
            <a:ext cx="3132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charset="0"/>
              </a:defRPr>
            </a:lvl1pPr>
            <a:lvl2pPr marL="742950" indent="-285750" eaLnBrk="0" hangingPunct="0">
              <a:spcBef>
                <a:spcPct val="20000"/>
              </a:spcBef>
              <a:buClr>
                <a:srgbClr val="53659C"/>
              </a:buClr>
              <a:buFont typeface="Wingdings" pitchFamily="2" charset="2"/>
              <a:buChar char="§"/>
              <a:defRPr sz="2400">
                <a:solidFill>
                  <a:srgbClr val="4D4D4D"/>
                </a:solidFill>
                <a:latin typeface="Arial" charset="0"/>
              </a:defRPr>
            </a:lvl2pPr>
            <a:lvl3pPr marL="1143000" indent="-228600" eaLnBrk="0" hangingPunct="0">
              <a:spcBef>
                <a:spcPct val="20000"/>
              </a:spcBef>
              <a:buClr>
                <a:srgbClr val="53659C"/>
              </a:buClr>
              <a:buChar char="-"/>
              <a:defRPr sz="2400">
                <a:solidFill>
                  <a:srgbClr val="4D4D4D"/>
                </a:solidFill>
                <a:latin typeface="Arial" charset="0"/>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dirty="0">
                <a:solidFill>
                  <a:srgbClr val="3B5BA1"/>
                </a:solidFill>
                <a:latin typeface="+mn-lt"/>
              </a:rPr>
              <a:t>Schlechte Wundheilung, Infektionen</a:t>
            </a:r>
          </a:p>
        </p:txBody>
      </p:sp>
      <p:pic>
        <p:nvPicPr>
          <p:cNvPr id="8201" name="Grafik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3075" y="1692000"/>
            <a:ext cx="29908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Grafik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86488" y="1692000"/>
            <a:ext cx="2991600" cy="2047875"/>
          </a:xfrm>
          <a:prstGeom prst="rect">
            <a:avLst/>
          </a:prstGeom>
          <a:noFill/>
          <a:ln w="9525">
            <a:solidFill>
              <a:srgbClr val="575756"/>
            </a:solidFill>
            <a:miter lim="800000"/>
            <a:headEnd/>
            <a:tailEnd/>
          </a:ln>
          <a:extLst>
            <a:ext uri="{909E8E84-426E-40DD-AFC4-6F175D3DCCD1}">
              <a14:hiddenFill xmlns:a14="http://schemas.microsoft.com/office/drawing/2010/main">
                <a:solidFill>
                  <a:srgbClr val="FFFFFF"/>
                </a:solidFill>
              </a14:hiddenFill>
            </a:ext>
          </a:extLst>
        </p:spPr>
      </p:pic>
      <p:pic>
        <p:nvPicPr>
          <p:cNvPr id="8203" name="Grafik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186488" y="4140000"/>
            <a:ext cx="2991600" cy="19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rot="16200000">
            <a:off x="1762826"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artSILENSEcom</a:t>
            </a:r>
            <a:r>
              <a:rPr lang="de-DE" sz="1000" dirty="0">
                <a:solidFill>
                  <a:srgbClr val="575756"/>
                </a:solidFill>
                <a:latin typeface="+mj-lt"/>
              </a:rPr>
              <a:t> – Fotolia.com</a:t>
            </a:r>
            <a:endParaRPr kumimoji="0" lang="de-DE" sz="1000" b="0" i="0" u="none" strike="noStrike" kern="1200" cap="none" spc="0" normalizeH="0" baseline="0" noProof="0" dirty="0">
              <a:ln>
                <a:noFill/>
              </a:ln>
              <a:solidFill>
                <a:srgbClr val="575756"/>
              </a:solidFill>
              <a:effectLst/>
              <a:uLnTx/>
              <a:uFillTx/>
              <a:latin typeface="+mj-lt"/>
            </a:endParaRPr>
          </a:p>
        </p:txBody>
      </p:sp>
      <p:sp>
        <p:nvSpPr>
          <p:cNvPr id="15" name="Textfeld 14"/>
          <p:cNvSpPr txBox="1"/>
          <p:nvPr/>
        </p:nvSpPr>
        <p:spPr>
          <a:xfrm rot="16200000">
            <a:off x="1762827"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DOC RABE Media – Fotolia.com</a:t>
            </a:r>
            <a:endParaRPr kumimoji="0" lang="de-DE" sz="1000" b="0" i="0" u="none" strike="noStrike" kern="1200" cap="none" spc="0" normalizeH="0" baseline="0" noProof="0" dirty="0">
              <a:ln>
                <a:noFill/>
              </a:ln>
              <a:solidFill>
                <a:srgbClr val="575756"/>
              </a:solidFill>
              <a:effectLst/>
              <a:uLnTx/>
              <a:uFillTx/>
              <a:latin typeface="+mj-lt"/>
            </a:endParaRPr>
          </a:p>
        </p:txBody>
      </p:sp>
      <p:sp>
        <p:nvSpPr>
          <p:cNvPr id="16" name="Textfeld 15"/>
          <p:cNvSpPr txBox="1"/>
          <p:nvPr/>
        </p:nvSpPr>
        <p:spPr>
          <a:xfrm rot="16200000">
            <a:off x="8186978"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Sven Bähren – Fotolia.com</a:t>
            </a:r>
            <a:endParaRPr kumimoji="0" lang="de-DE" sz="1000" b="0" i="0" u="none" strike="noStrike" kern="1200" cap="none" spc="0" normalizeH="0" baseline="0" noProof="0" dirty="0">
              <a:ln>
                <a:noFill/>
              </a:ln>
              <a:solidFill>
                <a:srgbClr val="575756"/>
              </a:solidFill>
              <a:effectLst/>
              <a:uLnTx/>
              <a:uFillTx/>
              <a:latin typeface="+mj-lt"/>
            </a:endParaRPr>
          </a:p>
        </p:txBody>
      </p:sp>
      <p:sp>
        <p:nvSpPr>
          <p:cNvPr id="17" name="Textfeld 16"/>
          <p:cNvSpPr txBox="1"/>
          <p:nvPr/>
        </p:nvSpPr>
        <p:spPr>
          <a:xfrm rot="16200000">
            <a:off x="8186979"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Scisetti</a:t>
            </a:r>
            <a:r>
              <a:rPr lang="de-DE" sz="1000" dirty="0">
                <a:solidFill>
                  <a:srgbClr val="575756"/>
                </a:solidFill>
                <a:latin typeface="+mj-lt"/>
              </a:rPr>
              <a:t> Alfio – Fotolia.com</a:t>
            </a:r>
            <a:endParaRPr kumimoji="0" lang="de-DE" sz="1000" b="0" i="0" u="none" strike="noStrike" kern="1200" cap="none" spc="0" normalizeH="0" baseline="0" noProof="0" dirty="0">
              <a:ln>
                <a:noFill/>
              </a:ln>
              <a:solidFill>
                <a:srgbClr val="575756"/>
              </a:solidFill>
              <a:effectLst/>
              <a:uLnTx/>
              <a:uFillTx/>
              <a:latin typeface="+mj-lt"/>
            </a:endParaRPr>
          </a:p>
        </p:txBody>
      </p:sp>
    </p:spTree>
    <p:extLst>
      <p:ext uri="{BB962C8B-B14F-4D97-AF65-F5344CB8AC3E}">
        <p14:creationId xmlns:p14="http://schemas.microsoft.com/office/powerpoint/2010/main" val="374394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5638005" y="1973574"/>
            <a:ext cx="935038" cy="4629150"/>
          </a:xfrm>
          <a:prstGeom prst="rect">
            <a:avLst/>
          </a:prstGeom>
          <a:gradFill>
            <a:gsLst>
              <a:gs pos="0">
                <a:srgbClr val="C00000"/>
              </a:gs>
              <a:gs pos="10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dirty="0"/>
              <a:t>Blutzuckerwerte</a:t>
            </a:r>
          </a:p>
        </p:txBody>
      </p:sp>
      <p:sp>
        <p:nvSpPr>
          <p:cNvPr id="7172" name="Textfeld 4"/>
          <p:cNvSpPr txBox="1">
            <a:spLocks noChangeArrowheads="1"/>
          </p:cNvSpPr>
          <p:nvPr/>
        </p:nvSpPr>
        <p:spPr bwMode="auto">
          <a:xfrm>
            <a:off x="2220118" y="4299263"/>
            <a:ext cx="32512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a:solidFill>
                  <a:srgbClr val="3C5BA6"/>
                </a:solidFill>
                <a:latin typeface="Calibri" panose="020F0502020204030204" pitchFamily="34" charset="0"/>
                <a:cs typeface="Calibri" panose="020F0502020204030204" pitchFamily="34" charset="0"/>
              </a:rPr>
              <a:t>Normaler Blutzucker</a:t>
            </a:r>
          </a:p>
        </p:txBody>
      </p:sp>
      <p:sp>
        <p:nvSpPr>
          <p:cNvPr id="5125" name="Textfeld 5"/>
          <p:cNvSpPr txBox="1">
            <a:spLocks noChangeArrowheads="1"/>
          </p:cNvSpPr>
          <p:nvPr/>
        </p:nvSpPr>
        <p:spPr bwMode="auto">
          <a:xfrm>
            <a:off x="4341018" y="4761224"/>
            <a:ext cx="644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dirty="0">
                <a:solidFill>
                  <a:srgbClr val="3C5BA6"/>
                </a:solidFill>
                <a:latin typeface="Calibri" panose="020F0502020204030204" pitchFamily="34" charset="0"/>
                <a:cs typeface="Calibri" panose="020F0502020204030204" pitchFamily="34" charset="0"/>
              </a:rPr>
              <a:t>Nüchtern:                         80 – 110 mg/dl </a:t>
            </a:r>
            <a:r>
              <a:rPr lang="de-DE" altLang="de-DE" sz="2000" dirty="0">
                <a:solidFill>
                  <a:srgbClr val="FF0000"/>
                </a:solidFill>
                <a:latin typeface="Calibri" panose="020F0502020204030204" pitchFamily="34" charset="0"/>
                <a:cs typeface="Calibri" panose="020F0502020204030204" pitchFamily="34" charset="0"/>
              </a:rPr>
              <a:t>bis max. 130 mg/dl*</a:t>
            </a:r>
          </a:p>
        </p:txBody>
      </p:sp>
      <p:sp>
        <p:nvSpPr>
          <p:cNvPr id="7174" name="Textfeld 7"/>
          <p:cNvSpPr txBox="1">
            <a:spLocks noChangeArrowheads="1"/>
          </p:cNvSpPr>
          <p:nvPr/>
        </p:nvSpPr>
        <p:spPr bwMode="auto">
          <a:xfrm>
            <a:off x="2432843" y="3946837"/>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dirty="0">
                <a:solidFill>
                  <a:srgbClr val="3C5BA6"/>
                </a:solidFill>
                <a:latin typeface="Calibri" panose="020F0502020204030204" pitchFamily="34" charset="0"/>
                <a:cs typeface="Calibri" panose="020F0502020204030204" pitchFamily="34" charset="0"/>
              </a:rPr>
              <a:t>  2 Stunden nach dem Essen:                        </a:t>
            </a:r>
            <a:r>
              <a:rPr lang="de-DE" altLang="de-DE" sz="2000" b="1" dirty="0">
                <a:solidFill>
                  <a:srgbClr val="3C5BA6"/>
                </a:solidFill>
                <a:latin typeface="+mn-lt"/>
                <a:cs typeface="Calibri" panose="020F0502020204030204" pitchFamily="34" charset="0"/>
              </a:rPr>
              <a:t>&lt; 140 </a:t>
            </a:r>
            <a:r>
              <a:rPr lang="de-DE" altLang="de-DE" sz="2000" b="1" dirty="0">
                <a:solidFill>
                  <a:srgbClr val="3C5BA6"/>
                </a:solidFill>
                <a:latin typeface="+mn-lt"/>
              </a:rPr>
              <a:t>mg/dl </a:t>
            </a:r>
            <a:r>
              <a:rPr lang="de-DE" altLang="de-DE" sz="2000" dirty="0">
                <a:solidFill>
                  <a:srgbClr val="FF0000"/>
                </a:solidFill>
                <a:latin typeface="+mn-lt"/>
              </a:rPr>
              <a:t>bis max. 180 mg/dl*</a:t>
            </a:r>
          </a:p>
        </p:txBody>
      </p:sp>
      <p:sp>
        <p:nvSpPr>
          <p:cNvPr id="5128" name="Textfeld 8"/>
          <p:cNvSpPr txBox="1">
            <a:spLocks noChangeArrowheads="1"/>
          </p:cNvSpPr>
          <p:nvPr/>
        </p:nvSpPr>
        <p:spPr bwMode="auto">
          <a:xfrm>
            <a:off x="2220118" y="2572063"/>
            <a:ext cx="2286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dirty="0">
                <a:solidFill>
                  <a:srgbClr val="3C5BA6"/>
                </a:solidFill>
                <a:latin typeface="Calibri" panose="020F0502020204030204" pitchFamily="34" charset="0"/>
                <a:cs typeface="Calibri" panose="020F0502020204030204" pitchFamily="34" charset="0"/>
              </a:rPr>
              <a:t>Hyper</a:t>
            </a:r>
            <a:r>
              <a:rPr lang="de-DE" altLang="de-DE" sz="2500" dirty="0">
                <a:solidFill>
                  <a:srgbClr val="3C5BA6"/>
                </a:solidFill>
                <a:latin typeface="Calibri" panose="020F0502020204030204" pitchFamily="34" charset="0"/>
                <a:cs typeface="Calibri" panose="020F0502020204030204" pitchFamily="34" charset="0"/>
              </a:rPr>
              <a:t>glykämie</a:t>
            </a:r>
          </a:p>
        </p:txBody>
      </p:sp>
      <p:sp>
        <p:nvSpPr>
          <p:cNvPr id="5129" name="Textfeld 9"/>
          <p:cNvSpPr txBox="1">
            <a:spLocks noChangeArrowheads="1"/>
          </p:cNvSpPr>
          <p:nvPr/>
        </p:nvSpPr>
        <p:spPr bwMode="auto">
          <a:xfrm>
            <a:off x="2220118" y="5431149"/>
            <a:ext cx="25923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a:solidFill>
                  <a:srgbClr val="3C5BA6"/>
                </a:solidFill>
                <a:latin typeface="Calibri" panose="020F0502020204030204" pitchFamily="34" charset="0"/>
                <a:cs typeface="Calibri" panose="020F0502020204030204" pitchFamily="34" charset="0"/>
              </a:rPr>
              <a:t>Hypo</a:t>
            </a:r>
            <a:r>
              <a:rPr lang="de-DE" altLang="de-DE" sz="2500">
                <a:solidFill>
                  <a:srgbClr val="3C5BA6"/>
                </a:solidFill>
                <a:latin typeface="Calibri" panose="020F0502020204030204" pitchFamily="34" charset="0"/>
                <a:cs typeface="Calibri" panose="020F0502020204030204" pitchFamily="34" charset="0"/>
              </a:rPr>
              <a:t>glykämie </a:t>
            </a:r>
          </a:p>
        </p:txBody>
      </p:sp>
      <p:sp>
        <p:nvSpPr>
          <p:cNvPr id="5130" name="Textfeld 10"/>
          <p:cNvSpPr txBox="1">
            <a:spLocks noChangeArrowheads="1"/>
          </p:cNvSpPr>
          <p:nvPr/>
        </p:nvSpPr>
        <p:spPr bwMode="auto">
          <a:xfrm>
            <a:off x="6852444" y="5531162"/>
            <a:ext cx="182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dirty="0">
                <a:solidFill>
                  <a:srgbClr val="3C5BA6"/>
                </a:solidFill>
                <a:latin typeface="Calibri" panose="020F0502020204030204" pitchFamily="34" charset="0"/>
                <a:cs typeface="Calibri" panose="020F0502020204030204" pitchFamily="34" charset="0"/>
              </a:rPr>
              <a:t>&lt; 60 mg/dl</a:t>
            </a:r>
          </a:p>
        </p:txBody>
      </p:sp>
      <p:sp>
        <p:nvSpPr>
          <p:cNvPr id="12" name="Pfeil nach oben 11"/>
          <p:cNvSpPr/>
          <p:nvPr/>
        </p:nvSpPr>
        <p:spPr bwMode="auto">
          <a:xfrm>
            <a:off x="4448968" y="2037075"/>
            <a:ext cx="684212" cy="1871663"/>
          </a:xfrm>
          <a:prstGeom prst="up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3" name="Pfeil nach unten 12"/>
          <p:cNvSpPr/>
          <p:nvPr/>
        </p:nvSpPr>
        <p:spPr bwMode="auto">
          <a:xfrm>
            <a:off x="4556918" y="5558149"/>
            <a:ext cx="576262" cy="1044575"/>
          </a:xfrm>
          <a:prstGeom prst="down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5133" name="Textfeld 13"/>
          <p:cNvSpPr txBox="1">
            <a:spLocks noChangeArrowheads="1"/>
          </p:cNvSpPr>
          <p:nvPr/>
        </p:nvSpPr>
        <p:spPr bwMode="auto">
          <a:xfrm>
            <a:off x="4980781" y="1598924"/>
            <a:ext cx="230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de-DE" altLang="de-DE" sz="2000" dirty="0">
                <a:solidFill>
                  <a:srgbClr val="3C5BA6"/>
                </a:solidFill>
                <a:latin typeface="Calibri" panose="020F0502020204030204" pitchFamily="34" charset="0"/>
                <a:cs typeface="Calibri" panose="020F0502020204030204" pitchFamily="34" charset="0"/>
              </a:rPr>
              <a:t>Diabetisches Koma</a:t>
            </a:r>
          </a:p>
        </p:txBody>
      </p:sp>
      <p:sp>
        <p:nvSpPr>
          <p:cNvPr id="5134" name="Textfeld 14"/>
          <p:cNvSpPr txBox="1">
            <a:spLocks noChangeArrowheads="1"/>
          </p:cNvSpPr>
          <p:nvPr/>
        </p:nvSpPr>
        <p:spPr bwMode="auto">
          <a:xfrm>
            <a:off x="6852444" y="5859774"/>
            <a:ext cx="378936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de-DE" altLang="de-DE" sz="2000" dirty="0">
                <a:solidFill>
                  <a:srgbClr val="3C5BA6"/>
                </a:solidFill>
                <a:latin typeface="Calibri" panose="020F0502020204030204" pitchFamily="34" charset="0"/>
                <a:cs typeface="Calibri" panose="020F0502020204030204" pitchFamily="34" charset="0"/>
              </a:rPr>
              <a:t>Schwere Unterzuckerung mit der Gefahr einer Bewusstlosigkeit</a:t>
            </a:r>
          </a:p>
        </p:txBody>
      </p:sp>
      <p:sp>
        <p:nvSpPr>
          <p:cNvPr id="5135" name="Textfeld 15"/>
          <p:cNvSpPr txBox="1">
            <a:spLocks noChangeArrowheads="1"/>
          </p:cNvSpPr>
          <p:nvPr/>
        </p:nvSpPr>
        <p:spPr bwMode="auto">
          <a:xfrm>
            <a:off x="6852444" y="3007038"/>
            <a:ext cx="4650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de-DE" altLang="de-DE" sz="2000" dirty="0">
                <a:solidFill>
                  <a:srgbClr val="3C5BA6"/>
                </a:solidFill>
                <a:latin typeface="Calibri" panose="020F0502020204030204" pitchFamily="34" charset="0"/>
                <a:cs typeface="Calibri" panose="020F0502020204030204" pitchFamily="34" charset="0"/>
              </a:rPr>
              <a:t>Nierenschwelle bei ca. 180 mg/dl</a:t>
            </a:r>
          </a:p>
        </p:txBody>
      </p:sp>
      <p:sp>
        <p:nvSpPr>
          <p:cNvPr id="2" name="Textfeld 1"/>
          <p:cNvSpPr txBox="1"/>
          <p:nvPr/>
        </p:nvSpPr>
        <p:spPr>
          <a:xfrm>
            <a:off x="381400" y="6270073"/>
            <a:ext cx="3670693" cy="292963"/>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AT" sz="1400" b="0" i="0" u="none" strike="noStrike" kern="1200" cap="none" spc="0" normalizeH="0" baseline="0" noProof="0" dirty="0">
                <a:ln>
                  <a:noFill/>
                </a:ln>
                <a:solidFill>
                  <a:srgbClr val="FF0000"/>
                </a:solidFill>
                <a:effectLst/>
                <a:uLnTx/>
                <a:uFillTx/>
                <a:ea typeface="+mn-ea"/>
                <a:cs typeface="+mn-cs"/>
              </a:rPr>
              <a:t>*) Blutzucker-Zielwerte</a:t>
            </a:r>
            <a:r>
              <a:rPr kumimoji="0" lang="de-AT" sz="1400" b="0" i="0" u="none" strike="noStrike" kern="1200" cap="none" spc="0" normalizeH="0" noProof="0" dirty="0">
                <a:ln>
                  <a:noFill/>
                </a:ln>
                <a:solidFill>
                  <a:srgbClr val="FF0000"/>
                </a:solidFill>
                <a:effectLst/>
                <a:uLnTx/>
                <a:uFillTx/>
                <a:ea typeface="+mn-ea"/>
                <a:cs typeface="+mn-cs"/>
              </a:rPr>
              <a:t> </a:t>
            </a:r>
            <a:r>
              <a:rPr kumimoji="0" lang="de-AT" sz="1400" b="0" i="0" u="none" strike="noStrike" kern="1200" cap="none" spc="0" normalizeH="0" baseline="0" noProof="0" dirty="0">
                <a:ln>
                  <a:noFill/>
                </a:ln>
                <a:solidFill>
                  <a:srgbClr val="FF0000"/>
                </a:solidFill>
                <a:effectLst/>
                <a:uLnTx/>
                <a:uFillTx/>
                <a:ea typeface="+mn-ea"/>
                <a:cs typeface="+mn-cs"/>
              </a:rPr>
              <a:t>bei Diabetes mellitus Typ 2</a:t>
            </a:r>
            <a:endParaRPr kumimoji="0" lang="de-DE" sz="14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354965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5125" grpId="0"/>
      <p:bldP spid="7174" grpId="0"/>
      <p:bldP spid="5128" grpId="0"/>
      <p:bldP spid="5129" grpId="0"/>
      <p:bldP spid="5130" grpId="0"/>
      <p:bldP spid="12" grpId="0" animBg="1"/>
      <p:bldP spid="13" grpId="0" animBg="1"/>
      <p:bldP spid="5133" grpId="0"/>
      <p:bldP spid="5134" grpId="0"/>
      <p:bldP spid="51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dirty="0"/>
              <a:t>Von einem </a:t>
            </a:r>
            <a:r>
              <a:rPr lang="de-DE" altLang="de-DE" sz="2400" b="1" dirty="0"/>
              <a:t>erhöhten Blutzucker </a:t>
            </a:r>
            <a:r>
              <a:rPr lang="de-DE" altLang="de-DE" sz="2400" dirty="0"/>
              <a:t>spricht man, wenn der Blutzuckerwert über dem Zielbereich liegt. </a:t>
            </a:r>
          </a:p>
          <a:p>
            <a:endParaRPr lang="de-DE" altLang="de-DE" sz="2400" dirty="0"/>
          </a:p>
        </p:txBody>
      </p:sp>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dirty="0"/>
              <a:t>„Hyperglykämie“ – Was ist das?</a:t>
            </a:r>
            <a:endParaRPr lang="de-DE" altLang="de-DE" dirty="0"/>
          </a:p>
        </p:txBody>
      </p:sp>
      <p:pic>
        <p:nvPicPr>
          <p:cNvPr id="3" name="Grafik 2">
            <a:extLst>
              <a:ext uri="{FF2B5EF4-FFF2-40B4-BE49-F238E27FC236}">
                <a16:creationId xmlns:a16="http://schemas.microsoft.com/office/drawing/2014/main" id="{42A44B05-4546-149B-F8B6-C4A518480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39186" y="2424195"/>
            <a:ext cx="6414614" cy="3752768"/>
          </a:xfrm>
          <a:prstGeom prst="rect">
            <a:avLst/>
          </a:prstGeom>
        </p:spPr>
      </p:pic>
      <p:sp>
        <p:nvSpPr>
          <p:cNvPr id="4" name="Textfeld 3">
            <a:extLst>
              <a:ext uri="{FF2B5EF4-FFF2-40B4-BE49-F238E27FC236}">
                <a16:creationId xmlns:a16="http://schemas.microsoft.com/office/drawing/2014/main" id="{D7F5E78D-B268-D014-C8D8-BCD5376F3113}"/>
              </a:ext>
            </a:extLst>
          </p:cNvPr>
          <p:cNvSpPr txBox="1"/>
          <p:nvPr/>
        </p:nvSpPr>
        <p:spPr>
          <a:xfrm>
            <a:off x="1415488" y="3392714"/>
            <a:ext cx="3680764" cy="1384995"/>
          </a:xfrm>
          <a:prstGeom prst="rect">
            <a:avLst/>
          </a:prstGeom>
          <a:noFill/>
        </p:spPr>
        <p:txBody>
          <a:bodyPr wrap="square">
            <a:spAutoFit/>
          </a:bodyPr>
          <a:lstStyle/>
          <a:p>
            <a:pPr algn="ctr">
              <a:tabLst>
                <a:tab pos="1619250" algn="r"/>
                <a:tab pos="2152650" algn="l"/>
              </a:tabLst>
              <a:defRPr/>
            </a:pPr>
            <a:r>
              <a:rPr lang="de-AT" sz="2800" b="1" dirty="0">
                <a:solidFill>
                  <a:srgbClr val="3B5BA1"/>
                </a:solidFill>
                <a:latin typeface="TT Norms Pro" panose="020B0604020202020204" charset="0"/>
              </a:rPr>
              <a:t>	HYPER	</a:t>
            </a:r>
            <a:r>
              <a:rPr lang="de-AT" sz="2800" b="1" dirty="0">
                <a:solidFill>
                  <a:srgbClr val="FF0000"/>
                </a:solidFill>
                <a:latin typeface="TT Norms Pro" panose="020B0604020202020204" charset="0"/>
              </a:rPr>
              <a:t>Zuviel</a:t>
            </a:r>
          </a:p>
          <a:p>
            <a:pPr algn="ctr">
              <a:tabLst>
                <a:tab pos="1619250" algn="r"/>
                <a:tab pos="2152650" algn="l"/>
              </a:tabLst>
              <a:defRPr/>
            </a:pPr>
            <a:r>
              <a:rPr lang="de-AT" sz="2800" b="1" dirty="0">
                <a:solidFill>
                  <a:srgbClr val="3B5BA1"/>
                </a:solidFill>
                <a:latin typeface="TT Norms Pro" panose="020B0604020202020204" charset="0"/>
              </a:rPr>
              <a:t>	GLYK	</a:t>
            </a:r>
            <a:r>
              <a:rPr lang="de-AT" sz="2800" b="1" dirty="0">
                <a:solidFill>
                  <a:srgbClr val="FF0000"/>
                </a:solidFill>
                <a:latin typeface="TT Norms Pro" panose="020B0604020202020204" charset="0"/>
              </a:rPr>
              <a:t>Zucker</a:t>
            </a:r>
          </a:p>
          <a:p>
            <a:pPr algn="ctr">
              <a:tabLst>
                <a:tab pos="1619250" algn="r"/>
                <a:tab pos="2152650" algn="l"/>
              </a:tabLst>
              <a:defRPr/>
            </a:pPr>
            <a:r>
              <a:rPr lang="de-AT" sz="2800" b="1" dirty="0">
                <a:solidFill>
                  <a:srgbClr val="3B5BA1"/>
                </a:solidFill>
                <a:latin typeface="TT Norms Pro" panose="020B0604020202020204" charset="0"/>
              </a:rPr>
              <a:t>	ÄMIE	</a:t>
            </a:r>
            <a:r>
              <a:rPr lang="de-AT" sz="2800" b="1" dirty="0">
                <a:solidFill>
                  <a:srgbClr val="FF0000"/>
                </a:solidFill>
                <a:latin typeface="TT Norms Pro" panose="020B0604020202020204" charset="0"/>
              </a:rPr>
              <a:t>im Blut</a:t>
            </a:r>
          </a:p>
        </p:txBody>
      </p:sp>
      <p:sp>
        <p:nvSpPr>
          <p:cNvPr id="5" name="Textfeld 4">
            <a:extLst>
              <a:ext uri="{FF2B5EF4-FFF2-40B4-BE49-F238E27FC236}">
                <a16:creationId xmlns:a16="http://schemas.microsoft.com/office/drawing/2014/main" id="{47AFEA8B-A074-4C2A-3AA6-6292E35E58BF}"/>
              </a:ext>
            </a:extLst>
          </p:cNvPr>
          <p:cNvSpPr txBox="1"/>
          <p:nvPr/>
        </p:nvSpPr>
        <p:spPr>
          <a:xfrm>
            <a:off x="7222002" y="5839511"/>
            <a:ext cx="2174660" cy="223838"/>
          </a:xfrm>
          <a:prstGeom prst="rect">
            <a:avLst/>
          </a:prstGeom>
        </p:spPr>
        <p:txBody>
          <a:bodyPr vert="horz" wrap="none" lIns="0" tIns="0" rIns="0" bIns="0" rtlCol="0">
            <a:noAutofit/>
          </a:bodyPr>
          <a:lstStyle/>
          <a:p>
            <a:pPr marL="0" marR="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rgbClr val="575756"/>
                </a:solidFill>
                <a:effectLst/>
                <a:uLnTx/>
                <a:uFillTx/>
                <a:latin typeface="+mj-lt"/>
                <a:ea typeface="+mn-ea"/>
                <a:cs typeface="+mn-cs"/>
              </a:rPr>
              <a:t>Foto: © </a:t>
            </a:r>
            <a:r>
              <a:rPr lang="de-DE" sz="1000" dirty="0" err="1">
                <a:solidFill>
                  <a:srgbClr val="575756"/>
                </a:solidFill>
                <a:latin typeface="+mj-lt"/>
              </a:rPr>
              <a:t>Chones</a:t>
            </a:r>
            <a:r>
              <a:rPr lang="de-DE" sz="1000" dirty="0">
                <a:solidFill>
                  <a:srgbClr val="575756"/>
                </a:solidFill>
                <a:latin typeface="+mj-lt"/>
              </a:rPr>
              <a:t> – Shutterstock.com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1572808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dirty="0"/>
              <a:t>Werte über 250 mg/dl</a:t>
            </a:r>
          </a:p>
        </p:txBody>
      </p:sp>
      <p:sp>
        <p:nvSpPr>
          <p:cNvPr id="31" name="Inhaltsplatzhalter 2"/>
          <p:cNvSpPr>
            <a:spLocks noGrp="1"/>
          </p:cNvSpPr>
          <p:nvPr>
            <p:ph idx="1"/>
          </p:nvPr>
        </p:nvSpPr>
        <p:spPr/>
        <p:txBody>
          <a:bodyPr numCol="2"/>
          <a:lstStyle/>
          <a:p>
            <a:pPr marL="0" indent="0">
              <a:spcAft>
                <a:spcPts val="1200"/>
              </a:spcAft>
              <a:buNone/>
              <a:defRPr/>
            </a:pPr>
            <a:r>
              <a:rPr lang="de-DE" altLang="de-DE" b="1" kern="1200" dirty="0">
                <a:solidFill>
                  <a:srgbClr val="3C5BA6"/>
                </a:solidFill>
                <a:cs typeface="Arial" charset="0"/>
              </a:rPr>
              <a:t>Symptome </a:t>
            </a:r>
          </a:p>
          <a:p>
            <a:pPr>
              <a:defRPr/>
            </a:pPr>
            <a:r>
              <a:rPr lang="de-DE" altLang="de-DE" sz="2400" dirty="0"/>
              <a:t>Durst</a:t>
            </a:r>
          </a:p>
          <a:p>
            <a:pPr>
              <a:defRPr/>
            </a:pPr>
            <a:r>
              <a:rPr lang="de-DE" altLang="de-DE" sz="2400" dirty="0"/>
              <a:t>Große Harnmengen</a:t>
            </a:r>
          </a:p>
          <a:p>
            <a:pPr>
              <a:defRPr/>
            </a:pPr>
            <a:r>
              <a:rPr lang="de-DE" altLang="de-DE" sz="2400" dirty="0"/>
              <a:t>Müdigkeit</a:t>
            </a:r>
          </a:p>
          <a:p>
            <a:pPr>
              <a:defRPr/>
            </a:pPr>
            <a:r>
              <a:rPr lang="de-DE" altLang="de-DE" sz="2400" dirty="0"/>
              <a:t>Trockene Haut, Juckreiz, </a:t>
            </a:r>
            <a:br>
              <a:rPr lang="de-DE" altLang="de-DE" sz="2400" dirty="0"/>
            </a:br>
            <a:r>
              <a:rPr lang="de-DE" altLang="de-DE" sz="2400" dirty="0"/>
              <a:t>schlechtere Wundheilung</a:t>
            </a:r>
          </a:p>
          <a:p>
            <a:pPr>
              <a:defRPr/>
            </a:pPr>
            <a:r>
              <a:rPr lang="de-DE" altLang="de-DE" sz="2400" dirty="0"/>
              <a:t>Sehstörungen</a:t>
            </a:r>
          </a:p>
          <a:p>
            <a:pPr marL="0" indent="0">
              <a:buNone/>
              <a:defRPr/>
            </a:pPr>
            <a:endParaRPr lang="de-DE" altLang="de-DE" sz="2000" dirty="0"/>
          </a:p>
          <a:p>
            <a:pPr marL="0" indent="0">
              <a:buNone/>
              <a:defRPr/>
            </a:pPr>
            <a:endParaRPr lang="de-DE" altLang="de-DE" b="1" kern="1200" dirty="0">
              <a:solidFill>
                <a:srgbClr val="3E6EA5"/>
              </a:solidFill>
              <a:cs typeface="Arial" charset="0"/>
            </a:endParaRPr>
          </a:p>
          <a:p>
            <a:pPr marL="0" indent="0">
              <a:spcAft>
                <a:spcPts val="1200"/>
              </a:spcAft>
              <a:buNone/>
              <a:defRPr/>
            </a:pPr>
            <a:r>
              <a:rPr lang="de-DE" altLang="de-DE" b="1" kern="1200" dirty="0">
                <a:solidFill>
                  <a:srgbClr val="3C5BA6"/>
                </a:solidFill>
                <a:cs typeface="Arial" charset="0"/>
              </a:rPr>
              <a:t>Was tun?</a:t>
            </a:r>
          </a:p>
          <a:p>
            <a:pPr>
              <a:defRPr/>
            </a:pPr>
            <a:r>
              <a:rPr lang="de-DE" altLang="de-DE" sz="2400" dirty="0"/>
              <a:t>Viel Wasser trinken</a:t>
            </a:r>
          </a:p>
          <a:p>
            <a:pPr>
              <a:defRPr/>
            </a:pPr>
            <a:r>
              <a:rPr lang="de-DE" altLang="de-DE" sz="2400" dirty="0"/>
              <a:t>Ruhe geben</a:t>
            </a:r>
          </a:p>
          <a:p>
            <a:pPr>
              <a:defRPr/>
            </a:pPr>
            <a:r>
              <a:rPr lang="de-DE" altLang="de-DE" sz="2400" dirty="0"/>
              <a:t>Evtl. nächste Mahlzeit ausfallen lassen</a:t>
            </a:r>
          </a:p>
          <a:p>
            <a:pPr>
              <a:defRPr/>
            </a:pPr>
            <a:r>
              <a:rPr lang="de-DE" altLang="de-DE" sz="2400" dirty="0"/>
              <a:t>Regelmäßige BZ-Kontrollen</a:t>
            </a:r>
          </a:p>
          <a:p>
            <a:pPr>
              <a:defRPr/>
            </a:pPr>
            <a:r>
              <a:rPr lang="de-DE" altLang="de-DE" sz="2400" dirty="0"/>
              <a:t>Ursache ergründen </a:t>
            </a:r>
            <a:br>
              <a:rPr lang="de-DE" altLang="de-DE" sz="2400" dirty="0"/>
            </a:br>
            <a:r>
              <a:rPr lang="de-DE" altLang="de-DE" sz="2400" dirty="0"/>
              <a:t>(z. B. Ernährung, zu wenig Bewegung, Tabletten vergessen, Infekt, Cortison)</a:t>
            </a:r>
          </a:p>
          <a:p>
            <a:pPr marL="0" indent="0">
              <a:buNone/>
              <a:defRPr/>
            </a:pPr>
            <a:endParaRPr lang="de-DE" altLang="de-DE" sz="2000" dirty="0"/>
          </a:p>
        </p:txBody>
      </p:sp>
    </p:spTree>
    <p:extLst>
      <p:ext uri="{BB962C8B-B14F-4D97-AF65-F5344CB8AC3E}">
        <p14:creationId xmlns:p14="http://schemas.microsoft.com/office/powerpoint/2010/main" val="260769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half" idx="1"/>
            <p:extLst>
              <p:ext uri="{D42A27DB-BD31-4B8C-83A1-F6EECF244321}">
                <p14:modId xmlns:p14="http://schemas.microsoft.com/office/powerpoint/2010/main" val="3477789649"/>
              </p:ext>
            </p:extLst>
          </p:nvPr>
        </p:nvGraphicFramePr>
        <p:xfrm>
          <a:off x="3138701" y="1764144"/>
          <a:ext cx="4032000" cy="4257040"/>
        </p:xfrm>
        <a:graphic>
          <a:graphicData uri="http://schemas.openxmlformats.org/drawingml/2006/table">
            <a:tbl>
              <a:tblPr firstRow="1" bandRow="1">
                <a:tableStyleId>{5C22544A-7EE6-4342-B048-85BDC9FD1C3A}</a:tableStyleId>
              </a:tblPr>
              <a:tblGrid>
                <a:gridCol w="1344000">
                  <a:extLst>
                    <a:ext uri="{9D8B030D-6E8A-4147-A177-3AD203B41FA5}">
                      <a16:colId xmlns:a16="http://schemas.microsoft.com/office/drawing/2014/main" val="3012546057"/>
                    </a:ext>
                  </a:extLst>
                </a:gridCol>
                <a:gridCol w="1344000">
                  <a:extLst>
                    <a:ext uri="{9D8B030D-6E8A-4147-A177-3AD203B41FA5}">
                      <a16:colId xmlns:a16="http://schemas.microsoft.com/office/drawing/2014/main" val="3373250099"/>
                    </a:ext>
                  </a:extLst>
                </a:gridCol>
                <a:gridCol w="1344000">
                  <a:extLst>
                    <a:ext uri="{9D8B030D-6E8A-4147-A177-3AD203B41FA5}">
                      <a16:colId xmlns:a16="http://schemas.microsoft.com/office/drawing/2014/main" val="2080311133"/>
                    </a:ext>
                  </a:extLst>
                </a:gridCol>
              </a:tblGrid>
              <a:tr h="340652">
                <a:tc>
                  <a:txBody>
                    <a:bodyPr/>
                    <a:lstStyle/>
                    <a:p>
                      <a:pPr algn="ctr" rtl="0"/>
                      <a:br>
                        <a:rPr lang="de-DE" sz="1000" b="1" i="0" u="none" strike="noStrike" kern="1200" baseline="30000" dirty="0">
                          <a:solidFill>
                            <a:schemeClr val="lt1"/>
                          </a:solidFill>
                          <a:latin typeface="+mn-lt"/>
                          <a:ea typeface="+mn-ea"/>
                          <a:cs typeface="+mn-cs"/>
                        </a:rPr>
                      </a:br>
                      <a:r>
                        <a:rPr lang="de-DE" sz="2000" b="1" i="0" u="none" strike="noStrike" kern="1200" baseline="30000" dirty="0">
                          <a:solidFill>
                            <a:schemeClr val="lt1"/>
                          </a:solidFill>
                          <a:latin typeface="+mn-lt"/>
                          <a:ea typeface="+mn-ea"/>
                          <a:cs typeface="+mn-cs"/>
                        </a:rPr>
                        <a:t>HbA1c in</a:t>
                      </a:r>
                      <a:br>
                        <a:rPr lang="de-DE" sz="2000" b="1" i="0" u="none" strike="noStrike" kern="1200" baseline="30000" dirty="0">
                          <a:solidFill>
                            <a:schemeClr val="lt1"/>
                          </a:solidFill>
                          <a:latin typeface="+mn-lt"/>
                          <a:ea typeface="+mn-ea"/>
                          <a:cs typeface="+mn-cs"/>
                        </a:rPr>
                      </a:br>
                      <a:r>
                        <a:rPr lang="de-DE" sz="2000" b="1" i="0" u="none" strike="noStrike" kern="1200" baseline="30000" dirty="0">
                          <a:solidFill>
                            <a:schemeClr val="lt1"/>
                          </a:solidFill>
                          <a:latin typeface="+mn-lt"/>
                          <a:ea typeface="+mn-ea"/>
                          <a:cs typeface="+mn-cs"/>
                        </a:rPr>
                        <a:t>mmol/</a:t>
                      </a:r>
                      <a:r>
                        <a:rPr lang="de-DE" sz="2000" b="1" i="0" u="none" strike="noStrike" kern="1200" baseline="30000" dirty="0" err="1">
                          <a:solidFill>
                            <a:schemeClr val="lt1"/>
                          </a:solidFill>
                          <a:latin typeface="+mn-lt"/>
                          <a:ea typeface="+mn-ea"/>
                          <a:cs typeface="+mn-cs"/>
                        </a:rPr>
                        <a:t>mol</a:t>
                      </a:r>
                      <a:endParaRPr lang="de-DE" sz="2000" b="1" i="0" u="none" strike="noStrike" kern="1200" baseline="30000" dirty="0">
                        <a:solidFill>
                          <a:schemeClr val="lt1"/>
                        </a:solidFill>
                        <a:latin typeface="+mn-lt"/>
                        <a:ea typeface="+mn-ea"/>
                        <a:cs typeface="+mn-cs"/>
                      </a:endParaRPr>
                    </a:p>
                  </a:txBody>
                  <a:tcPr>
                    <a:solidFill>
                      <a:srgbClr val="3B5BA1"/>
                    </a:solidFill>
                  </a:tcPr>
                </a:tc>
                <a:tc>
                  <a:txBody>
                    <a:bodyPr/>
                    <a:lstStyle/>
                    <a:p>
                      <a:pPr algn="ctr" rtl="0"/>
                      <a:endParaRPr lang="de-DE" sz="1000" b="1" i="0" u="none" strike="noStrike" kern="1200" baseline="30000" dirty="0">
                        <a:solidFill>
                          <a:schemeClr val="lt1"/>
                        </a:solidFill>
                        <a:latin typeface="+mn-lt"/>
                        <a:ea typeface="+mn-ea"/>
                        <a:cs typeface="+mn-cs"/>
                      </a:endParaRPr>
                    </a:p>
                    <a:p>
                      <a:pPr algn="ctr" rtl="0"/>
                      <a:r>
                        <a:rPr lang="de-DE" sz="2000" b="1" i="0" u="none" strike="noStrike" kern="1200" baseline="30000" dirty="0">
                          <a:solidFill>
                            <a:schemeClr val="lt1"/>
                          </a:solidFill>
                          <a:latin typeface="+mn-lt"/>
                          <a:ea typeface="+mn-ea"/>
                          <a:cs typeface="+mn-cs"/>
                        </a:rPr>
                        <a:t>HbA1c in %</a:t>
                      </a:r>
                      <a:endParaRPr lang="de-DE" sz="2000" dirty="0">
                        <a:latin typeface="+mn-lt"/>
                      </a:endParaRPr>
                    </a:p>
                  </a:txBody>
                  <a:tcPr>
                    <a:solidFill>
                      <a:srgbClr val="3B5BA1"/>
                    </a:solidFill>
                  </a:tcPr>
                </a:tc>
                <a:tc>
                  <a:txBody>
                    <a:bodyPr/>
                    <a:lstStyle/>
                    <a:p>
                      <a:pPr algn="ctr" rtl="0"/>
                      <a:endParaRPr lang="de-DE" sz="1000" b="1" i="0" u="none" strike="noStrike" kern="1200" baseline="30000" dirty="0">
                        <a:solidFill>
                          <a:schemeClr val="lt1"/>
                        </a:solidFill>
                        <a:latin typeface="+mn-lt"/>
                        <a:ea typeface="+mn-ea"/>
                        <a:cs typeface="+mn-cs"/>
                      </a:endParaRPr>
                    </a:p>
                    <a:p>
                      <a:pPr algn="ctr" rtl="0"/>
                      <a:r>
                        <a:rPr lang="de-DE" sz="2000" b="1" i="0" u="none" strike="noStrike" kern="1200" baseline="30000" dirty="0">
                          <a:solidFill>
                            <a:schemeClr val="lt1"/>
                          </a:solidFill>
                          <a:latin typeface="+mn-lt"/>
                          <a:ea typeface="+mn-ea"/>
                          <a:cs typeface="+mn-cs"/>
                        </a:rPr>
                        <a:t>Ø BZ in mg/dl</a:t>
                      </a:r>
                      <a:endParaRPr lang="de-DE" sz="2000" dirty="0">
                        <a:latin typeface="+mn-lt"/>
                      </a:endParaRPr>
                    </a:p>
                  </a:txBody>
                  <a:tcPr>
                    <a:solidFill>
                      <a:srgbClr val="3B5BA1"/>
                    </a:solidFill>
                  </a:tcPr>
                </a:tc>
                <a:extLst>
                  <a:ext uri="{0D108BD9-81ED-4DB2-BD59-A6C34878D82A}">
                    <a16:rowId xmlns:a16="http://schemas.microsoft.com/office/drawing/2014/main" val="2133308580"/>
                  </a:ext>
                </a:extLst>
              </a:tr>
              <a:tr h="318816">
                <a:tc>
                  <a:txBody>
                    <a:bodyPr/>
                    <a:lstStyle/>
                    <a:p>
                      <a:pPr algn="ctr"/>
                      <a:r>
                        <a:rPr lang="de-DE" dirty="0"/>
                        <a:t>31</a:t>
                      </a:r>
                    </a:p>
                  </a:txBody>
                  <a:tcPr>
                    <a:solidFill>
                      <a:srgbClr val="E4E4F2"/>
                    </a:solidFill>
                  </a:tcPr>
                </a:tc>
                <a:tc>
                  <a:txBody>
                    <a:bodyPr/>
                    <a:lstStyle/>
                    <a:p>
                      <a:pPr algn="ctr"/>
                      <a:r>
                        <a:rPr lang="de-DE" dirty="0"/>
                        <a:t>5</a:t>
                      </a:r>
                    </a:p>
                  </a:txBody>
                  <a:tcPr>
                    <a:solidFill>
                      <a:srgbClr val="E4E4F2"/>
                    </a:solidFill>
                  </a:tcPr>
                </a:tc>
                <a:tc>
                  <a:txBody>
                    <a:bodyPr/>
                    <a:lstStyle/>
                    <a:p>
                      <a:pPr algn="ctr"/>
                      <a:r>
                        <a:rPr lang="de-DE" dirty="0"/>
                        <a:t>101</a:t>
                      </a:r>
                    </a:p>
                  </a:txBody>
                  <a:tcPr>
                    <a:solidFill>
                      <a:srgbClr val="E4E4F2"/>
                    </a:solidFill>
                  </a:tcPr>
                </a:tc>
                <a:extLst>
                  <a:ext uri="{0D108BD9-81ED-4DB2-BD59-A6C34878D82A}">
                    <a16:rowId xmlns:a16="http://schemas.microsoft.com/office/drawing/2014/main" val="2519038899"/>
                  </a:ext>
                </a:extLst>
              </a:tr>
              <a:tr h="318816">
                <a:tc>
                  <a:txBody>
                    <a:bodyPr/>
                    <a:lstStyle/>
                    <a:p>
                      <a:pPr algn="ctr"/>
                      <a:r>
                        <a:rPr lang="de-DE" dirty="0"/>
                        <a:t>37</a:t>
                      </a:r>
                    </a:p>
                  </a:txBody>
                  <a:tcPr>
                    <a:solidFill>
                      <a:srgbClr val="E4E4F2"/>
                    </a:solidFill>
                  </a:tcPr>
                </a:tc>
                <a:tc>
                  <a:txBody>
                    <a:bodyPr/>
                    <a:lstStyle/>
                    <a:p>
                      <a:pPr algn="ctr"/>
                      <a:r>
                        <a:rPr lang="de-DE" dirty="0"/>
                        <a:t>5,5</a:t>
                      </a:r>
                    </a:p>
                  </a:txBody>
                  <a:tcPr>
                    <a:solidFill>
                      <a:srgbClr val="E4E4F2"/>
                    </a:solidFill>
                  </a:tcPr>
                </a:tc>
                <a:tc>
                  <a:txBody>
                    <a:bodyPr/>
                    <a:lstStyle/>
                    <a:p>
                      <a:pPr algn="ctr"/>
                      <a:r>
                        <a:rPr lang="de-DE" dirty="0"/>
                        <a:t>119</a:t>
                      </a:r>
                    </a:p>
                  </a:txBody>
                  <a:tcPr>
                    <a:solidFill>
                      <a:srgbClr val="E4E4F2"/>
                    </a:solidFill>
                  </a:tcPr>
                </a:tc>
                <a:extLst>
                  <a:ext uri="{0D108BD9-81ED-4DB2-BD59-A6C34878D82A}">
                    <a16:rowId xmlns:a16="http://schemas.microsoft.com/office/drawing/2014/main" val="802426155"/>
                  </a:ext>
                </a:extLst>
              </a:tr>
              <a:tr h="318816">
                <a:tc>
                  <a:txBody>
                    <a:bodyPr/>
                    <a:lstStyle/>
                    <a:p>
                      <a:pPr algn="ctr"/>
                      <a:r>
                        <a:rPr lang="de-DE" dirty="0"/>
                        <a:t>42</a:t>
                      </a:r>
                    </a:p>
                  </a:txBody>
                  <a:tcPr>
                    <a:solidFill>
                      <a:srgbClr val="E4E4F2"/>
                    </a:solidFill>
                  </a:tcPr>
                </a:tc>
                <a:tc>
                  <a:txBody>
                    <a:bodyPr/>
                    <a:lstStyle/>
                    <a:p>
                      <a:pPr algn="ctr"/>
                      <a:r>
                        <a:rPr lang="de-DE" dirty="0"/>
                        <a:t>6</a:t>
                      </a:r>
                    </a:p>
                  </a:txBody>
                  <a:tcPr>
                    <a:solidFill>
                      <a:srgbClr val="E4E4F2"/>
                    </a:solidFill>
                  </a:tcPr>
                </a:tc>
                <a:tc>
                  <a:txBody>
                    <a:bodyPr/>
                    <a:lstStyle/>
                    <a:p>
                      <a:pPr algn="ctr"/>
                      <a:r>
                        <a:rPr lang="de-DE" dirty="0"/>
                        <a:t>136</a:t>
                      </a:r>
                    </a:p>
                  </a:txBody>
                  <a:tcPr>
                    <a:solidFill>
                      <a:srgbClr val="E4E4F2"/>
                    </a:solidFill>
                  </a:tcPr>
                </a:tc>
                <a:extLst>
                  <a:ext uri="{0D108BD9-81ED-4DB2-BD59-A6C34878D82A}">
                    <a16:rowId xmlns:a16="http://schemas.microsoft.com/office/drawing/2014/main" val="4161666380"/>
                  </a:ext>
                </a:extLst>
              </a:tr>
              <a:tr h="318816">
                <a:tc>
                  <a:txBody>
                    <a:bodyPr/>
                    <a:lstStyle/>
                    <a:p>
                      <a:pPr algn="ctr"/>
                      <a:r>
                        <a:rPr lang="de-DE" dirty="0"/>
                        <a:t>48</a:t>
                      </a:r>
                    </a:p>
                  </a:txBody>
                  <a:tcPr>
                    <a:solidFill>
                      <a:srgbClr val="E4E4F2"/>
                    </a:solidFill>
                  </a:tcPr>
                </a:tc>
                <a:tc>
                  <a:txBody>
                    <a:bodyPr/>
                    <a:lstStyle/>
                    <a:p>
                      <a:pPr algn="ctr"/>
                      <a:r>
                        <a:rPr lang="de-DE" dirty="0"/>
                        <a:t>6,5</a:t>
                      </a:r>
                    </a:p>
                  </a:txBody>
                  <a:tcPr>
                    <a:solidFill>
                      <a:srgbClr val="E4E4F2"/>
                    </a:solidFill>
                  </a:tcPr>
                </a:tc>
                <a:tc>
                  <a:txBody>
                    <a:bodyPr/>
                    <a:lstStyle/>
                    <a:p>
                      <a:pPr algn="ctr"/>
                      <a:r>
                        <a:rPr lang="de-DE" dirty="0"/>
                        <a:t>154</a:t>
                      </a:r>
                    </a:p>
                  </a:txBody>
                  <a:tcPr>
                    <a:solidFill>
                      <a:srgbClr val="E4E4F2"/>
                    </a:solidFill>
                  </a:tcPr>
                </a:tc>
                <a:extLst>
                  <a:ext uri="{0D108BD9-81ED-4DB2-BD59-A6C34878D82A}">
                    <a16:rowId xmlns:a16="http://schemas.microsoft.com/office/drawing/2014/main" val="2358233558"/>
                  </a:ext>
                </a:extLst>
              </a:tr>
              <a:tr h="318816">
                <a:tc>
                  <a:txBody>
                    <a:bodyPr/>
                    <a:lstStyle/>
                    <a:p>
                      <a:pPr algn="ctr"/>
                      <a:r>
                        <a:rPr lang="de-DE" dirty="0"/>
                        <a:t>53</a:t>
                      </a:r>
                    </a:p>
                  </a:txBody>
                  <a:tcPr>
                    <a:solidFill>
                      <a:srgbClr val="E4E4F2"/>
                    </a:solidFill>
                  </a:tcPr>
                </a:tc>
                <a:tc>
                  <a:txBody>
                    <a:bodyPr/>
                    <a:lstStyle/>
                    <a:p>
                      <a:pPr algn="ctr"/>
                      <a:r>
                        <a:rPr lang="de-DE" dirty="0"/>
                        <a:t>7</a:t>
                      </a:r>
                    </a:p>
                  </a:txBody>
                  <a:tcPr>
                    <a:solidFill>
                      <a:srgbClr val="E4E4F2"/>
                    </a:solidFill>
                  </a:tcPr>
                </a:tc>
                <a:tc>
                  <a:txBody>
                    <a:bodyPr/>
                    <a:lstStyle/>
                    <a:p>
                      <a:pPr algn="ctr"/>
                      <a:r>
                        <a:rPr lang="de-DE" dirty="0"/>
                        <a:t>172</a:t>
                      </a:r>
                    </a:p>
                  </a:txBody>
                  <a:tcPr>
                    <a:solidFill>
                      <a:srgbClr val="E4E4F2"/>
                    </a:solidFill>
                  </a:tcPr>
                </a:tc>
                <a:extLst>
                  <a:ext uri="{0D108BD9-81ED-4DB2-BD59-A6C34878D82A}">
                    <a16:rowId xmlns:a16="http://schemas.microsoft.com/office/drawing/2014/main" val="1215883437"/>
                  </a:ext>
                </a:extLst>
              </a:tr>
              <a:tr h="318816">
                <a:tc>
                  <a:txBody>
                    <a:bodyPr/>
                    <a:lstStyle/>
                    <a:p>
                      <a:pPr algn="ctr"/>
                      <a:r>
                        <a:rPr lang="de-DE" dirty="0"/>
                        <a:t>58</a:t>
                      </a:r>
                    </a:p>
                  </a:txBody>
                  <a:tcPr>
                    <a:solidFill>
                      <a:srgbClr val="E4E4F2"/>
                    </a:solidFill>
                  </a:tcPr>
                </a:tc>
                <a:tc>
                  <a:txBody>
                    <a:bodyPr/>
                    <a:lstStyle/>
                    <a:p>
                      <a:pPr algn="ctr"/>
                      <a:r>
                        <a:rPr lang="de-DE" dirty="0"/>
                        <a:t>7,5</a:t>
                      </a:r>
                    </a:p>
                  </a:txBody>
                  <a:tcPr>
                    <a:solidFill>
                      <a:srgbClr val="E4E4F2"/>
                    </a:solidFill>
                  </a:tcPr>
                </a:tc>
                <a:tc>
                  <a:txBody>
                    <a:bodyPr/>
                    <a:lstStyle/>
                    <a:p>
                      <a:pPr algn="ctr"/>
                      <a:r>
                        <a:rPr lang="de-DE" dirty="0"/>
                        <a:t>190</a:t>
                      </a:r>
                    </a:p>
                  </a:txBody>
                  <a:tcPr>
                    <a:solidFill>
                      <a:srgbClr val="E4E4F2"/>
                    </a:solidFill>
                  </a:tcPr>
                </a:tc>
                <a:extLst>
                  <a:ext uri="{0D108BD9-81ED-4DB2-BD59-A6C34878D82A}">
                    <a16:rowId xmlns:a16="http://schemas.microsoft.com/office/drawing/2014/main" val="3732485536"/>
                  </a:ext>
                </a:extLst>
              </a:tr>
              <a:tr h="318816">
                <a:tc>
                  <a:txBody>
                    <a:bodyPr/>
                    <a:lstStyle/>
                    <a:p>
                      <a:pPr algn="ctr"/>
                      <a:r>
                        <a:rPr lang="de-DE" dirty="0"/>
                        <a:t>64</a:t>
                      </a:r>
                    </a:p>
                  </a:txBody>
                  <a:tcPr>
                    <a:solidFill>
                      <a:srgbClr val="E4E4F2"/>
                    </a:solidFill>
                  </a:tcPr>
                </a:tc>
                <a:tc>
                  <a:txBody>
                    <a:bodyPr/>
                    <a:lstStyle/>
                    <a:p>
                      <a:pPr algn="ctr"/>
                      <a:r>
                        <a:rPr lang="de-DE" dirty="0"/>
                        <a:t>8</a:t>
                      </a:r>
                    </a:p>
                  </a:txBody>
                  <a:tcPr>
                    <a:solidFill>
                      <a:srgbClr val="E4E4F2"/>
                    </a:solidFill>
                  </a:tcPr>
                </a:tc>
                <a:tc>
                  <a:txBody>
                    <a:bodyPr/>
                    <a:lstStyle/>
                    <a:p>
                      <a:pPr algn="ctr"/>
                      <a:r>
                        <a:rPr lang="de-DE" dirty="0"/>
                        <a:t>208</a:t>
                      </a:r>
                    </a:p>
                  </a:txBody>
                  <a:tcPr>
                    <a:solidFill>
                      <a:srgbClr val="E4E4F2"/>
                    </a:solidFill>
                  </a:tcPr>
                </a:tc>
                <a:extLst>
                  <a:ext uri="{0D108BD9-81ED-4DB2-BD59-A6C34878D82A}">
                    <a16:rowId xmlns:a16="http://schemas.microsoft.com/office/drawing/2014/main" val="1274922005"/>
                  </a:ext>
                </a:extLst>
              </a:tr>
              <a:tr h="318816">
                <a:tc>
                  <a:txBody>
                    <a:bodyPr/>
                    <a:lstStyle/>
                    <a:p>
                      <a:pPr algn="ctr"/>
                      <a:r>
                        <a:rPr lang="de-DE" dirty="0"/>
                        <a:t>69</a:t>
                      </a:r>
                    </a:p>
                  </a:txBody>
                  <a:tcPr>
                    <a:solidFill>
                      <a:srgbClr val="E4E4F2"/>
                    </a:solidFill>
                  </a:tcPr>
                </a:tc>
                <a:tc>
                  <a:txBody>
                    <a:bodyPr/>
                    <a:lstStyle/>
                    <a:p>
                      <a:pPr algn="ctr"/>
                      <a:r>
                        <a:rPr lang="de-DE" dirty="0"/>
                        <a:t>8,5</a:t>
                      </a:r>
                    </a:p>
                  </a:txBody>
                  <a:tcPr>
                    <a:solidFill>
                      <a:srgbClr val="E4E4F2"/>
                    </a:solidFill>
                  </a:tcPr>
                </a:tc>
                <a:tc>
                  <a:txBody>
                    <a:bodyPr/>
                    <a:lstStyle/>
                    <a:p>
                      <a:pPr algn="ctr"/>
                      <a:r>
                        <a:rPr lang="de-DE" dirty="0"/>
                        <a:t>225</a:t>
                      </a:r>
                    </a:p>
                  </a:txBody>
                  <a:tcPr>
                    <a:solidFill>
                      <a:srgbClr val="E4E4F2"/>
                    </a:solidFill>
                  </a:tcPr>
                </a:tc>
                <a:extLst>
                  <a:ext uri="{0D108BD9-81ED-4DB2-BD59-A6C34878D82A}">
                    <a16:rowId xmlns:a16="http://schemas.microsoft.com/office/drawing/2014/main" val="1565634923"/>
                  </a:ext>
                </a:extLst>
              </a:tr>
              <a:tr h="318816">
                <a:tc>
                  <a:txBody>
                    <a:bodyPr/>
                    <a:lstStyle/>
                    <a:p>
                      <a:pPr algn="ctr"/>
                      <a:r>
                        <a:rPr lang="de-DE" dirty="0"/>
                        <a:t>75</a:t>
                      </a:r>
                    </a:p>
                  </a:txBody>
                  <a:tcPr>
                    <a:solidFill>
                      <a:srgbClr val="E4E4F2"/>
                    </a:solidFill>
                  </a:tcPr>
                </a:tc>
                <a:tc>
                  <a:txBody>
                    <a:bodyPr/>
                    <a:lstStyle/>
                    <a:p>
                      <a:pPr algn="ctr"/>
                      <a:r>
                        <a:rPr lang="de-DE" dirty="0"/>
                        <a:t>9</a:t>
                      </a:r>
                    </a:p>
                  </a:txBody>
                  <a:tcPr>
                    <a:solidFill>
                      <a:srgbClr val="E4E4F2"/>
                    </a:solidFill>
                  </a:tcPr>
                </a:tc>
                <a:tc>
                  <a:txBody>
                    <a:bodyPr/>
                    <a:lstStyle/>
                    <a:p>
                      <a:pPr algn="ctr"/>
                      <a:r>
                        <a:rPr lang="de-DE" dirty="0"/>
                        <a:t>243</a:t>
                      </a:r>
                    </a:p>
                  </a:txBody>
                  <a:tcPr>
                    <a:solidFill>
                      <a:srgbClr val="E4E4F2"/>
                    </a:solidFill>
                  </a:tcPr>
                </a:tc>
                <a:extLst>
                  <a:ext uri="{0D108BD9-81ED-4DB2-BD59-A6C34878D82A}">
                    <a16:rowId xmlns:a16="http://schemas.microsoft.com/office/drawing/2014/main" val="1919086194"/>
                  </a:ext>
                </a:extLst>
              </a:tr>
              <a:tr h="318816">
                <a:tc>
                  <a:txBody>
                    <a:bodyPr/>
                    <a:lstStyle/>
                    <a:p>
                      <a:pPr algn="ctr"/>
                      <a:r>
                        <a:rPr lang="de-DE" dirty="0"/>
                        <a:t>80</a:t>
                      </a:r>
                    </a:p>
                  </a:txBody>
                  <a:tcPr>
                    <a:solidFill>
                      <a:srgbClr val="E4E4F2"/>
                    </a:solidFill>
                  </a:tcPr>
                </a:tc>
                <a:tc>
                  <a:txBody>
                    <a:bodyPr/>
                    <a:lstStyle/>
                    <a:p>
                      <a:pPr algn="ctr"/>
                      <a:r>
                        <a:rPr lang="de-DE" dirty="0"/>
                        <a:t>9,5</a:t>
                      </a:r>
                    </a:p>
                  </a:txBody>
                  <a:tcPr>
                    <a:solidFill>
                      <a:srgbClr val="E4E4F2"/>
                    </a:solidFill>
                  </a:tcPr>
                </a:tc>
                <a:tc>
                  <a:txBody>
                    <a:bodyPr/>
                    <a:lstStyle/>
                    <a:p>
                      <a:pPr algn="ctr"/>
                      <a:r>
                        <a:rPr lang="de-DE" dirty="0"/>
                        <a:t>261</a:t>
                      </a:r>
                    </a:p>
                  </a:txBody>
                  <a:tcPr>
                    <a:solidFill>
                      <a:srgbClr val="E4E4F2"/>
                    </a:solidFill>
                  </a:tcPr>
                </a:tc>
                <a:extLst>
                  <a:ext uri="{0D108BD9-81ED-4DB2-BD59-A6C34878D82A}">
                    <a16:rowId xmlns:a16="http://schemas.microsoft.com/office/drawing/2014/main" val="2965341935"/>
                  </a:ext>
                </a:extLst>
              </a:tr>
            </a:tbl>
          </a:graphicData>
        </a:graphic>
      </p:graphicFrame>
      <p:graphicFrame>
        <p:nvGraphicFramePr>
          <p:cNvPr id="8" name="Inhaltsplatzhalter 7"/>
          <p:cNvGraphicFramePr>
            <a:graphicFrameLocks noGrp="1"/>
          </p:cNvGraphicFramePr>
          <p:nvPr>
            <p:ph sz="half" idx="2"/>
            <p:extLst>
              <p:ext uri="{D42A27DB-BD31-4B8C-83A1-F6EECF244321}">
                <p14:modId xmlns:p14="http://schemas.microsoft.com/office/powerpoint/2010/main" val="3631094186"/>
              </p:ext>
            </p:extLst>
          </p:nvPr>
        </p:nvGraphicFramePr>
        <p:xfrm>
          <a:off x="7334782" y="1764144"/>
          <a:ext cx="4032000" cy="4257044"/>
        </p:xfrm>
        <a:graphic>
          <a:graphicData uri="http://schemas.openxmlformats.org/drawingml/2006/table">
            <a:tbl>
              <a:tblPr bandRow="1">
                <a:tableStyleId>{5C22544A-7EE6-4342-B048-85BDC9FD1C3A}</a:tableStyleId>
              </a:tblPr>
              <a:tblGrid>
                <a:gridCol w="1344000">
                  <a:extLst>
                    <a:ext uri="{9D8B030D-6E8A-4147-A177-3AD203B41FA5}">
                      <a16:colId xmlns:a16="http://schemas.microsoft.com/office/drawing/2014/main" val="758213318"/>
                    </a:ext>
                  </a:extLst>
                </a:gridCol>
                <a:gridCol w="1344000">
                  <a:extLst>
                    <a:ext uri="{9D8B030D-6E8A-4147-A177-3AD203B41FA5}">
                      <a16:colId xmlns:a16="http://schemas.microsoft.com/office/drawing/2014/main" val="2529621315"/>
                    </a:ext>
                  </a:extLst>
                </a:gridCol>
                <a:gridCol w="1344000">
                  <a:extLst>
                    <a:ext uri="{9D8B030D-6E8A-4147-A177-3AD203B41FA5}">
                      <a16:colId xmlns:a16="http://schemas.microsoft.com/office/drawing/2014/main" val="1763841562"/>
                    </a:ext>
                  </a:extLst>
                </a:gridCol>
              </a:tblGrid>
              <a:tr h="387004">
                <a:tc>
                  <a:txBody>
                    <a:bodyPr/>
                    <a:lstStyle/>
                    <a:p>
                      <a:pPr algn="ctr"/>
                      <a:r>
                        <a:rPr lang="de-DE" dirty="0"/>
                        <a:t>86</a:t>
                      </a:r>
                    </a:p>
                  </a:txBody>
                  <a:tcPr>
                    <a:solidFill>
                      <a:srgbClr val="E4E4F2"/>
                    </a:solidFill>
                  </a:tcPr>
                </a:tc>
                <a:tc>
                  <a:txBody>
                    <a:bodyPr/>
                    <a:lstStyle/>
                    <a:p>
                      <a:pPr algn="ctr"/>
                      <a:r>
                        <a:rPr lang="de-DE" dirty="0"/>
                        <a:t>10</a:t>
                      </a:r>
                    </a:p>
                  </a:txBody>
                  <a:tcPr>
                    <a:solidFill>
                      <a:srgbClr val="E4E4F2"/>
                    </a:solidFill>
                  </a:tcPr>
                </a:tc>
                <a:tc>
                  <a:txBody>
                    <a:bodyPr/>
                    <a:lstStyle/>
                    <a:p>
                      <a:pPr algn="ctr"/>
                      <a:r>
                        <a:rPr lang="de-DE" dirty="0"/>
                        <a:t>279</a:t>
                      </a:r>
                    </a:p>
                  </a:txBody>
                  <a:tcPr>
                    <a:solidFill>
                      <a:srgbClr val="E4E4F2"/>
                    </a:solidFill>
                  </a:tcPr>
                </a:tc>
                <a:extLst>
                  <a:ext uri="{0D108BD9-81ED-4DB2-BD59-A6C34878D82A}">
                    <a16:rowId xmlns:a16="http://schemas.microsoft.com/office/drawing/2014/main" val="2563729300"/>
                  </a:ext>
                </a:extLst>
              </a:tr>
              <a:tr h="387004">
                <a:tc>
                  <a:txBody>
                    <a:bodyPr/>
                    <a:lstStyle/>
                    <a:p>
                      <a:pPr algn="ctr"/>
                      <a:r>
                        <a:rPr lang="de-DE" dirty="0"/>
                        <a:t>91</a:t>
                      </a:r>
                    </a:p>
                  </a:txBody>
                  <a:tcPr>
                    <a:solidFill>
                      <a:srgbClr val="E4E4F2"/>
                    </a:solidFill>
                  </a:tcPr>
                </a:tc>
                <a:tc>
                  <a:txBody>
                    <a:bodyPr/>
                    <a:lstStyle/>
                    <a:p>
                      <a:pPr algn="ctr"/>
                      <a:r>
                        <a:rPr lang="de-DE" dirty="0"/>
                        <a:t>10,5</a:t>
                      </a:r>
                    </a:p>
                  </a:txBody>
                  <a:tcPr>
                    <a:solidFill>
                      <a:srgbClr val="E4E4F2"/>
                    </a:solidFill>
                  </a:tcPr>
                </a:tc>
                <a:tc>
                  <a:txBody>
                    <a:bodyPr/>
                    <a:lstStyle/>
                    <a:p>
                      <a:pPr algn="ctr"/>
                      <a:r>
                        <a:rPr lang="de-DE" dirty="0"/>
                        <a:t>297</a:t>
                      </a:r>
                    </a:p>
                  </a:txBody>
                  <a:tcPr>
                    <a:solidFill>
                      <a:srgbClr val="E4E4F2"/>
                    </a:solidFill>
                  </a:tcPr>
                </a:tc>
                <a:extLst>
                  <a:ext uri="{0D108BD9-81ED-4DB2-BD59-A6C34878D82A}">
                    <a16:rowId xmlns:a16="http://schemas.microsoft.com/office/drawing/2014/main" val="1594943415"/>
                  </a:ext>
                </a:extLst>
              </a:tr>
              <a:tr h="387004">
                <a:tc>
                  <a:txBody>
                    <a:bodyPr/>
                    <a:lstStyle/>
                    <a:p>
                      <a:pPr algn="ctr"/>
                      <a:r>
                        <a:rPr lang="de-DE" dirty="0"/>
                        <a:t>97</a:t>
                      </a:r>
                    </a:p>
                  </a:txBody>
                  <a:tcPr>
                    <a:solidFill>
                      <a:srgbClr val="E4E4F2"/>
                    </a:solidFill>
                  </a:tcPr>
                </a:tc>
                <a:tc>
                  <a:txBody>
                    <a:bodyPr/>
                    <a:lstStyle/>
                    <a:p>
                      <a:pPr algn="ctr"/>
                      <a:r>
                        <a:rPr lang="de-DE" dirty="0"/>
                        <a:t>11</a:t>
                      </a:r>
                    </a:p>
                  </a:txBody>
                  <a:tcPr>
                    <a:solidFill>
                      <a:srgbClr val="E4E4F2"/>
                    </a:solidFill>
                  </a:tcPr>
                </a:tc>
                <a:tc>
                  <a:txBody>
                    <a:bodyPr/>
                    <a:lstStyle/>
                    <a:p>
                      <a:pPr algn="ctr"/>
                      <a:r>
                        <a:rPr lang="de-DE" dirty="0"/>
                        <a:t>314</a:t>
                      </a:r>
                    </a:p>
                  </a:txBody>
                  <a:tcPr>
                    <a:solidFill>
                      <a:srgbClr val="E4E4F2"/>
                    </a:solidFill>
                  </a:tcPr>
                </a:tc>
                <a:extLst>
                  <a:ext uri="{0D108BD9-81ED-4DB2-BD59-A6C34878D82A}">
                    <a16:rowId xmlns:a16="http://schemas.microsoft.com/office/drawing/2014/main" val="1561831453"/>
                  </a:ext>
                </a:extLst>
              </a:tr>
              <a:tr h="387004">
                <a:tc>
                  <a:txBody>
                    <a:bodyPr/>
                    <a:lstStyle/>
                    <a:p>
                      <a:pPr algn="ctr"/>
                      <a:r>
                        <a:rPr lang="de-DE" dirty="0"/>
                        <a:t>102</a:t>
                      </a:r>
                    </a:p>
                  </a:txBody>
                  <a:tcPr>
                    <a:solidFill>
                      <a:srgbClr val="E4E4F2"/>
                    </a:solidFill>
                  </a:tcPr>
                </a:tc>
                <a:tc>
                  <a:txBody>
                    <a:bodyPr/>
                    <a:lstStyle/>
                    <a:p>
                      <a:pPr algn="ctr"/>
                      <a:r>
                        <a:rPr lang="de-DE" dirty="0"/>
                        <a:t>11,5</a:t>
                      </a:r>
                    </a:p>
                  </a:txBody>
                  <a:tcPr>
                    <a:solidFill>
                      <a:srgbClr val="E4E4F2"/>
                    </a:solidFill>
                  </a:tcPr>
                </a:tc>
                <a:tc>
                  <a:txBody>
                    <a:bodyPr/>
                    <a:lstStyle/>
                    <a:p>
                      <a:pPr algn="ctr"/>
                      <a:r>
                        <a:rPr lang="de-DE" dirty="0"/>
                        <a:t>332</a:t>
                      </a:r>
                    </a:p>
                  </a:txBody>
                  <a:tcPr>
                    <a:solidFill>
                      <a:srgbClr val="E4E4F2"/>
                    </a:solidFill>
                  </a:tcPr>
                </a:tc>
                <a:extLst>
                  <a:ext uri="{0D108BD9-81ED-4DB2-BD59-A6C34878D82A}">
                    <a16:rowId xmlns:a16="http://schemas.microsoft.com/office/drawing/2014/main" val="1266760064"/>
                  </a:ext>
                </a:extLst>
              </a:tr>
              <a:tr h="387004">
                <a:tc>
                  <a:txBody>
                    <a:bodyPr/>
                    <a:lstStyle/>
                    <a:p>
                      <a:pPr algn="ctr"/>
                      <a:r>
                        <a:rPr lang="de-DE" dirty="0"/>
                        <a:t>108</a:t>
                      </a:r>
                    </a:p>
                  </a:txBody>
                  <a:tcPr>
                    <a:solidFill>
                      <a:srgbClr val="E4E4F2"/>
                    </a:solidFill>
                  </a:tcPr>
                </a:tc>
                <a:tc>
                  <a:txBody>
                    <a:bodyPr/>
                    <a:lstStyle/>
                    <a:p>
                      <a:pPr algn="ctr"/>
                      <a:r>
                        <a:rPr lang="de-DE" dirty="0"/>
                        <a:t>12</a:t>
                      </a:r>
                    </a:p>
                  </a:txBody>
                  <a:tcPr>
                    <a:solidFill>
                      <a:srgbClr val="E4E4F2"/>
                    </a:solidFill>
                  </a:tcPr>
                </a:tc>
                <a:tc>
                  <a:txBody>
                    <a:bodyPr/>
                    <a:lstStyle/>
                    <a:p>
                      <a:pPr algn="ctr"/>
                      <a:r>
                        <a:rPr lang="de-DE" dirty="0"/>
                        <a:t>350</a:t>
                      </a:r>
                    </a:p>
                  </a:txBody>
                  <a:tcPr>
                    <a:solidFill>
                      <a:srgbClr val="E4E4F2"/>
                    </a:solidFill>
                  </a:tcPr>
                </a:tc>
                <a:extLst>
                  <a:ext uri="{0D108BD9-81ED-4DB2-BD59-A6C34878D82A}">
                    <a16:rowId xmlns:a16="http://schemas.microsoft.com/office/drawing/2014/main" val="1655028263"/>
                  </a:ext>
                </a:extLst>
              </a:tr>
              <a:tr h="387004">
                <a:tc>
                  <a:txBody>
                    <a:bodyPr/>
                    <a:lstStyle/>
                    <a:p>
                      <a:pPr algn="ctr"/>
                      <a:r>
                        <a:rPr lang="de-DE" dirty="0"/>
                        <a:t>113</a:t>
                      </a:r>
                    </a:p>
                  </a:txBody>
                  <a:tcPr>
                    <a:solidFill>
                      <a:srgbClr val="E4E4F2"/>
                    </a:solidFill>
                  </a:tcPr>
                </a:tc>
                <a:tc>
                  <a:txBody>
                    <a:bodyPr/>
                    <a:lstStyle/>
                    <a:p>
                      <a:pPr algn="ctr"/>
                      <a:r>
                        <a:rPr lang="de-DE" dirty="0"/>
                        <a:t>12,5</a:t>
                      </a:r>
                    </a:p>
                  </a:txBody>
                  <a:tcPr>
                    <a:solidFill>
                      <a:srgbClr val="E4E4F2"/>
                    </a:solidFill>
                  </a:tcPr>
                </a:tc>
                <a:tc>
                  <a:txBody>
                    <a:bodyPr/>
                    <a:lstStyle/>
                    <a:p>
                      <a:pPr algn="ctr"/>
                      <a:r>
                        <a:rPr lang="de-DE" dirty="0"/>
                        <a:t>368</a:t>
                      </a:r>
                    </a:p>
                  </a:txBody>
                  <a:tcPr>
                    <a:solidFill>
                      <a:srgbClr val="E4E4F2"/>
                    </a:solidFill>
                  </a:tcPr>
                </a:tc>
                <a:extLst>
                  <a:ext uri="{0D108BD9-81ED-4DB2-BD59-A6C34878D82A}">
                    <a16:rowId xmlns:a16="http://schemas.microsoft.com/office/drawing/2014/main" val="2480835878"/>
                  </a:ext>
                </a:extLst>
              </a:tr>
              <a:tr h="387004">
                <a:tc>
                  <a:txBody>
                    <a:bodyPr/>
                    <a:lstStyle/>
                    <a:p>
                      <a:pPr algn="ctr"/>
                      <a:r>
                        <a:rPr lang="de-DE" dirty="0"/>
                        <a:t>119</a:t>
                      </a:r>
                    </a:p>
                  </a:txBody>
                  <a:tcPr>
                    <a:solidFill>
                      <a:srgbClr val="E4E4F2"/>
                    </a:solidFill>
                  </a:tcPr>
                </a:tc>
                <a:tc>
                  <a:txBody>
                    <a:bodyPr/>
                    <a:lstStyle/>
                    <a:p>
                      <a:pPr algn="ctr"/>
                      <a:r>
                        <a:rPr lang="de-DE" dirty="0"/>
                        <a:t>13</a:t>
                      </a:r>
                    </a:p>
                  </a:txBody>
                  <a:tcPr>
                    <a:solidFill>
                      <a:srgbClr val="E4E4F2"/>
                    </a:solidFill>
                  </a:tcPr>
                </a:tc>
                <a:tc>
                  <a:txBody>
                    <a:bodyPr/>
                    <a:lstStyle/>
                    <a:p>
                      <a:pPr algn="ctr"/>
                      <a:r>
                        <a:rPr lang="de-DE" dirty="0"/>
                        <a:t>386</a:t>
                      </a:r>
                    </a:p>
                  </a:txBody>
                  <a:tcPr>
                    <a:solidFill>
                      <a:srgbClr val="E4E4F2"/>
                    </a:solidFill>
                  </a:tcPr>
                </a:tc>
                <a:extLst>
                  <a:ext uri="{0D108BD9-81ED-4DB2-BD59-A6C34878D82A}">
                    <a16:rowId xmlns:a16="http://schemas.microsoft.com/office/drawing/2014/main" val="4027910836"/>
                  </a:ext>
                </a:extLst>
              </a:tr>
              <a:tr h="387004">
                <a:tc>
                  <a:txBody>
                    <a:bodyPr/>
                    <a:lstStyle/>
                    <a:p>
                      <a:pPr algn="ctr"/>
                      <a:r>
                        <a:rPr lang="de-DE" dirty="0"/>
                        <a:t>124</a:t>
                      </a:r>
                    </a:p>
                  </a:txBody>
                  <a:tcPr>
                    <a:solidFill>
                      <a:srgbClr val="E4E4F2"/>
                    </a:solidFill>
                  </a:tcPr>
                </a:tc>
                <a:tc>
                  <a:txBody>
                    <a:bodyPr/>
                    <a:lstStyle/>
                    <a:p>
                      <a:pPr algn="ctr"/>
                      <a:r>
                        <a:rPr lang="de-DE" dirty="0"/>
                        <a:t>13,5</a:t>
                      </a:r>
                    </a:p>
                  </a:txBody>
                  <a:tcPr>
                    <a:solidFill>
                      <a:srgbClr val="E4E4F2"/>
                    </a:solidFill>
                  </a:tcPr>
                </a:tc>
                <a:tc>
                  <a:txBody>
                    <a:bodyPr/>
                    <a:lstStyle/>
                    <a:p>
                      <a:pPr algn="ctr"/>
                      <a:r>
                        <a:rPr lang="de-DE" dirty="0"/>
                        <a:t>403</a:t>
                      </a:r>
                    </a:p>
                  </a:txBody>
                  <a:tcPr>
                    <a:solidFill>
                      <a:srgbClr val="E4E4F2"/>
                    </a:solidFill>
                  </a:tcPr>
                </a:tc>
                <a:extLst>
                  <a:ext uri="{0D108BD9-81ED-4DB2-BD59-A6C34878D82A}">
                    <a16:rowId xmlns:a16="http://schemas.microsoft.com/office/drawing/2014/main" val="4043832730"/>
                  </a:ext>
                </a:extLst>
              </a:tr>
              <a:tr h="387004">
                <a:tc>
                  <a:txBody>
                    <a:bodyPr/>
                    <a:lstStyle/>
                    <a:p>
                      <a:pPr algn="ctr"/>
                      <a:r>
                        <a:rPr lang="de-DE" dirty="0"/>
                        <a:t>130</a:t>
                      </a:r>
                    </a:p>
                  </a:txBody>
                  <a:tcPr>
                    <a:solidFill>
                      <a:srgbClr val="E4E4F2"/>
                    </a:solidFill>
                  </a:tcPr>
                </a:tc>
                <a:tc>
                  <a:txBody>
                    <a:bodyPr/>
                    <a:lstStyle/>
                    <a:p>
                      <a:pPr algn="ctr"/>
                      <a:r>
                        <a:rPr lang="de-DE" dirty="0"/>
                        <a:t>14</a:t>
                      </a:r>
                    </a:p>
                  </a:txBody>
                  <a:tcPr>
                    <a:solidFill>
                      <a:srgbClr val="E4E4F2"/>
                    </a:solidFill>
                  </a:tcPr>
                </a:tc>
                <a:tc>
                  <a:txBody>
                    <a:bodyPr/>
                    <a:lstStyle/>
                    <a:p>
                      <a:pPr algn="ctr"/>
                      <a:r>
                        <a:rPr lang="de-DE" dirty="0"/>
                        <a:t>421</a:t>
                      </a:r>
                    </a:p>
                  </a:txBody>
                  <a:tcPr>
                    <a:solidFill>
                      <a:srgbClr val="E4E4F2"/>
                    </a:solidFill>
                  </a:tcPr>
                </a:tc>
                <a:extLst>
                  <a:ext uri="{0D108BD9-81ED-4DB2-BD59-A6C34878D82A}">
                    <a16:rowId xmlns:a16="http://schemas.microsoft.com/office/drawing/2014/main" val="1541400084"/>
                  </a:ext>
                </a:extLst>
              </a:tr>
              <a:tr h="387004">
                <a:tc>
                  <a:txBody>
                    <a:bodyPr/>
                    <a:lstStyle/>
                    <a:p>
                      <a:pPr algn="ctr"/>
                      <a:r>
                        <a:rPr lang="de-DE" dirty="0"/>
                        <a:t>135</a:t>
                      </a:r>
                    </a:p>
                  </a:txBody>
                  <a:tcPr>
                    <a:solidFill>
                      <a:srgbClr val="E4E4F2"/>
                    </a:solidFill>
                  </a:tcPr>
                </a:tc>
                <a:tc>
                  <a:txBody>
                    <a:bodyPr/>
                    <a:lstStyle/>
                    <a:p>
                      <a:pPr algn="ctr"/>
                      <a:r>
                        <a:rPr lang="de-DE" dirty="0"/>
                        <a:t>14,5</a:t>
                      </a:r>
                    </a:p>
                  </a:txBody>
                  <a:tcPr>
                    <a:solidFill>
                      <a:srgbClr val="E4E4F2"/>
                    </a:solidFill>
                  </a:tcPr>
                </a:tc>
                <a:tc>
                  <a:txBody>
                    <a:bodyPr/>
                    <a:lstStyle/>
                    <a:p>
                      <a:pPr algn="ctr"/>
                      <a:r>
                        <a:rPr lang="de-DE" dirty="0"/>
                        <a:t>439</a:t>
                      </a:r>
                    </a:p>
                  </a:txBody>
                  <a:tcPr>
                    <a:solidFill>
                      <a:srgbClr val="E4E4F2"/>
                    </a:solidFill>
                  </a:tcPr>
                </a:tc>
                <a:extLst>
                  <a:ext uri="{0D108BD9-81ED-4DB2-BD59-A6C34878D82A}">
                    <a16:rowId xmlns:a16="http://schemas.microsoft.com/office/drawing/2014/main" val="3345717690"/>
                  </a:ext>
                </a:extLst>
              </a:tr>
              <a:tr h="387004">
                <a:tc>
                  <a:txBody>
                    <a:bodyPr/>
                    <a:lstStyle/>
                    <a:p>
                      <a:pPr algn="ctr"/>
                      <a:r>
                        <a:rPr lang="de-DE" dirty="0"/>
                        <a:t>140</a:t>
                      </a:r>
                    </a:p>
                  </a:txBody>
                  <a:tcPr>
                    <a:solidFill>
                      <a:srgbClr val="E4E4F2"/>
                    </a:solidFill>
                  </a:tcPr>
                </a:tc>
                <a:tc>
                  <a:txBody>
                    <a:bodyPr/>
                    <a:lstStyle/>
                    <a:p>
                      <a:pPr algn="ctr"/>
                      <a:r>
                        <a:rPr lang="de-DE" dirty="0"/>
                        <a:t>15</a:t>
                      </a:r>
                    </a:p>
                  </a:txBody>
                  <a:tcPr>
                    <a:solidFill>
                      <a:srgbClr val="E4E4F2"/>
                    </a:solidFill>
                  </a:tcPr>
                </a:tc>
                <a:tc>
                  <a:txBody>
                    <a:bodyPr/>
                    <a:lstStyle/>
                    <a:p>
                      <a:pPr algn="ctr"/>
                      <a:r>
                        <a:rPr lang="de-DE" dirty="0"/>
                        <a:t>457</a:t>
                      </a:r>
                    </a:p>
                  </a:txBody>
                  <a:tcPr>
                    <a:solidFill>
                      <a:srgbClr val="E4E4F2"/>
                    </a:solidFill>
                  </a:tcPr>
                </a:tc>
                <a:extLst>
                  <a:ext uri="{0D108BD9-81ED-4DB2-BD59-A6C34878D82A}">
                    <a16:rowId xmlns:a16="http://schemas.microsoft.com/office/drawing/2014/main" val="2686681983"/>
                  </a:ext>
                </a:extLst>
              </a:tr>
            </a:tbl>
          </a:graphicData>
        </a:graphic>
      </p:graphicFrame>
      <p:sp>
        <p:nvSpPr>
          <p:cNvPr id="4" name="Titel 3"/>
          <p:cNvSpPr>
            <a:spLocks noGrp="1"/>
          </p:cNvSpPr>
          <p:nvPr>
            <p:ph type="title"/>
          </p:nvPr>
        </p:nvSpPr>
        <p:spPr/>
        <p:txBody>
          <a:bodyPr>
            <a:normAutofit fontScale="90000"/>
          </a:bodyPr>
          <a:lstStyle/>
          <a:p>
            <a:r>
              <a:rPr lang="de-AT" altLang="de-DE" dirty="0"/>
              <a:t>HbA1c – das Blutzuckergedächtnis</a:t>
            </a:r>
            <a:endParaRPr lang="de-DE" dirty="0"/>
          </a:p>
        </p:txBody>
      </p:sp>
      <p:sp>
        <p:nvSpPr>
          <p:cNvPr id="2" name="Textfeld 1"/>
          <p:cNvSpPr txBox="1"/>
          <p:nvPr/>
        </p:nvSpPr>
        <p:spPr>
          <a:xfrm>
            <a:off x="1209964" y="2179782"/>
            <a:ext cx="45719" cy="45719"/>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endParaRPr kumimoji="0" lang="de-DE" sz="4800" b="0" i="0" u="none" strike="noStrike" kern="1200" cap="none" spc="0" normalizeH="0" baseline="0" noProof="0" dirty="0">
              <a:ln>
                <a:noFill/>
              </a:ln>
              <a:solidFill>
                <a:srgbClr val="575756"/>
              </a:solidFill>
              <a:effectLst/>
              <a:uLnTx/>
              <a:uFillTx/>
              <a:latin typeface="+mj-lt"/>
              <a:ea typeface="+mn-ea"/>
              <a:cs typeface="+mn-cs"/>
            </a:endParaRPr>
          </a:p>
        </p:txBody>
      </p:sp>
      <p:sp>
        <p:nvSpPr>
          <p:cNvPr id="3" name="Rechteck 2"/>
          <p:cNvSpPr/>
          <p:nvPr/>
        </p:nvSpPr>
        <p:spPr>
          <a:xfrm>
            <a:off x="838200" y="1764144"/>
            <a:ext cx="2135909" cy="4257040"/>
          </a:xfrm>
          <a:prstGeom prst="rect">
            <a:avLst/>
          </a:prstGeom>
          <a:solidFill>
            <a:srgbClr val="3B5B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a:solidFill>
                  <a:schemeClr val="bg1"/>
                </a:solidFill>
              </a:rPr>
              <a:t>HbA1c</a:t>
            </a:r>
          </a:p>
          <a:p>
            <a:pPr algn="ctr"/>
            <a:r>
              <a:rPr lang="de-AT" dirty="0">
                <a:solidFill>
                  <a:schemeClr val="bg1"/>
                </a:solidFill>
              </a:rPr>
              <a:t>(Langzeit-Wert)</a:t>
            </a:r>
          </a:p>
          <a:p>
            <a:pPr algn="ctr"/>
            <a:endParaRPr lang="de-AT" dirty="0">
              <a:solidFill>
                <a:schemeClr val="bg1"/>
              </a:solidFill>
            </a:endParaRPr>
          </a:p>
          <a:p>
            <a:pPr algn="ctr"/>
            <a:r>
              <a:rPr lang="de-DE" dirty="0">
                <a:solidFill>
                  <a:schemeClr val="bg1"/>
                </a:solidFill>
              </a:rPr>
              <a:t>spiegelt die durchschnittlichen  Blutzuckerwerte </a:t>
            </a:r>
            <a:br>
              <a:rPr lang="de-DE" dirty="0">
                <a:solidFill>
                  <a:schemeClr val="bg1"/>
                </a:solidFill>
              </a:rPr>
            </a:br>
            <a:r>
              <a:rPr lang="de-DE" dirty="0">
                <a:solidFill>
                  <a:schemeClr val="bg1"/>
                </a:solidFill>
              </a:rPr>
              <a:t>der vergangenen </a:t>
            </a:r>
            <a:br>
              <a:rPr lang="de-DE" dirty="0">
                <a:solidFill>
                  <a:schemeClr val="bg1"/>
                </a:solidFill>
              </a:rPr>
            </a:br>
            <a:r>
              <a:rPr lang="de-DE" dirty="0">
                <a:solidFill>
                  <a:schemeClr val="bg1"/>
                </a:solidFill>
              </a:rPr>
              <a:t>8 bis 12 Wochen </a:t>
            </a:r>
          </a:p>
        </p:txBody>
      </p:sp>
    </p:spTree>
    <p:extLst>
      <p:ext uri="{BB962C8B-B14F-4D97-AF65-F5344CB8AC3E}">
        <p14:creationId xmlns:p14="http://schemas.microsoft.com/office/powerpoint/2010/main" val="205022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1"/>
          <p:cNvPicPr>
            <a:picLocks noChangeAspect="1"/>
          </p:cNvPicPr>
          <p:nvPr/>
        </p:nvPicPr>
        <p:blipFill rotWithShape="1">
          <a:blip r:embed="rId3">
            <a:extLst>
              <a:ext uri="{28A0092B-C50C-407E-A947-70E740481C1C}">
                <a14:useLocalDpi xmlns:a14="http://schemas.microsoft.com/office/drawing/2010/main"/>
              </a:ext>
            </a:extLst>
          </a:blip>
          <a:srcRect t="17238" b="3750"/>
          <a:stretch/>
        </p:blipFill>
        <p:spPr bwMode="auto">
          <a:xfrm>
            <a:off x="1560513" y="1586429"/>
            <a:ext cx="9144000" cy="51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3"/>
          <p:cNvSpPr txBox="1">
            <a:spLocks noChangeArrowheads="1"/>
          </p:cNvSpPr>
          <p:nvPr/>
        </p:nvSpPr>
        <p:spPr bwMode="auto">
          <a:xfrm>
            <a:off x="3746502" y="4805321"/>
            <a:ext cx="936625" cy="400050"/>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dirty="0">
                <a:solidFill>
                  <a:srgbClr val="3C5BA6"/>
                </a:solidFill>
                <a:latin typeface="Calibri" panose="020F0502020204030204" pitchFamily="34" charset="0"/>
                <a:cs typeface="Calibri" panose="020F0502020204030204" pitchFamily="34" charset="0"/>
              </a:rPr>
              <a:t>Magen</a:t>
            </a:r>
          </a:p>
        </p:txBody>
      </p:sp>
      <p:sp>
        <p:nvSpPr>
          <p:cNvPr id="23556" name="Textfeld 4"/>
          <p:cNvSpPr txBox="1">
            <a:spLocks noChangeArrowheads="1"/>
          </p:cNvSpPr>
          <p:nvPr/>
        </p:nvSpPr>
        <p:spPr bwMode="auto">
          <a:xfrm>
            <a:off x="1550988" y="6200735"/>
            <a:ext cx="2266950" cy="401637"/>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dirty="0">
                <a:solidFill>
                  <a:srgbClr val="3C5BA6"/>
                </a:solidFill>
                <a:latin typeface="Calibri" panose="020F0502020204030204" pitchFamily="34" charset="0"/>
                <a:cs typeface="Calibri" panose="020F0502020204030204" pitchFamily="34" charset="0"/>
              </a:rPr>
              <a:t>Bauchspeicheldrüse</a:t>
            </a:r>
          </a:p>
        </p:txBody>
      </p:sp>
      <p:sp>
        <p:nvSpPr>
          <p:cNvPr id="6" name="Textfeld 5"/>
          <p:cNvSpPr txBox="1">
            <a:spLocks noChangeArrowheads="1"/>
          </p:cNvSpPr>
          <p:nvPr/>
        </p:nvSpPr>
        <p:spPr bwMode="auto">
          <a:xfrm>
            <a:off x="1560514" y="3875796"/>
            <a:ext cx="3698876"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dirty="0">
                <a:solidFill>
                  <a:schemeClr val="bg1"/>
                </a:solidFill>
                <a:latin typeface="Calibri" panose="020F0502020204030204" pitchFamily="34" charset="0"/>
                <a:cs typeface="Calibri" panose="020F0502020204030204" pitchFamily="34" charset="0"/>
              </a:rPr>
              <a:t>1</a:t>
            </a:r>
            <a:r>
              <a:rPr lang="de-DE" altLang="de-DE" sz="1700" dirty="0">
                <a:solidFill>
                  <a:schemeClr val="bg1"/>
                </a:solidFill>
                <a:latin typeface="Calibri" panose="020F0502020204030204" pitchFamily="34" charset="0"/>
                <a:cs typeface="Calibri" panose="020F0502020204030204" pitchFamily="34" charset="0"/>
              </a:rPr>
              <a:t>. 	Im Magen-Darmtrakt werden die Kohlenhydrate zu Zucker abgebaut.</a:t>
            </a:r>
          </a:p>
        </p:txBody>
      </p:sp>
      <p:sp>
        <p:nvSpPr>
          <p:cNvPr id="7" name="Textfeld 6"/>
          <p:cNvSpPr txBox="1"/>
          <p:nvPr/>
        </p:nvSpPr>
        <p:spPr>
          <a:xfrm>
            <a:off x="7469436" y="1875612"/>
            <a:ext cx="4543101" cy="353943"/>
          </a:xfrm>
          <a:prstGeom prst="rect">
            <a:avLst/>
          </a:prstGeom>
          <a:solidFill>
            <a:srgbClr val="3B5BA1"/>
          </a:solidFill>
        </p:spPr>
        <p:txBody>
          <a:bodyPr wrap="square">
            <a:spAutoFit/>
          </a:bodyPr>
          <a:lstStyle/>
          <a:p>
            <a:pPr marL="265113" indent="-265113">
              <a:defRPr/>
            </a:pPr>
            <a:r>
              <a:rPr lang="de-DE" sz="1700" b="1" dirty="0">
                <a:solidFill>
                  <a:schemeClr val="bg1"/>
                </a:solidFill>
                <a:latin typeface="Calibri" panose="020F0502020204030204" pitchFamily="34" charset="0"/>
                <a:cs typeface="Calibri" panose="020F0502020204030204" pitchFamily="34" charset="0"/>
              </a:rPr>
              <a:t>2. 	</a:t>
            </a:r>
            <a:r>
              <a:rPr lang="de-DE" sz="1700" dirty="0">
                <a:solidFill>
                  <a:schemeClr val="bg1"/>
                </a:solidFill>
                <a:latin typeface="Calibri" panose="020F0502020204030204" pitchFamily="34" charset="0"/>
                <a:cs typeface="Calibri" panose="020F0502020204030204" pitchFamily="34" charset="0"/>
              </a:rPr>
              <a:t>Zucker</a:t>
            </a:r>
            <a:r>
              <a:rPr lang="de-DE" sz="1700" b="1" dirty="0">
                <a:solidFill>
                  <a:schemeClr val="bg1"/>
                </a:solidFill>
                <a:latin typeface="Calibri" panose="020F0502020204030204" pitchFamily="34" charset="0"/>
                <a:cs typeface="Calibri" panose="020F0502020204030204" pitchFamily="34" charset="0"/>
              </a:rPr>
              <a:t> </a:t>
            </a:r>
            <a:r>
              <a:rPr lang="de-DE" sz="1700" dirty="0">
                <a:solidFill>
                  <a:schemeClr val="bg1"/>
                </a:solidFill>
                <a:latin typeface="Calibri" panose="020F0502020204030204" pitchFamily="34" charset="0"/>
                <a:cs typeface="Calibri" panose="020F0502020204030204" pitchFamily="34" charset="0"/>
              </a:rPr>
              <a:t>geht über die Darmwand ins Blut über.</a:t>
            </a:r>
          </a:p>
        </p:txBody>
      </p:sp>
      <p:sp>
        <p:nvSpPr>
          <p:cNvPr id="8" name="Textfeld 7"/>
          <p:cNvSpPr txBox="1">
            <a:spLocks noChangeArrowheads="1"/>
          </p:cNvSpPr>
          <p:nvPr/>
        </p:nvSpPr>
        <p:spPr bwMode="auto">
          <a:xfrm>
            <a:off x="5618164" y="5712166"/>
            <a:ext cx="6394373"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de-DE" altLang="de-DE" sz="1700" b="1" dirty="0">
                <a:solidFill>
                  <a:schemeClr val="bg1"/>
                </a:solidFill>
                <a:latin typeface="Calibri" panose="020F0502020204030204" pitchFamily="34" charset="0"/>
                <a:cs typeface="Calibri" panose="020F0502020204030204" pitchFamily="34" charset="0"/>
              </a:rPr>
              <a:t>3. 	</a:t>
            </a:r>
            <a:r>
              <a:rPr lang="de-DE" altLang="de-DE" sz="1700" dirty="0">
                <a:solidFill>
                  <a:schemeClr val="bg1"/>
                </a:solidFill>
                <a:latin typeface="Calibri" panose="020F0502020204030204" pitchFamily="34" charset="0"/>
                <a:cs typeface="Calibri" panose="020F0502020204030204" pitchFamily="34" charset="0"/>
              </a:rPr>
              <a:t>Die Bauchspeicheldrüse gibt Insulin ins Blut ab. Wenn dieses nicht richtig wirkt oder zu wenig vorhanden ist …</a:t>
            </a:r>
          </a:p>
        </p:txBody>
      </p:sp>
      <p:sp>
        <p:nvSpPr>
          <p:cNvPr id="9" name="Textfeld 8"/>
          <p:cNvSpPr txBox="1"/>
          <p:nvPr/>
        </p:nvSpPr>
        <p:spPr>
          <a:xfrm>
            <a:off x="9212187" y="2435462"/>
            <a:ext cx="2800350" cy="615950"/>
          </a:xfrm>
          <a:prstGeom prst="rect">
            <a:avLst/>
          </a:prstGeom>
          <a:solidFill>
            <a:srgbClr val="3B5BA1"/>
          </a:solidFill>
        </p:spPr>
        <p:txBody>
          <a:bodyPr>
            <a:spAutoFit/>
          </a:bodyPr>
          <a:lstStyle/>
          <a:p>
            <a:pPr marL="265113" indent="-265113">
              <a:defRPr/>
            </a:pPr>
            <a:r>
              <a:rPr lang="de-DE" sz="1700" b="1" dirty="0">
                <a:solidFill>
                  <a:schemeClr val="bg1"/>
                </a:solidFill>
                <a:latin typeface="Calibri" panose="020F0502020204030204" pitchFamily="34" charset="0"/>
                <a:cs typeface="Calibri" panose="020F0502020204030204" pitchFamily="34" charset="0"/>
              </a:rPr>
              <a:t>4. 	</a:t>
            </a:r>
            <a:r>
              <a:rPr lang="de-DE" sz="1700" dirty="0">
                <a:solidFill>
                  <a:schemeClr val="bg1"/>
                </a:solidFill>
                <a:latin typeface="Calibri" panose="020F0502020204030204" pitchFamily="34" charset="0"/>
                <a:cs typeface="Calibri" panose="020F0502020204030204" pitchFamily="34" charset="0"/>
              </a:rPr>
              <a:t>… kann der Zucker nicht aus dem Blut in die Zelle …</a:t>
            </a:r>
          </a:p>
        </p:txBody>
      </p:sp>
      <p:sp>
        <p:nvSpPr>
          <p:cNvPr id="10" name="Textfeld 9"/>
          <p:cNvSpPr txBox="1">
            <a:spLocks noChangeArrowheads="1"/>
          </p:cNvSpPr>
          <p:nvPr/>
        </p:nvSpPr>
        <p:spPr bwMode="auto">
          <a:xfrm>
            <a:off x="8139114" y="5265696"/>
            <a:ext cx="3873423" cy="35394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dirty="0">
                <a:solidFill>
                  <a:schemeClr val="bg1"/>
                </a:solidFill>
                <a:latin typeface="Calibri" panose="020F0502020204030204" pitchFamily="34" charset="0"/>
                <a:cs typeface="Calibri" panose="020F0502020204030204" pitchFamily="34" charset="0"/>
              </a:rPr>
              <a:t>5. 	</a:t>
            </a:r>
            <a:r>
              <a:rPr lang="de-DE" altLang="de-DE" sz="1700" dirty="0">
                <a:solidFill>
                  <a:schemeClr val="bg1"/>
                </a:solidFill>
                <a:latin typeface="Calibri" panose="020F0502020204030204" pitchFamily="34" charset="0"/>
                <a:cs typeface="Calibri" panose="020F0502020204030204" pitchFamily="34" charset="0"/>
              </a:rPr>
              <a:t>… der Blutzuckerspiegel bleibt zu hoch.</a:t>
            </a:r>
          </a:p>
        </p:txBody>
      </p:sp>
      <p:sp>
        <p:nvSpPr>
          <p:cNvPr id="2" name="Titel 1"/>
          <p:cNvSpPr>
            <a:spLocks noGrp="1"/>
          </p:cNvSpPr>
          <p:nvPr>
            <p:ph type="title"/>
          </p:nvPr>
        </p:nvSpPr>
        <p:spPr>
          <a:xfrm>
            <a:off x="838200" y="360000"/>
            <a:ext cx="8164514" cy="1080000"/>
          </a:xfrm>
        </p:spPr>
        <p:txBody>
          <a:bodyPr>
            <a:normAutofit fontScale="90000"/>
          </a:bodyPr>
          <a:lstStyle/>
          <a:p>
            <a:r>
              <a:rPr lang="de-DE" dirty="0"/>
              <a:t>Wirkung der Kohlenhydrate auf den Blutzucker bei Diabetes mellitus Typ 2</a:t>
            </a:r>
          </a:p>
        </p:txBody>
      </p:sp>
      <p:sp>
        <p:nvSpPr>
          <p:cNvPr id="11" name="Textfeld 10"/>
          <p:cNvSpPr txBox="1"/>
          <p:nvPr/>
        </p:nvSpPr>
        <p:spPr>
          <a:xfrm rot="16200000">
            <a:off x="-1130834" y="49660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rob3000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2987205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3864052"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Insulin wirkt wie ein Schlüssel</a:t>
            </a:r>
          </a:p>
        </p:txBody>
      </p:sp>
      <p:sp>
        <p:nvSpPr>
          <p:cNvPr id="6" name="Textfeld 5"/>
          <p:cNvSpPr txBox="1"/>
          <p:nvPr/>
        </p:nvSpPr>
        <p:spPr>
          <a:xfrm>
            <a:off x="5257406" y="6298150"/>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Alexilus</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282364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Grafik 1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10961" y="2235360"/>
            <a:ext cx="4213514" cy="42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t>Insulin wirkt bei Übergewicht schlechter</a:t>
            </a:r>
          </a:p>
        </p:txBody>
      </p:sp>
      <p:cxnSp>
        <p:nvCxnSpPr>
          <p:cNvPr id="5" name="Gerade Verbindung 4"/>
          <p:cNvCxnSpPr>
            <a:cxnSpLocks noChangeShapeType="1"/>
          </p:cNvCxnSpPr>
          <p:nvPr/>
        </p:nvCxnSpPr>
        <p:spPr bwMode="auto">
          <a:xfrm>
            <a:off x="2078019" y="1837608"/>
            <a:ext cx="4392613" cy="4537075"/>
          </a:xfrm>
          <a:prstGeom prst="line">
            <a:avLst/>
          </a:prstGeom>
          <a:noFill/>
          <a:ln w="38100" algn="ctr">
            <a:solidFill>
              <a:srgbClr val="3C5B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6"/>
          <p:cNvCxnSpPr>
            <a:cxnSpLocks noChangeShapeType="1"/>
          </p:cNvCxnSpPr>
          <p:nvPr/>
        </p:nvCxnSpPr>
        <p:spPr bwMode="auto">
          <a:xfrm flipH="1">
            <a:off x="2006581" y="1837608"/>
            <a:ext cx="4464050" cy="4465637"/>
          </a:xfrm>
          <a:prstGeom prst="line">
            <a:avLst/>
          </a:prstGeom>
          <a:noFill/>
          <a:ln w="38100" algn="ctr">
            <a:solidFill>
              <a:srgbClr val="3C5B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p:cNvSpPr txBox="1"/>
          <p:nvPr/>
        </p:nvSpPr>
        <p:spPr>
          <a:xfrm>
            <a:off x="3177460" y="621203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Alexilus</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
        <p:nvSpPr>
          <p:cNvPr id="10" name="Textfeld 9"/>
          <p:cNvSpPr txBox="1"/>
          <p:nvPr/>
        </p:nvSpPr>
        <p:spPr>
          <a:xfrm>
            <a:off x="7590788" y="53566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VGstockstudio</a:t>
            </a:r>
            <a:r>
              <a:rPr lang="de-DE" sz="1000" dirty="0">
                <a:solidFill>
                  <a:srgbClr val="575756"/>
                </a:solidFill>
                <a:latin typeface="+mj-lt"/>
              </a:rPr>
              <a:t> – Shutterstock.com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pic>
        <p:nvPicPr>
          <p:cNvPr id="4" name="Grafik 3">
            <a:extLst>
              <a:ext uri="{FF2B5EF4-FFF2-40B4-BE49-F238E27FC236}">
                <a16:creationId xmlns:a16="http://schemas.microsoft.com/office/drawing/2014/main" id="{BFCE85B5-E8EC-E076-3C2E-B8C41B4346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715014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t="20239" b="11689"/>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Herzlich Willkommen</a:t>
            </a:r>
          </a:p>
        </p:txBody>
      </p:sp>
      <p:sp>
        <p:nvSpPr>
          <p:cNvPr id="4" name="Textplatzhalter 3"/>
          <p:cNvSpPr>
            <a:spLocks noGrp="1"/>
          </p:cNvSpPr>
          <p:nvPr>
            <p:ph type="body" sz="quarter" idx="21"/>
          </p:nvPr>
        </p:nvSpPr>
        <p:spPr/>
        <p:txBody>
          <a:bodyPr>
            <a:normAutofit fontScale="85000" lnSpcReduction="20000"/>
          </a:bodyPr>
          <a:lstStyle/>
          <a:p>
            <a:r>
              <a:rPr lang="de-AT" dirty="0"/>
              <a:t>Vorbereitung, Ablauf</a:t>
            </a:r>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chemeClr val="bg1"/>
                </a:solidFill>
                <a:effectLst/>
                <a:uLnTx/>
                <a:uFillTx/>
                <a:latin typeface="+mj-lt"/>
                <a:ea typeface="+mn-ea"/>
                <a:cs typeface="+mn-cs"/>
              </a:rPr>
              <a:t>Foto: © </a:t>
            </a:r>
            <a:r>
              <a:rPr kumimoji="0" lang="de-DE" sz="1000" b="0" i="0" u="none" strike="noStrike" kern="1200" cap="none" spc="0" normalizeH="0" baseline="0" noProof="0" dirty="0" err="1">
                <a:ln>
                  <a:noFill/>
                </a:ln>
                <a:solidFill>
                  <a:schemeClr val="bg1"/>
                </a:solidFill>
                <a:effectLst/>
                <a:uLnTx/>
                <a:uFillTx/>
                <a:latin typeface="+mj-lt"/>
                <a:ea typeface="+mn-ea"/>
                <a:cs typeface="+mn-cs"/>
              </a:rPr>
              <a:t>Africa</a:t>
            </a:r>
            <a:r>
              <a:rPr kumimoji="0" lang="de-DE" sz="1000" b="0" i="0" u="none" strike="noStrike" kern="1200" cap="none" spc="0" normalizeH="0" baseline="0" noProof="0" dirty="0">
                <a:ln>
                  <a:noFill/>
                </a:ln>
                <a:solidFill>
                  <a:schemeClr val="bg1"/>
                </a:solidFill>
                <a:effectLst/>
                <a:uLnTx/>
                <a:uFillTx/>
                <a:latin typeface="+mj-lt"/>
                <a:ea typeface="+mn-ea"/>
                <a:cs typeface="+mn-cs"/>
              </a:rPr>
              <a:t> Studio – Shutterstock.com</a:t>
            </a:r>
          </a:p>
        </p:txBody>
      </p:sp>
    </p:spTree>
    <p:extLst>
      <p:ext uri="{BB962C8B-B14F-4D97-AF65-F5344CB8AC3E}">
        <p14:creationId xmlns:p14="http://schemas.microsoft.com/office/powerpoint/2010/main" val="183519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t>Abnehmen verbessert die Insulinwirkung</a:t>
            </a:r>
          </a:p>
        </p:txBody>
      </p:sp>
      <p:sp>
        <p:nvSpPr>
          <p:cNvPr id="7" name="Textfeld 6"/>
          <p:cNvSpPr txBox="1"/>
          <p:nvPr/>
        </p:nvSpPr>
        <p:spPr>
          <a:xfrm>
            <a:off x="3177456" y="617927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Alexilus</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pic>
        <p:nvPicPr>
          <p:cNvPr id="10"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1730771"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163CAF2-C03C-5598-F253-0832BA605F15}"/>
              </a:ext>
            </a:extLst>
          </p:cNvPr>
          <p:cNvSpPr txBox="1"/>
          <p:nvPr/>
        </p:nvSpPr>
        <p:spPr>
          <a:xfrm>
            <a:off x="7590788" y="53566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VGstockstudio</a:t>
            </a:r>
            <a:r>
              <a:rPr lang="de-DE" sz="1000" dirty="0">
                <a:solidFill>
                  <a:srgbClr val="575756"/>
                </a:solidFill>
                <a:latin typeface="+mj-lt"/>
              </a:rPr>
              <a:t> – Shutterstock.com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pic>
        <p:nvPicPr>
          <p:cNvPr id="3" name="Grafik 2">
            <a:extLst>
              <a:ext uri="{FF2B5EF4-FFF2-40B4-BE49-F238E27FC236}">
                <a16:creationId xmlns:a16="http://schemas.microsoft.com/office/drawing/2014/main" id="{E4A8B7CE-1B30-F6E5-276A-71A8C77EEB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143670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rot="1680000">
            <a:off x="7271250" y="226495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Grafik 19"/>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rot="1680000">
            <a:off x="6458334" y="318940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t>Stufentherapie </a:t>
            </a:r>
            <a:br>
              <a:rPr lang="de-DE" altLang="de-DE" dirty="0"/>
            </a:br>
            <a:r>
              <a:rPr lang="de-DE" altLang="de-DE" dirty="0"/>
              <a:t>Diabetes mellitus Typ 2 </a:t>
            </a:r>
          </a:p>
        </p:txBody>
      </p:sp>
      <p:sp>
        <p:nvSpPr>
          <p:cNvPr id="7" name="Text Box 4"/>
          <p:cNvSpPr txBox="1">
            <a:spLocks noChangeArrowheads="1"/>
          </p:cNvSpPr>
          <p:nvPr/>
        </p:nvSpPr>
        <p:spPr bwMode="auto">
          <a:xfrm>
            <a:off x="2436019" y="5092430"/>
            <a:ext cx="7392988" cy="792000"/>
          </a:xfrm>
          <a:prstGeom prst="rect">
            <a:avLst/>
          </a:prstGeom>
          <a:solidFill>
            <a:schemeClr val="accent6"/>
          </a:solidFill>
          <a:ln w="9525">
            <a:noFill/>
            <a:miter lim="800000"/>
            <a:headEnd/>
            <a:tailEnd/>
          </a:ln>
        </p:spPr>
        <p:txBody>
          <a:bodyPr anchor="ctr">
            <a:spAutoFit/>
          </a:bodyPr>
          <a:lstStyle/>
          <a:p>
            <a:pPr algn="ctr">
              <a:spcBef>
                <a:spcPct val="50000"/>
              </a:spcBef>
              <a:defRPr/>
            </a:pPr>
            <a:r>
              <a:rPr lang="de-DE" sz="1950" b="1" dirty="0">
                <a:solidFill>
                  <a:srgbClr val="FFFFFF"/>
                </a:solidFill>
                <a:latin typeface="TT Norms Pro" panose="020B0604020202020204" charset="0"/>
              </a:rPr>
              <a:t>Nicht-medikamentöse</a:t>
            </a:r>
            <a:r>
              <a:rPr lang="de-DE" sz="1950" dirty="0">
                <a:solidFill>
                  <a:srgbClr val="FFFFFF"/>
                </a:solidFill>
                <a:latin typeface="TT Norms Pro" panose="020B0604020202020204" charset="0"/>
              </a:rPr>
              <a:t> </a:t>
            </a:r>
            <a:r>
              <a:rPr lang="de-DE" sz="1950" b="1" dirty="0">
                <a:solidFill>
                  <a:srgbClr val="FFFFFF"/>
                </a:solidFill>
                <a:latin typeface="TT Norms Pro" panose="020B0604020202020204" charset="0"/>
              </a:rPr>
              <a:t>Therapie</a:t>
            </a:r>
            <a:r>
              <a:rPr lang="de-DE" sz="1950" dirty="0">
                <a:solidFill>
                  <a:srgbClr val="FFFFFF"/>
                </a:solidFill>
                <a:latin typeface="TT Norms Pro" panose="020B0604020202020204" charset="0"/>
              </a:rPr>
              <a:t> </a:t>
            </a:r>
            <a:br>
              <a:rPr lang="de-DE" sz="1950" dirty="0">
                <a:solidFill>
                  <a:srgbClr val="FFFFFF"/>
                </a:solidFill>
                <a:latin typeface="TT Norms Pro" panose="020B0604020202020204" charset="0"/>
              </a:rPr>
            </a:br>
            <a:r>
              <a:rPr lang="de-DE" sz="1600" dirty="0">
                <a:solidFill>
                  <a:srgbClr val="FFFFFF"/>
                </a:solidFill>
              </a:rPr>
              <a:t>Ernährung/Bewegung/Schulung/Gewichtsreduktion/Nikotinstopp</a:t>
            </a:r>
            <a:endParaRPr lang="de-AT" sz="1500" dirty="0">
              <a:solidFill>
                <a:srgbClr val="FFFFFF"/>
              </a:solidFill>
            </a:endParaRPr>
          </a:p>
        </p:txBody>
      </p:sp>
      <p:sp>
        <p:nvSpPr>
          <p:cNvPr id="27665" name="Rechteck 1"/>
          <p:cNvSpPr>
            <a:spLocks noChangeArrowheads="1"/>
          </p:cNvSpPr>
          <p:nvPr/>
        </p:nvSpPr>
        <p:spPr bwMode="auto">
          <a:xfrm>
            <a:off x="7801512" y="2517383"/>
            <a:ext cx="2024063" cy="792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dirty="0">
                <a:solidFill>
                  <a:srgbClr val="FFFFFF"/>
                </a:solidFill>
                <a:latin typeface="Calibri" panose="020F0502020204030204" pitchFamily="34" charset="0"/>
                <a:cs typeface="Calibri" panose="020F0502020204030204" pitchFamily="34" charset="0"/>
              </a:rPr>
              <a:t>Insulin</a:t>
            </a:r>
            <a:endParaRPr lang="de-DE" altLang="de-DE" sz="2400" dirty="0">
              <a:latin typeface="Calibri" panose="020F0502020204030204" pitchFamily="34" charset="0"/>
              <a:cs typeface="Calibri" panose="020F0502020204030204" pitchFamily="34" charset="0"/>
            </a:endParaRPr>
          </a:p>
        </p:txBody>
      </p:sp>
      <p:sp>
        <p:nvSpPr>
          <p:cNvPr id="18" name="Rechteck 17"/>
          <p:cNvSpPr/>
          <p:nvPr/>
        </p:nvSpPr>
        <p:spPr bwMode="auto">
          <a:xfrm>
            <a:off x="5948900" y="4234081"/>
            <a:ext cx="3876675" cy="792000"/>
          </a:xfrm>
          <a:prstGeom prst="rect">
            <a:avLst/>
          </a:prstGeom>
          <a:solidFill>
            <a:srgbClr val="3B5BA1">
              <a:alpha val="70000"/>
            </a:srgbClr>
          </a:solidFill>
          <a:ln w="9525" cap="flat" cmpd="sng" algn="ctr">
            <a:noFill/>
            <a:prstDash val="solid"/>
            <a:round/>
            <a:headEnd type="none" w="med" len="med"/>
            <a:tailEnd type="none" w="med" len="med"/>
          </a:ln>
          <a:effectLst/>
        </p:spPr>
        <p:txBody>
          <a:bodyPr wrap="none" anchor="ctr"/>
          <a:lstStyle/>
          <a:p>
            <a:pPr algn="ctr">
              <a:defRPr/>
            </a:pPr>
            <a:r>
              <a:rPr lang="de-DE" altLang="de-DE" sz="2000" b="1" dirty="0">
                <a:solidFill>
                  <a:schemeClr val="bg1"/>
                </a:solidFill>
                <a:latin typeface="TT Norms Pro" panose="02000503030000020003" pitchFamily="50" charset="0"/>
              </a:rPr>
              <a:t>Orale Antidiabetika</a:t>
            </a:r>
            <a:r>
              <a:rPr lang="de-DE" altLang="de-DE" sz="2000" dirty="0">
                <a:solidFill>
                  <a:schemeClr val="bg1"/>
                </a:solidFill>
                <a:latin typeface="TT Norms Pro" panose="02000503030000020003" pitchFamily="50" charset="0"/>
              </a:rPr>
              <a:t> </a:t>
            </a:r>
          </a:p>
          <a:p>
            <a:pPr algn="ctr">
              <a:defRPr/>
            </a:pPr>
            <a:r>
              <a:rPr lang="de-DE" altLang="de-DE" sz="1600" dirty="0" err="1">
                <a:solidFill>
                  <a:schemeClr val="bg1"/>
                </a:solidFill>
                <a:latin typeface="TT Norms Pro" panose="02000503030000020003" pitchFamily="50" charset="0"/>
              </a:rPr>
              <a:t>Metformin</a:t>
            </a:r>
            <a:endParaRPr lang="de-DE" altLang="de-DE" sz="2000" dirty="0">
              <a:solidFill>
                <a:schemeClr val="bg1"/>
              </a:solidFill>
            </a:endParaRPr>
          </a:p>
        </p:txBody>
      </p:sp>
      <p:sp>
        <p:nvSpPr>
          <p:cNvPr id="15" name="Rechteck 14"/>
          <p:cNvSpPr/>
          <p:nvPr/>
        </p:nvSpPr>
        <p:spPr bwMode="auto">
          <a:xfrm>
            <a:off x="6998237" y="3375732"/>
            <a:ext cx="2827338" cy="792000"/>
          </a:xfrm>
          <a:prstGeom prst="rect">
            <a:avLst/>
          </a:prstGeom>
          <a:solidFill>
            <a:srgbClr val="3B5BA1">
              <a:alpha val="85000"/>
            </a:srgbClr>
          </a:solidFill>
          <a:ln w="9525" cap="flat" cmpd="sng" algn="ctr">
            <a:noFill/>
            <a:prstDash val="solid"/>
            <a:round/>
            <a:headEnd type="none" w="med" len="med"/>
            <a:tailEnd type="none" w="med" len="med"/>
          </a:ln>
          <a:effectLst/>
        </p:spPr>
        <p:txBody>
          <a:bodyPr wrap="none" anchor="ctr"/>
          <a:lstStyle/>
          <a:p>
            <a:pPr algn="ctr">
              <a:defRPr/>
            </a:pPr>
            <a:r>
              <a:rPr lang="de-AT" altLang="de-DE" sz="2000" b="1" dirty="0">
                <a:solidFill>
                  <a:schemeClr val="bg1"/>
                </a:solidFill>
                <a:latin typeface="Calibri" panose="020F0502020204030204" pitchFamily="34" charset="0"/>
                <a:cs typeface="Calibri" panose="020F0502020204030204" pitchFamily="34" charset="0"/>
              </a:rPr>
              <a:t>Kombinationstherapie</a:t>
            </a:r>
          </a:p>
          <a:p>
            <a:pPr algn="ctr">
              <a:defRPr/>
            </a:pPr>
            <a:r>
              <a:rPr lang="de-AT" altLang="de-DE" sz="1600" dirty="0">
                <a:solidFill>
                  <a:schemeClr val="bg1"/>
                </a:solidFill>
                <a:latin typeface="Calibri" panose="020F0502020204030204" pitchFamily="34" charset="0"/>
                <a:cs typeface="Calibri" panose="020F0502020204030204" pitchFamily="34" charset="0"/>
              </a:rPr>
              <a:t>+ andere Substanzklassen</a:t>
            </a:r>
          </a:p>
        </p:txBody>
      </p:sp>
      <p:pic>
        <p:nvPicPr>
          <p:cNvPr id="27660" name="Grafik 1"/>
          <p:cNvPicPr>
            <a:picLocks noChangeAspect="1"/>
          </p:cNvPicPr>
          <p:nvPr/>
        </p:nvPicPr>
        <p:blipFill>
          <a:blip r:embed="rId3">
            <a:extLst>
              <a:ext uri="{28A0092B-C50C-407E-A947-70E740481C1C}">
                <a14:useLocalDpi xmlns:a14="http://schemas.microsoft.com/office/drawing/2010/main"/>
              </a:ext>
            </a:extLst>
          </a:blip>
          <a:srcRect b="9885"/>
          <a:stretch>
            <a:fillRect/>
          </a:stretch>
        </p:blipFill>
        <p:spPr bwMode="auto">
          <a:xfrm>
            <a:off x="2432587" y="3375731"/>
            <a:ext cx="1709028" cy="16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rot="16200000">
            <a:off x="903027" y="3590557"/>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Pixelot</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2681" y="4369435"/>
            <a:ext cx="710616" cy="521291"/>
          </a:xfrm>
          <a:prstGeom prst="rect">
            <a:avLst/>
          </a:prstGeom>
        </p:spPr>
      </p:pic>
      <p:pic>
        <p:nvPicPr>
          <p:cNvPr id="19" name="Grafik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6187" y="3466068"/>
            <a:ext cx="710616" cy="521291"/>
          </a:xfrm>
          <a:prstGeom prst="rect">
            <a:avLst/>
          </a:prstGeom>
        </p:spPr>
      </p:pic>
    </p:spTree>
    <p:extLst>
      <p:ext uri="{BB962C8B-B14F-4D97-AF65-F5344CB8AC3E}">
        <p14:creationId xmlns:p14="http://schemas.microsoft.com/office/powerpoint/2010/main" val="24227221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Diabetes-Typen</a:t>
            </a:r>
          </a:p>
        </p:txBody>
      </p:sp>
      <p:sp>
        <p:nvSpPr>
          <p:cNvPr id="2867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dirty="0"/>
              <a:t>Diabetes mellitus </a:t>
            </a:r>
            <a:r>
              <a:rPr lang="de-DE" altLang="de-DE" sz="2400" b="1" dirty="0"/>
              <a:t>Typ 1</a:t>
            </a:r>
            <a:r>
              <a:rPr lang="de-DE" altLang="de-DE" sz="2400" dirty="0"/>
              <a:t> (meist absoluter Insulinmangel)</a:t>
            </a:r>
          </a:p>
          <a:p>
            <a:r>
              <a:rPr lang="de-DE" altLang="de-DE" sz="2400" dirty="0"/>
              <a:t>Diabetes mellitus </a:t>
            </a:r>
            <a:r>
              <a:rPr lang="de-DE" altLang="de-DE" sz="2400" b="1" dirty="0"/>
              <a:t>Typ 2 </a:t>
            </a:r>
          </a:p>
          <a:p>
            <a:pPr lvl="1"/>
            <a:r>
              <a:rPr lang="de-DE" altLang="de-DE" sz="2000" dirty="0"/>
              <a:t>Übergewichtige Typ-2-Diabetiker*innen (Insulin kann nur vermindert wirken)</a:t>
            </a:r>
          </a:p>
          <a:p>
            <a:pPr lvl="1"/>
            <a:r>
              <a:rPr lang="de-DE" altLang="de-DE" sz="2000" dirty="0"/>
              <a:t>Normalgewichtiger Typ-2-Diabetiker*innen (Bauchspeicheldrüse produziert zu wenig Insulin)</a:t>
            </a:r>
          </a:p>
          <a:p>
            <a:r>
              <a:rPr lang="de-DE" altLang="de-DE" sz="2400" dirty="0"/>
              <a:t>Andere spezifische Diabetesformen bei besonderen Krankheitsbildern oder Funktionsstörungen</a:t>
            </a:r>
          </a:p>
          <a:p>
            <a:r>
              <a:rPr lang="de-DE" altLang="de-DE" sz="2400" dirty="0"/>
              <a:t>Schwangerschaftsdiabetes</a:t>
            </a:r>
          </a:p>
        </p:txBody>
      </p:sp>
    </p:spTree>
    <p:extLst>
      <p:ext uri="{BB962C8B-B14F-4D97-AF65-F5344CB8AC3E}">
        <p14:creationId xmlns:p14="http://schemas.microsoft.com/office/powerpoint/2010/main" val="385035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56" b="15956"/>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Blutzucker-Selbstmessung</a:t>
            </a:r>
          </a:p>
        </p:txBody>
      </p:sp>
      <p:sp>
        <p:nvSpPr>
          <p:cNvPr id="4" name="Textplatzhalter 3"/>
          <p:cNvSpPr>
            <a:spLocks noGrp="1"/>
          </p:cNvSpPr>
          <p:nvPr>
            <p:ph type="body" sz="quarter" idx="21"/>
          </p:nvPr>
        </p:nvSpPr>
        <p:spPr/>
        <p:txBody>
          <a:bodyPr>
            <a:normAutofit fontScale="85000" lnSpcReduction="20000"/>
          </a:bodyPr>
          <a:lstStyle/>
          <a:p>
            <a:r>
              <a:rPr lang="de-DE" dirty="0"/>
              <a:t>Schritt für Schritt-Anleitung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latin typeface="+mj-lt"/>
              </a:rPr>
              <a:t>Foto: © </a:t>
            </a:r>
            <a:r>
              <a:rPr lang="de-DE" sz="1000" dirty="0" err="1">
                <a:solidFill>
                  <a:srgbClr val="575756"/>
                </a:solidFill>
                <a:latin typeface="+mj-lt"/>
              </a:rPr>
              <a:t>Kwangmoozaa</a:t>
            </a:r>
            <a:r>
              <a:rPr lang="de-DE" sz="1000" dirty="0">
                <a:solidFill>
                  <a:srgbClr val="575756"/>
                </a:solidFill>
                <a:latin typeface="+mj-lt"/>
              </a:rPr>
              <a:t> – Shutterstock.com</a:t>
            </a:r>
          </a:p>
        </p:txBody>
      </p:sp>
    </p:spTree>
    <p:extLst>
      <p:ext uri="{BB962C8B-B14F-4D97-AF65-F5344CB8AC3E}">
        <p14:creationId xmlns:p14="http://schemas.microsoft.com/office/powerpoint/2010/main" val="608371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Blutzucker-Selbstmessung</a:t>
            </a:r>
            <a:br>
              <a:rPr lang="de-DE" dirty="0"/>
            </a:br>
            <a:r>
              <a:rPr lang="de-DE" b="1" dirty="0">
                <a:latin typeface="+mn-lt"/>
              </a:rPr>
              <a:t>Vorbereitung</a:t>
            </a:r>
          </a:p>
        </p:txBody>
      </p:sp>
      <p:pic>
        <p:nvPicPr>
          <p:cNvPr id="5" name="Grafik 4">
            <a:extLst>
              <a:ext uri="{FF2B5EF4-FFF2-40B4-BE49-F238E27FC236}">
                <a16:creationId xmlns:a16="http://schemas.microsoft.com/office/drawing/2014/main" id="{DEB5D49D-F813-947C-84A9-45C1FD43B6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7" name="Grafik 6">
            <a:extLst>
              <a:ext uri="{FF2B5EF4-FFF2-40B4-BE49-F238E27FC236}">
                <a16:creationId xmlns:a16="http://schemas.microsoft.com/office/drawing/2014/main" id="{61BCCE5F-115F-B418-AFFB-1E60C62661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167426"/>
            <a:ext cx="3600000" cy="2395162"/>
          </a:xfrm>
          <a:prstGeom prst="rect">
            <a:avLst/>
          </a:prstGeom>
        </p:spPr>
      </p:pic>
      <p:sp>
        <p:nvSpPr>
          <p:cNvPr id="8" name="Textfeld 8">
            <a:extLst>
              <a:ext uri="{FF2B5EF4-FFF2-40B4-BE49-F238E27FC236}">
                <a16:creationId xmlns:a16="http://schemas.microsoft.com/office/drawing/2014/main" id="{97D0DBCB-01AD-3BA2-3420-546D082B631F}"/>
              </a:ext>
            </a:extLst>
          </p:cNvPr>
          <p:cNvSpPr txBox="1">
            <a:spLocks noChangeArrowheads="1"/>
          </p:cNvSpPr>
          <p:nvPr/>
        </p:nvSpPr>
        <p:spPr bwMode="auto">
          <a:xfrm>
            <a:off x="4513634" y="4167425"/>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800"/>
              </a:spcAft>
            </a:pPr>
            <a:r>
              <a:rPr lang="de-DE" altLang="de-DE" sz="2400" dirty="0">
                <a:solidFill>
                  <a:srgbClr val="575756"/>
                </a:solidFill>
                <a:latin typeface="+mn-lt"/>
                <a:cs typeface="+mn-cs"/>
              </a:rPr>
              <a:t>Waschen Sie Ihre Hände gründlich mit Wasser. </a:t>
            </a:r>
          </a:p>
          <a:p>
            <a:pPr marL="285750" indent="-285750">
              <a:spcAft>
                <a:spcPts val="600"/>
              </a:spcAft>
              <a:buFont typeface="Arial" panose="020B0604020202020204" pitchFamily="34" charset="0"/>
              <a:buChar char="•"/>
            </a:pPr>
            <a:r>
              <a:rPr lang="de-DE" altLang="de-DE" sz="1700" dirty="0">
                <a:solidFill>
                  <a:srgbClr val="575756"/>
                </a:solidFill>
                <a:latin typeface="Calibri" panose="020F0502020204030204" pitchFamily="34" charset="0"/>
                <a:cs typeface="Calibri" panose="020F0502020204030204" pitchFamily="34" charset="0"/>
              </a:rPr>
              <a:t>Selbst kleinste Essensreste können die Messwerte verfälschen. </a:t>
            </a:r>
          </a:p>
          <a:p>
            <a:pPr marL="285750" indent="-285750">
              <a:buFont typeface="Arial" panose="020B0604020202020204" pitchFamily="34" charset="0"/>
              <a:buChar char="•"/>
            </a:pPr>
            <a:r>
              <a:rPr lang="de-DE" altLang="de-DE" sz="1700" b="1" dirty="0">
                <a:solidFill>
                  <a:srgbClr val="575756"/>
                </a:solidFill>
                <a:latin typeface="Calibri" panose="020F0502020204030204" pitchFamily="34" charset="0"/>
                <a:cs typeface="Calibri" panose="020F0502020204030204" pitchFamily="34" charset="0"/>
              </a:rPr>
              <a:t>keine Seife mit Zusätzen </a:t>
            </a:r>
            <a:r>
              <a:rPr lang="de-DE" altLang="de-DE" sz="1700" dirty="0">
                <a:solidFill>
                  <a:srgbClr val="575756"/>
                </a:solidFill>
                <a:latin typeface="Calibri" panose="020F0502020204030204" pitchFamily="34" charset="0"/>
                <a:cs typeface="Calibri" panose="020F0502020204030204" pitchFamily="34" charset="0"/>
              </a:rPr>
              <a:t>(wie z.B. Honig, Karamell, Frucht) und </a:t>
            </a:r>
            <a:r>
              <a:rPr lang="de-DE" altLang="de-DE" sz="1700" b="1" dirty="0">
                <a:solidFill>
                  <a:srgbClr val="575756"/>
                </a:solidFill>
                <a:latin typeface="Calibri" panose="020F0502020204030204" pitchFamily="34" charset="0"/>
                <a:cs typeface="Calibri" panose="020F0502020204030204" pitchFamily="34" charset="0"/>
              </a:rPr>
              <a:t>kein Desinfektionsmittel</a:t>
            </a:r>
            <a:r>
              <a:rPr lang="de-DE" altLang="de-DE" sz="1700" dirty="0">
                <a:solidFill>
                  <a:srgbClr val="575756"/>
                </a:solidFill>
                <a:latin typeface="Calibri" panose="020F0502020204030204" pitchFamily="34" charset="0"/>
                <a:cs typeface="Calibri" panose="020F0502020204030204" pitchFamily="34" charset="0"/>
              </a:rPr>
              <a:t> verwenden – können die Ergebnisse beeinflussen</a:t>
            </a:r>
          </a:p>
          <a:p>
            <a:pPr marL="285750" indent="-285750">
              <a:buFont typeface="Arial" panose="020B0604020202020204" pitchFamily="34" charset="0"/>
              <a:buChar char="•"/>
            </a:pPr>
            <a:r>
              <a:rPr lang="de-DE" altLang="de-DE" sz="1700" dirty="0">
                <a:solidFill>
                  <a:srgbClr val="575756"/>
                </a:solidFill>
                <a:latin typeface="Calibri" panose="020F0502020204030204" pitchFamily="34" charset="0"/>
                <a:cs typeface="Calibri" panose="020F0502020204030204" pitchFamily="34" charset="0"/>
              </a:rPr>
              <a:t>bei kalten Händen warmes Wasser verwenden, um leichter Blut zu gewinnen</a:t>
            </a:r>
          </a:p>
          <a:p>
            <a:pPr marL="285750" indent="-285750">
              <a:buFont typeface="Arial" panose="020B0604020202020204" pitchFamily="34" charset="0"/>
              <a:buChar char="•"/>
            </a:pPr>
            <a:r>
              <a:rPr lang="de-DE" altLang="de-DE" sz="1700" dirty="0">
                <a:solidFill>
                  <a:srgbClr val="575756"/>
                </a:solidFill>
                <a:latin typeface="Calibri" panose="020F0502020204030204" pitchFamily="34" charset="0"/>
                <a:cs typeface="Calibri" panose="020F0502020204030204" pitchFamily="34" charset="0"/>
              </a:rPr>
              <a:t>Hände vollständig trocknen</a:t>
            </a:r>
          </a:p>
        </p:txBody>
      </p:sp>
      <p:sp>
        <p:nvSpPr>
          <p:cNvPr id="4" name="Rechteck 1">
            <a:extLst>
              <a:ext uri="{FF2B5EF4-FFF2-40B4-BE49-F238E27FC236}">
                <a16:creationId xmlns:a16="http://schemas.microsoft.com/office/drawing/2014/main" id="{8AEED930-B610-4CCF-316D-6FE54324363E}"/>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1</a:t>
            </a:r>
            <a:endParaRPr lang="de-DE" altLang="de-DE" sz="4400" dirty="0">
              <a:latin typeface="Calibri" panose="020F0502020204030204" pitchFamily="34" charset="0"/>
              <a:cs typeface="Calibri" panose="020F0502020204030204" pitchFamily="34" charset="0"/>
            </a:endParaRPr>
          </a:p>
        </p:txBody>
      </p:sp>
      <p:sp>
        <p:nvSpPr>
          <p:cNvPr id="6" name="Rechteck 1">
            <a:extLst>
              <a:ext uri="{FF2B5EF4-FFF2-40B4-BE49-F238E27FC236}">
                <a16:creationId xmlns:a16="http://schemas.microsoft.com/office/drawing/2014/main" id="{18D42121-9A20-6B15-0877-9D62E326E1C5}"/>
              </a:ext>
            </a:extLst>
          </p:cNvPr>
          <p:cNvSpPr>
            <a:spLocks noChangeArrowheads="1"/>
          </p:cNvSpPr>
          <p:nvPr/>
        </p:nvSpPr>
        <p:spPr bwMode="auto">
          <a:xfrm>
            <a:off x="838200" y="4167426"/>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2</a:t>
            </a:r>
            <a:endParaRPr lang="de-DE" altLang="de-DE" sz="4400"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6741D4-CF77-EBB5-8E39-5DD6A984392A}"/>
              </a:ext>
            </a:extLst>
          </p:cNvPr>
          <p:cNvSpPr txBox="1">
            <a:spLocks noChangeArrowheads="1"/>
          </p:cNvSpPr>
          <p:nvPr/>
        </p:nvSpPr>
        <p:spPr bwMode="auto">
          <a:xfrm>
            <a:off x="4513634" y="1698240"/>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DE" altLang="de-DE" sz="2400" dirty="0">
                <a:solidFill>
                  <a:srgbClr val="575756"/>
                </a:solidFill>
                <a:latin typeface="+mn-lt"/>
                <a:cs typeface="+mn-cs"/>
              </a:rPr>
              <a:t>Legen Sie Blutzuckermessgerät, Stechhilfe, Lanzetten, Blutzuckerteststreifen, Diabetes-Tagebuch, Kugelschreiber und eventuell ein Taschentuch bereit.</a:t>
            </a:r>
          </a:p>
        </p:txBody>
      </p:sp>
      <p:sp>
        <p:nvSpPr>
          <p:cNvPr id="3" name="Textfeld 2">
            <a:extLst>
              <a:ext uri="{FF2B5EF4-FFF2-40B4-BE49-F238E27FC236}">
                <a16:creationId xmlns:a16="http://schemas.microsoft.com/office/drawing/2014/main" id="{CC30E629-275E-D609-472B-1F8A644BA16D}"/>
              </a:ext>
            </a:extLst>
          </p:cNvPr>
          <p:cNvSpPr txBox="1"/>
          <p:nvPr/>
        </p:nvSpPr>
        <p:spPr>
          <a:xfrm rot="16200000">
            <a:off x="-687240" y="5125902"/>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hxdbzxy</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1907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30F0-E08A-8E3C-DB63-B9788221E6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490A00-66CC-EE02-5798-78BCC5F98099}"/>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Stechgerät vorbereiten</a:t>
            </a:r>
            <a:endParaRPr lang="de-DE" dirty="0">
              <a:latin typeface="+mn-lt"/>
            </a:endParaRPr>
          </a:p>
        </p:txBody>
      </p:sp>
      <p:pic>
        <p:nvPicPr>
          <p:cNvPr id="7" name="Grafik 6">
            <a:extLst>
              <a:ext uri="{FF2B5EF4-FFF2-40B4-BE49-F238E27FC236}">
                <a16:creationId xmlns:a16="http://schemas.microsoft.com/office/drawing/2014/main" id="{7B49483C-1BE7-1E9B-C154-3CD55EB813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9" name="Grafik 8">
            <a:extLst>
              <a:ext uri="{FF2B5EF4-FFF2-40B4-BE49-F238E27FC236}">
                <a16:creationId xmlns:a16="http://schemas.microsoft.com/office/drawing/2014/main" id="{8FBB449A-EB59-D430-C7C1-CE3B7FFEBA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167426"/>
            <a:ext cx="3600000" cy="2399516"/>
          </a:xfrm>
          <a:prstGeom prst="rect">
            <a:avLst/>
          </a:prstGeom>
        </p:spPr>
      </p:pic>
      <p:sp>
        <p:nvSpPr>
          <p:cNvPr id="4" name="Rechteck 1">
            <a:extLst>
              <a:ext uri="{FF2B5EF4-FFF2-40B4-BE49-F238E27FC236}">
                <a16:creationId xmlns:a16="http://schemas.microsoft.com/office/drawing/2014/main" id="{7E8FF0DE-90C3-0378-D828-3CC6BF1A2275}"/>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3</a:t>
            </a:r>
            <a:endParaRPr lang="de-DE" altLang="de-DE" sz="4400" dirty="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E030FB75-894C-D8AF-AE40-81960F414842}"/>
              </a:ext>
            </a:extLst>
          </p:cNvPr>
          <p:cNvSpPr txBox="1">
            <a:spLocks noChangeArrowheads="1"/>
          </p:cNvSpPr>
          <p:nvPr/>
        </p:nvSpPr>
        <p:spPr bwMode="auto">
          <a:xfrm>
            <a:off x="4513634" y="4167426"/>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dirty="0">
                <a:solidFill>
                  <a:srgbClr val="575756"/>
                </a:solidFill>
                <a:latin typeface="+mn-lt"/>
                <a:cs typeface="+mn-cs"/>
              </a:rPr>
              <a:t>Wählen Sie die Einstichtiefe so, dass ein ausreichend großer Blutstropfen gewonnen werden kann.</a:t>
            </a:r>
          </a:p>
        </p:txBody>
      </p:sp>
      <p:sp>
        <p:nvSpPr>
          <p:cNvPr id="8" name="Textfeld 7">
            <a:extLst>
              <a:ext uri="{FF2B5EF4-FFF2-40B4-BE49-F238E27FC236}">
                <a16:creationId xmlns:a16="http://schemas.microsoft.com/office/drawing/2014/main" id="{E1096FE6-CBE2-AEEC-19E0-415B41105D6D}"/>
              </a:ext>
            </a:extLst>
          </p:cNvPr>
          <p:cNvSpPr txBox="1">
            <a:spLocks noChangeArrowheads="1"/>
          </p:cNvSpPr>
          <p:nvPr/>
        </p:nvSpPr>
        <p:spPr bwMode="auto">
          <a:xfrm>
            <a:off x="4513634" y="1698240"/>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dirty="0">
                <a:solidFill>
                  <a:srgbClr val="575756"/>
                </a:solidFill>
                <a:latin typeface="+mn-lt"/>
                <a:cs typeface="+mn-cs"/>
              </a:rPr>
              <a:t>Setzen Sie </a:t>
            </a:r>
            <a:r>
              <a:rPr lang="de-DE" altLang="de-DE" sz="2400" b="1" dirty="0">
                <a:solidFill>
                  <a:srgbClr val="575756"/>
                </a:solidFill>
                <a:latin typeface="+mn-lt"/>
                <a:cs typeface="+mn-cs"/>
              </a:rPr>
              <a:t>vor jeder Messung eine neue Lanzette </a:t>
            </a:r>
            <a:r>
              <a:rPr lang="de-DE" altLang="de-DE" sz="2400" dirty="0">
                <a:solidFill>
                  <a:srgbClr val="575756"/>
                </a:solidFill>
                <a:latin typeface="+mn-lt"/>
                <a:cs typeface="+mn-cs"/>
              </a:rPr>
              <a:t>in die Stechhilfe ein:</a:t>
            </a:r>
          </a:p>
          <a:p>
            <a:pPr marL="282575" indent="-282575">
              <a:buFont typeface="Arial" panose="020B0604020202020204" pitchFamily="34" charset="0"/>
              <a:buChar char="•"/>
            </a:pPr>
            <a:r>
              <a:rPr lang="de-DE" altLang="de-DE" sz="2400" dirty="0">
                <a:solidFill>
                  <a:srgbClr val="575756"/>
                </a:solidFill>
                <a:latin typeface="+mn-lt"/>
                <a:cs typeface="+mn-cs"/>
              </a:rPr>
              <a:t>oberes Ende der Stechhilfe abschrauben/abziehen</a:t>
            </a:r>
          </a:p>
          <a:p>
            <a:pPr marL="282575" indent="-282575">
              <a:buFont typeface="Arial" panose="020B0604020202020204" pitchFamily="34" charset="0"/>
              <a:buChar char="•"/>
            </a:pPr>
            <a:r>
              <a:rPr lang="de-DE" altLang="de-DE" sz="2400" dirty="0">
                <a:solidFill>
                  <a:srgbClr val="575756"/>
                </a:solidFill>
                <a:latin typeface="+mn-lt"/>
                <a:cs typeface="+mn-cs"/>
              </a:rPr>
              <a:t>neue Lanzette einsetzen</a:t>
            </a:r>
          </a:p>
          <a:p>
            <a:pPr marL="282575" indent="-282575">
              <a:buFont typeface="Arial" panose="020B0604020202020204" pitchFamily="34" charset="0"/>
              <a:buChar char="•"/>
            </a:pPr>
            <a:r>
              <a:rPr lang="de-DE" altLang="de-DE" sz="2400" dirty="0">
                <a:solidFill>
                  <a:srgbClr val="575756"/>
                </a:solidFill>
                <a:latin typeface="+mn-lt"/>
                <a:cs typeface="+mn-cs"/>
              </a:rPr>
              <a:t>oberes Ende der Stechhilfe wieder aufschrauben/aufsetzen</a:t>
            </a:r>
          </a:p>
        </p:txBody>
      </p:sp>
    </p:spTree>
    <p:extLst>
      <p:ext uri="{BB962C8B-B14F-4D97-AF65-F5344CB8AC3E}">
        <p14:creationId xmlns:p14="http://schemas.microsoft.com/office/powerpoint/2010/main" val="2884241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B17C-7608-DA29-0DAD-2B9BA0777CA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BE17571-D1BF-F29F-5F07-159750151354}"/>
              </a:ext>
            </a:extLst>
          </p:cNvPr>
          <p:cNvPicPr>
            <a:picLocks noChangeAspect="1"/>
          </p:cNvPicPr>
          <p:nvPr/>
        </p:nvPicPr>
        <p:blipFill>
          <a:blip r:embed="rId2" cstate="print">
            <a:extLst>
              <a:ext uri="{28A0092B-C50C-407E-A947-70E740481C1C}">
                <a14:useLocalDpi xmlns:a14="http://schemas.microsoft.com/office/drawing/2010/main"/>
              </a:ext>
            </a:extLst>
          </a:blip>
          <a:srcRect b="5580"/>
          <a:stretch>
            <a:fillRect/>
          </a:stretch>
        </p:blipFill>
        <p:spPr>
          <a:xfrm>
            <a:off x="838200" y="2660924"/>
            <a:ext cx="2675123" cy="3789544"/>
          </a:xfrm>
          <a:prstGeom prst="rect">
            <a:avLst/>
          </a:prstGeom>
        </p:spPr>
      </p:pic>
      <p:pic>
        <p:nvPicPr>
          <p:cNvPr id="10" name="Grafik 9">
            <a:extLst>
              <a:ext uri="{FF2B5EF4-FFF2-40B4-BE49-F238E27FC236}">
                <a16:creationId xmlns:a16="http://schemas.microsoft.com/office/drawing/2014/main" id="{8E84A237-52A4-C6D5-8E81-8C3C081249A3}"/>
              </a:ext>
            </a:extLst>
          </p:cNvPr>
          <p:cNvPicPr>
            <a:picLocks noChangeAspect="1"/>
          </p:cNvPicPr>
          <p:nvPr/>
        </p:nvPicPr>
        <p:blipFill>
          <a:blip r:embed="rId3" cstate="print">
            <a:extLst>
              <a:ext uri="{28A0092B-C50C-407E-A947-70E740481C1C}">
                <a14:useLocalDpi xmlns:a14="http://schemas.microsoft.com/office/drawing/2010/main"/>
              </a:ext>
            </a:extLst>
          </a:blip>
          <a:srcRect b="5580"/>
          <a:stretch>
            <a:fillRect/>
          </a:stretch>
        </p:blipFill>
        <p:spPr>
          <a:xfrm>
            <a:off x="3255372" y="2660922"/>
            <a:ext cx="2675124" cy="3789545"/>
          </a:xfrm>
          <a:prstGeom prst="rect">
            <a:avLst/>
          </a:prstGeom>
        </p:spPr>
      </p:pic>
      <p:pic>
        <p:nvPicPr>
          <p:cNvPr id="11" name="Grafik 10">
            <a:extLst>
              <a:ext uri="{FF2B5EF4-FFF2-40B4-BE49-F238E27FC236}">
                <a16:creationId xmlns:a16="http://schemas.microsoft.com/office/drawing/2014/main" id="{76466369-8AEE-1071-87A1-A6F94166A428}"/>
              </a:ext>
            </a:extLst>
          </p:cNvPr>
          <p:cNvPicPr>
            <a:picLocks noChangeAspect="1"/>
          </p:cNvPicPr>
          <p:nvPr/>
        </p:nvPicPr>
        <p:blipFill>
          <a:blip r:embed="rId4" cstate="print">
            <a:extLst>
              <a:ext uri="{28A0092B-C50C-407E-A947-70E740481C1C}">
                <a14:useLocalDpi xmlns:a14="http://schemas.microsoft.com/office/drawing/2010/main"/>
              </a:ext>
            </a:extLst>
          </a:blip>
          <a:srcRect t="9557" b="13034"/>
          <a:stretch>
            <a:fillRect/>
          </a:stretch>
        </p:blipFill>
        <p:spPr>
          <a:xfrm>
            <a:off x="6013721" y="2654376"/>
            <a:ext cx="5329910" cy="1375845"/>
          </a:xfrm>
          <a:prstGeom prst="rect">
            <a:avLst/>
          </a:prstGeom>
        </p:spPr>
      </p:pic>
      <p:pic>
        <p:nvPicPr>
          <p:cNvPr id="12" name="Grafik 11">
            <a:extLst>
              <a:ext uri="{FF2B5EF4-FFF2-40B4-BE49-F238E27FC236}">
                <a16:creationId xmlns:a16="http://schemas.microsoft.com/office/drawing/2014/main" id="{D991E6A2-1CCC-71B3-2383-D3284E795476}"/>
              </a:ext>
            </a:extLst>
          </p:cNvPr>
          <p:cNvPicPr>
            <a:picLocks noChangeAspect="1"/>
          </p:cNvPicPr>
          <p:nvPr/>
        </p:nvPicPr>
        <p:blipFill>
          <a:blip r:embed="rId5" cstate="print">
            <a:extLst>
              <a:ext uri="{28A0092B-C50C-407E-A947-70E740481C1C}">
                <a14:useLocalDpi xmlns:a14="http://schemas.microsoft.com/office/drawing/2010/main"/>
              </a:ext>
            </a:extLst>
          </a:blip>
          <a:srcRect t="12554" b="16926"/>
          <a:stretch>
            <a:fillRect/>
          </a:stretch>
        </p:blipFill>
        <p:spPr>
          <a:xfrm>
            <a:off x="6013721" y="3868753"/>
            <a:ext cx="5329910" cy="1253402"/>
          </a:xfrm>
          <a:prstGeom prst="rect">
            <a:avLst/>
          </a:prstGeom>
        </p:spPr>
      </p:pic>
      <p:sp>
        <p:nvSpPr>
          <p:cNvPr id="2" name="Titel 1">
            <a:extLst>
              <a:ext uri="{FF2B5EF4-FFF2-40B4-BE49-F238E27FC236}">
                <a16:creationId xmlns:a16="http://schemas.microsoft.com/office/drawing/2014/main" id="{C21898C4-DD6A-6700-6786-DED17F0659CF}"/>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Stechgerät vorbereiten</a:t>
            </a:r>
            <a:endParaRPr lang="de-DE" dirty="0">
              <a:latin typeface="+mn-lt"/>
            </a:endParaRPr>
          </a:p>
        </p:txBody>
      </p:sp>
      <p:sp>
        <p:nvSpPr>
          <p:cNvPr id="4" name="Rechteck 1">
            <a:extLst>
              <a:ext uri="{FF2B5EF4-FFF2-40B4-BE49-F238E27FC236}">
                <a16:creationId xmlns:a16="http://schemas.microsoft.com/office/drawing/2014/main" id="{724D4DA9-3E3E-9CC5-7921-0A2B4B57D13F}"/>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3</a:t>
            </a:r>
            <a:endParaRPr lang="de-DE" altLang="de-DE" sz="4400" dirty="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D5898D01-2D6C-D362-17CF-B158C06BB792}"/>
              </a:ext>
            </a:extLst>
          </p:cNvPr>
          <p:cNvSpPr txBox="1">
            <a:spLocks noChangeArrowheads="1"/>
          </p:cNvSpPr>
          <p:nvPr/>
        </p:nvSpPr>
        <p:spPr bwMode="auto">
          <a:xfrm>
            <a:off x="1624518" y="1701878"/>
            <a:ext cx="9729282" cy="884070"/>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2400" dirty="0">
                <a:solidFill>
                  <a:srgbClr val="575756"/>
                </a:solidFill>
                <a:latin typeface="+mn-lt"/>
                <a:cs typeface="+mn-cs"/>
              </a:rPr>
              <a:t>Manche Stechhilfen muss man durch Drücken oder Zurückziehen des Spannknopfes spannen, bevor man sie einsetzen kann.</a:t>
            </a:r>
          </a:p>
        </p:txBody>
      </p:sp>
      <p:sp>
        <p:nvSpPr>
          <p:cNvPr id="13" name="Textfeld 12">
            <a:extLst>
              <a:ext uri="{FF2B5EF4-FFF2-40B4-BE49-F238E27FC236}">
                <a16:creationId xmlns:a16="http://schemas.microsoft.com/office/drawing/2014/main" id="{13E5E9D2-8A99-D36D-070F-41815EF2E5A0}"/>
              </a:ext>
            </a:extLst>
          </p:cNvPr>
          <p:cNvSpPr txBox="1">
            <a:spLocks noChangeArrowheads="1"/>
          </p:cNvSpPr>
          <p:nvPr/>
        </p:nvSpPr>
        <p:spPr bwMode="auto">
          <a:xfrm>
            <a:off x="6013721" y="5197065"/>
            <a:ext cx="5329910" cy="1253402"/>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dirty="0">
                <a:solidFill>
                  <a:srgbClr val="575756"/>
                </a:solidFill>
                <a:latin typeface="+mn-lt"/>
                <a:cs typeface="+mn-cs"/>
              </a:rPr>
              <a:t>Bei manchen S</a:t>
            </a:r>
            <a:r>
              <a:rPr lang="de-AT" altLang="de-DE" sz="2400" dirty="0" err="1">
                <a:solidFill>
                  <a:srgbClr val="575756"/>
                </a:solidFill>
                <a:latin typeface="+mn-lt"/>
                <a:cs typeface="+mn-cs"/>
              </a:rPr>
              <a:t>techhilfen</a:t>
            </a:r>
            <a:r>
              <a:rPr lang="de-AT" altLang="de-DE" sz="2400" dirty="0">
                <a:solidFill>
                  <a:srgbClr val="575756"/>
                </a:solidFill>
                <a:latin typeface="+mn-lt"/>
                <a:cs typeface="+mn-cs"/>
              </a:rPr>
              <a:t> zeigt der Auslöseknopf eine Farbänderung an, sobald diese gespannt ist.</a:t>
            </a:r>
          </a:p>
        </p:txBody>
      </p:sp>
      <p:sp>
        <p:nvSpPr>
          <p:cNvPr id="7" name="Pfeil: nach unten 6">
            <a:extLst>
              <a:ext uri="{FF2B5EF4-FFF2-40B4-BE49-F238E27FC236}">
                <a16:creationId xmlns:a16="http://schemas.microsoft.com/office/drawing/2014/main" id="{690A1AED-4FD3-1AC2-6CCD-0EBB8BB9B328}"/>
              </a:ext>
            </a:extLst>
          </p:cNvPr>
          <p:cNvSpPr/>
          <p:nvPr/>
        </p:nvSpPr>
        <p:spPr>
          <a:xfrm>
            <a:off x="1979588"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a:extLst>
              <a:ext uri="{FF2B5EF4-FFF2-40B4-BE49-F238E27FC236}">
                <a16:creationId xmlns:a16="http://schemas.microsoft.com/office/drawing/2014/main" id="{A5706F04-5CE0-0929-DCC8-C65B586D83D6}"/>
              </a:ext>
            </a:extLst>
          </p:cNvPr>
          <p:cNvSpPr/>
          <p:nvPr/>
        </p:nvSpPr>
        <p:spPr>
          <a:xfrm>
            <a:off x="4398557"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5" name="Grafik 14" descr="dunkel (mittlere Sonne) Silhouette">
            <a:extLst>
              <a:ext uri="{FF2B5EF4-FFF2-40B4-BE49-F238E27FC236}">
                <a16:creationId xmlns:a16="http://schemas.microsoft.com/office/drawing/2014/main" id="{96E130DE-3BD4-74DA-9F1F-A9FF44F765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4487" y="3993227"/>
            <a:ext cx="1036907" cy="1036907"/>
          </a:xfrm>
          <a:prstGeom prst="rect">
            <a:avLst/>
          </a:prstGeom>
        </p:spPr>
      </p:pic>
    </p:spTree>
    <p:extLst>
      <p:ext uri="{BB962C8B-B14F-4D97-AF65-F5344CB8AC3E}">
        <p14:creationId xmlns:p14="http://schemas.microsoft.com/office/powerpoint/2010/main" val="307588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6E34-EB18-AAB2-274F-89108E6B512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8B4BB3D-1648-53B9-61B4-76CCC5802824}"/>
              </a:ext>
            </a:extLst>
          </p:cNvPr>
          <p:cNvPicPr>
            <a:picLocks noChangeAspect="1"/>
          </p:cNvPicPr>
          <p:nvPr/>
        </p:nvPicPr>
        <p:blipFill>
          <a:blip r:embed="rId2" cstate="print">
            <a:extLst>
              <a:ext uri="{28A0092B-C50C-407E-A947-70E740481C1C}">
                <a14:useLocalDpi xmlns:a14="http://schemas.microsoft.com/office/drawing/2010/main"/>
              </a:ext>
            </a:extLst>
          </a:blip>
          <a:srcRect l="8366" r="6019"/>
          <a:stretch>
            <a:fillRect/>
          </a:stretch>
        </p:blipFill>
        <p:spPr>
          <a:xfrm>
            <a:off x="838200" y="1691271"/>
            <a:ext cx="2671165" cy="4680000"/>
          </a:xfrm>
          <a:prstGeom prst="rect">
            <a:avLst/>
          </a:prstGeom>
        </p:spPr>
      </p:pic>
      <p:sp>
        <p:nvSpPr>
          <p:cNvPr id="2" name="Titel 1">
            <a:extLst>
              <a:ext uri="{FF2B5EF4-FFF2-40B4-BE49-F238E27FC236}">
                <a16:creationId xmlns:a16="http://schemas.microsoft.com/office/drawing/2014/main" id="{A5B00ED7-310B-7577-3F66-35162885665F}"/>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Blutzuckermessgerät vorbereiten</a:t>
            </a:r>
            <a:endParaRPr lang="de-DE" dirty="0">
              <a:latin typeface="+mn-lt"/>
            </a:endParaRPr>
          </a:p>
        </p:txBody>
      </p:sp>
      <p:sp>
        <p:nvSpPr>
          <p:cNvPr id="4" name="Rechteck 1">
            <a:extLst>
              <a:ext uri="{FF2B5EF4-FFF2-40B4-BE49-F238E27FC236}">
                <a16:creationId xmlns:a16="http://schemas.microsoft.com/office/drawing/2014/main" id="{46E94FBA-DD93-8EDE-8FBF-58DE4F5A8F45}"/>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4</a:t>
            </a:r>
            <a:endParaRPr lang="de-DE" altLang="de-DE" sz="4400" dirty="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C94A69DB-18CD-AFD0-2953-32A64F61F0F8}"/>
              </a:ext>
            </a:extLst>
          </p:cNvPr>
          <p:cNvSpPr txBox="1">
            <a:spLocks noChangeArrowheads="1"/>
          </p:cNvSpPr>
          <p:nvPr/>
        </p:nvSpPr>
        <p:spPr bwMode="auto">
          <a:xfrm>
            <a:off x="5972783" y="1691272"/>
            <a:ext cx="5381017" cy="468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dirty="0">
                <a:solidFill>
                  <a:srgbClr val="575756"/>
                </a:solidFill>
                <a:latin typeface="+mn-lt"/>
                <a:cs typeface="+mn-cs"/>
              </a:rPr>
              <a:t>Nehmen Sie einen Teststreifen aus der Dose oder der Verpackung und führen Sie ihn in das Blutzuckermessgerät ein. Das Gerät schaltet sich dadurch ein und ist bereit für die Messung.</a:t>
            </a:r>
          </a:p>
          <a:p>
            <a:endParaRPr lang="de-DE" altLang="de-DE" sz="2400" dirty="0">
              <a:solidFill>
                <a:srgbClr val="575756"/>
              </a:solidFill>
              <a:latin typeface="+mn-lt"/>
              <a:cs typeface="+mn-cs"/>
            </a:endParaRPr>
          </a:p>
          <a:p>
            <a:r>
              <a:rPr lang="de-AT" altLang="de-DE" sz="2400" b="1" dirty="0">
                <a:solidFill>
                  <a:srgbClr val="575756"/>
                </a:solidFill>
                <a:latin typeface="+mn-lt"/>
                <a:cs typeface="+mn-cs"/>
              </a:rPr>
              <a:t>Wichtig:</a:t>
            </a:r>
          </a:p>
          <a:p>
            <a:pPr marL="342900" indent="-342900">
              <a:buFont typeface="Arial" panose="020B0604020202020204" pitchFamily="34" charset="0"/>
              <a:buChar char="•"/>
            </a:pPr>
            <a:r>
              <a:rPr lang="de-AT" altLang="de-DE" sz="2400" dirty="0">
                <a:solidFill>
                  <a:srgbClr val="575756"/>
                </a:solidFill>
                <a:latin typeface="+mn-lt"/>
                <a:cs typeface="+mn-cs"/>
              </a:rPr>
              <a:t>Die Teststreifendose sofort verschließen und immer geschützt vor Hitze, Kälte und Feuchtigkeit lagern.</a:t>
            </a:r>
          </a:p>
          <a:p>
            <a:pPr marL="342900" indent="-342900">
              <a:buFont typeface="Arial" panose="020B0604020202020204" pitchFamily="34" charset="0"/>
              <a:buChar char="•"/>
            </a:pPr>
            <a:r>
              <a:rPr lang="de-AT" altLang="de-DE" sz="2400" dirty="0">
                <a:solidFill>
                  <a:srgbClr val="575756"/>
                </a:solidFill>
                <a:latin typeface="+mn-lt"/>
                <a:cs typeface="+mn-cs"/>
              </a:rPr>
              <a:t>Verwenden Sie keine abgelaufenen </a:t>
            </a:r>
            <a:br>
              <a:rPr lang="de-AT" altLang="de-DE" sz="2400" dirty="0">
                <a:solidFill>
                  <a:srgbClr val="575756"/>
                </a:solidFill>
                <a:latin typeface="+mn-lt"/>
                <a:cs typeface="+mn-cs"/>
              </a:rPr>
            </a:br>
            <a:r>
              <a:rPr lang="de-AT" altLang="de-DE" sz="2400" dirty="0">
                <a:solidFill>
                  <a:srgbClr val="575756"/>
                </a:solidFill>
                <a:latin typeface="+mn-lt"/>
                <a:cs typeface="+mn-cs"/>
              </a:rPr>
              <a:t>Teststreifen.</a:t>
            </a:r>
          </a:p>
          <a:p>
            <a:endParaRPr lang="de-DE" altLang="de-DE" sz="2400" dirty="0">
              <a:solidFill>
                <a:srgbClr val="575756"/>
              </a:solidFill>
              <a:latin typeface="+mn-lt"/>
              <a:cs typeface="+mn-cs"/>
            </a:endParaRPr>
          </a:p>
        </p:txBody>
      </p:sp>
      <p:pic>
        <p:nvPicPr>
          <p:cNvPr id="14" name="Grafik 13">
            <a:extLst>
              <a:ext uri="{FF2B5EF4-FFF2-40B4-BE49-F238E27FC236}">
                <a16:creationId xmlns:a16="http://schemas.microsoft.com/office/drawing/2014/main" id="{3C6CC349-F8EA-329B-5177-0C0A289BC87F}"/>
              </a:ext>
            </a:extLst>
          </p:cNvPr>
          <p:cNvPicPr>
            <a:picLocks noChangeAspect="1"/>
          </p:cNvPicPr>
          <p:nvPr/>
        </p:nvPicPr>
        <p:blipFill>
          <a:blip r:embed="rId3" cstate="print">
            <a:extLst>
              <a:ext uri="{28A0092B-C50C-407E-A947-70E740481C1C}">
                <a14:useLocalDpi xmlns:a14="http://schemas.microsoft.com/office/drawing/2010/main"/>
              </a:ext>
            </a:extLst>
          </a:blip>
          <a:srcRect l="13528" r="6057"/>
          <a:stretch>
            <a:fillRect/>
          </a:stretch>
        </p:blipFill>
        <p:spPr>
          <a:xfrm>
            <a:off x="3356042" y="1691270"/>
            <a:ext cx="2509961" cy="4680000"/>
          </a:xfrm>
          <a:prstGeom prst="rect">
            <a:avLst/>
          </a:prstGeom>
        </p:spPr>
      </p:pic>
      <p:sp>
        <p:nvSpPr>
          <p:cNvPr id="5" name="Pfeil: nach unten 4">
            <a:extLst>
              <a:ext uri="{FF2B5EF4-FFF2-40B4-BE49-F238E27FC236}">
                <a16:creationId xmlns:a16="http://schemas.microsoft.com/office/drawing/2014/main" id="{6243A42F-632C-A497-4C00-5BD5DE88A342}"/>
              </a:ext>
            </a:extLst>
          </p:cNvPr>
          <p:cNvSpPr/>
          <p:nvPr/>
        </p:nvSpPr>
        <p:spPr>
          <a:xfrm rot="10800000">
            <a:off x="1897363" y="5437605"/>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438459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BE59-37F2-A0E0-B043-96D47DF8B38D}"/>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E856986-45B2-6475-2ACC-BFCB2B45D5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2" y="1691272"/>
            <a:ext cx="3510708" cy="2340000"/>
          </a:xfrm>
          <a:prstGeom prst="rect">
            <a:avLst/>
          </a:prstGeom>
        </p:spPr>
      </p:pic>
      <p:sp>
        <p:nvSpPr>
          <p:cNvPr id="2" name="Titel 1">
            <a:extLst>
              <a:ext uri="{FF2B5EF4-FFF2-40B4-BE49-F238E27FC236}">
                <a16:creationId xmlns:a16="http://schemas.microsoft.com/office/drawing/2014/main" id="{A424563F-18B4-87A3-05CE-6A6DD809B152}"/>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Hände massieren</a:t>
            </a:r>
          </a:p>
        </p:txBody>
      </p:sp>
      <p:sp>
        <p:nvSpPr>
          <p:cNvPr id="4" name="Rechteck 1">
            <a:extLst>
              <a:ext uri="{FF2B5EF4-FFF2-40B4-BE49-F238E27FC236}">
                <a16:creationId xmlns:a16="http://schemas.microsoft.com/office/drawing/2014/main" id="{29D1E0AF-36B4-11EC-1376-C764B65DA9F0}"/>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5</a:t>
            </a:r>
            <a:endParaRPr lang="de-DE" altLang="de-DE" sz="4400"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067EB284-A8D8-D068-9644-24D98BFBACA9}"/>
              </a:ext>
            </a:extLst>
          </p:cNvPr>
          <p:cNvSpPr txBox="1">
            <a:spLocks noChangeArrowheads="1"/>
          </p:cNvSpPr>
          <p:nvPr/>
        </p:nvSpPr>
        <p:spPr bwMode="auto">
          <a:xfrm>
            <a:off x="4455266" y="1691272"/>
            <a:ext cx="6898532" cy="4788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dirty="0">
                <a:solidFill>
                  <a:srgbClr val="575756"/>
                </a:solidFill>
                <a:latin typeface="+mn-lt"/>
                <a:cs typeface="+mn-cs"/>
              </a:rPr>
              <a:t>Streichen oder massieren Sie die Handfläche zu den  Fingern hin mehrmals aus, um die Durchblutung zu fördern.</a:t>
            </a:r>
          </a:p>
          <a:p>
            <a:pPr>
              <a:spcAft>
                <a:spcPts val="600"/>
              </a:spcAft>
            </a:pPr>
            <a:endParaRPr lang="de-AT" altLang="de-DE" sz="2400" dirty="0">
              <a:solidFill>
                <a:srgbClr val="575756"/>
              </a:solidFill>
              <a:latin typeface="+mn-lt"/>
              <a:cs typeface="+mn-cs"/>
            </a:endParaRPr>
          </a:p>
          <a:p>
            <a:pPr>
              <a:spcAft>
                <a:spcPts val="600"/>
              </a:spcAft>
            </a:pPr>
            <a:r>
              <a:rPr lang="de-AT" altLang="de-DE" sz="2400" dirty="0">
                <a:solidFill>
                  <a:srgbClr val="575756"/>
                </a:solidFill>
                <a:latin typeface="+mn-lt"/>
                <a:cs typeface="+mn-cs"/>
              </a:rPr>
              <a:t>Vermeiden Sie das „Quetschen“ oder „Melken“ des Fingers bei der Gewinnung des Blutstropfens.</a:t>
            </a:r>
          </a:p>
          <a:p>
            <a:pPr>
              <a:spcAft>
                <a:spcPts val="600"/>
              </a:spcAft>
            </a:pPr>
            <a:endParaRPr lang="de-AT" altLang="de-DE" sz="2400" dirty="0">
              <a:solidFill>
                <a:srgbClr val="575756"/>
              </a:solidFill>
              <a:latin typeface="+mn-lt"/>
              <a:cs typeface="+mn-cs"/>
            </a:endParaRPr>
          </a:p>
          <a:p>
            <a:pPr>
              <a:spcAft>
                <a:spcPts val="600"/>
              </a:spcAft>
            </a:pPr>
            <a:r>
              <a:rPr lang="de-AT" altLang="de-DE" sz="2400" dirty="0">
                <a:solidFill>
                  <a:srgbClr val="575756"/>
                </a:solidFill>
                <a:latin typeface="+mn-lt"/>
                <a:cs typeface="+mn-cs"/>
              </a:rPr>
              <a:t>Bevorzugen Sie zum Stechen Mittel-, Ring- oder kleinen Finger.</a:t>
            </a:r>
          </a:p>
        </p:txBody>
      </p:sp>
      <p:pic>
        <p:nvPicPr>
          <p:cNvPr id="12" name="Grafik 11">
            <a:extLst>
              <a:ext uri="{FF2B5EF4-FFF2-40B4-BE49-F238E27FC236}">
                <a16:creationId xmlns:a16="http://schemas.microsoft.com/office/drawing/2014/main" id="{0761E27E-9D97-E87E-C549-7202FC45DD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128816"/>
            <a:ext cx="3510708" cy="2340000"/>
          </a:xfrm>
          <a:prstGeom prst="rect">
            <a:avLst/>
          </a:prstGeom>
        </p:spPr>
      </p:pic>
      <p:sp>
        <p:nvSpPr>
          <p:cNvPr id="13" name="Pfeil: nach unten 12">
            <a:extLst>
              <a:ext uri="{FF2B5EF4-FFF2-40B4-BE49-F238E27FC236}">
                <a16:creationId xmlns:a16="http://schemas.microsoft.com/office/drawing/2014/main" id="{A8503FDD-E744-F161-F522-012D2040A6A9}"/>
              </a:ext>
            </a:extLst>
          </p:cNvPr>
          <p:cNvSpPr/>
          <p:nvPr/>
        </p:nvSpPr>
        <p:spPr>
          <a:xfrm rot="14808416">
            <a:off x="2533573" y="5069064"/>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a:extLst>
              <a:ext uri="{FF2B5EF4-FFF2-40B4-BE49-F238E27FC236}">
                <a16:creationId xmlns:a16="http://schemas.microsoft.com/office/drawing/2014/main" id="{3F1D60FC-65E1-CF29-493F-026BE05E0B20}"/>
              </a:ext>
            </a:extLst>
          </p:cNvPr>
          <p:cNvSpPr/>
          <p:nvPr/>
        </p:nvSpPr>
        <p:spPr>
          <a:xfrm rot="14808416">
            <a:off x="2919431" y="2386032"/>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76445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1EAF-D4C1-D45E-1CD2-67A419794E5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3A5144BB-ED52-77A4-E6D4-C62FF5ACA8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91271"/>
            <a:ext cx="3265317" cy="4896000"/>
          </a:xfrm>
          <a:prstGeom prst="rect">
            <a:avLst/>
          </a:prstGeom>
        </p:spPr>
      </p:pic>
      <p:sp>
        <p:nvSpPr>
          <p:cNvPr id="2" name="Titel 1">
            <a:extLst>
              <a:ext uri="{FF2B5EF4-FFF2-40B4-BE49-F238E27FC236}">
                <a16:creationId xmlns:a16="http://schemas.microsoft.com/office/drawing/2014/main" id="{7245486D-CCC6-AD0D-2C77-0DA7111ED957}"/>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Stechen mit der Stechhilfe</a:t>
            </a:r>
          </a:p>
        </p:txBody>
      </p:sp>
      <p:sp>
        <p:nvSpPr>
          <p:cNvPr id="4" name="Rechteck 1">
            <a:extLst>
              <a:ext uri="{FF2B5EF4-FFF2-40B4-BE49-F238E27FC236}">
                <a16:creationId xmlns:a16="http://schemas.microsoft.com/office/drawing/2014/main" id="{113A95FB-991B-9D4B-59D0-140D09DEC081}"/>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6</a:t>
            </a:r>
            <a:endParaRPr lang="de-DE" altLang="de-DE" sz="4400"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80398E-F9FD-B773-2D2A-1527B1D6F400}"/>
              </a:ext>
            </a:extLst>
          </p:cNvPr>
          <p:cNvSpPr txBox="1">
            <a:spLocks noChangeArrowheads="1"/>
          </p:cNvSpPr>
          <p:nvPr/>
        </p:nvSpPr>
        <p:spPr bwMode="auto">
          <a:xfrm>
            <a:off x="4202349" y="1691272"/>
            <a:ext cx="7151449" cy="4896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dirty="0">
                <a:solidFill>
                  <a:srgbClr val="575756"/>
                </a:solidFill>
                <a:latin typeface="+mn-lt"/>
                <a:cs typeface="+mn-cs"/>
              </a:rPr>
              <a:t>Drücken Sie die Stechhilfe seitlich am Finger (an der Fingerbeere) gut an. </a:t>
            </a:r>
          </a:p>
          <a:p>
            <a:pPr>
              <a:spcAft>
                <a:spcPts val="600"/>
              </a:spcAft>
            </a:pPr>
            <a:endParaRPr lang="de-AT" altLang="de-DE" sz="2400" dirty="0">
              <a:solidFill>
                <a:srgbClr val="575756"/>
              </a:solidFill>
              <a:latin typeface="+mn-lt"/>
              <a:cs typeface="+mn-cs"/>
            </a:endParaRPr>
          </a:p>
          <a:p>
            <a:pPr>
              <a:spcAft>
                <a:spcPts val="600"/>
              </a:spcAft>
            </a:pPr>
            <a:r>
              <a:rPr lang="de-AT" altLang="de-DE" sz="2400" dirty="0">
                <a:solidFill>
                  <a:srgbClr val="575756"/>
                </a:solidFill>
                <a:latin typeface="+mn-lt"/>
                <a:cs typeface="+mn-cs"/>
              </a:rPr>
              <a:t>Lösen Sie die Stechhilfe durch Druck auf den Auslöseknopf aus.</a:t>
            </a:r>
          </a:p>
          <a:p>
            <a:pPr>
              <a:spcAft>
                <a:spcPts val="600"/>
              </a:spcAft>
            </a:pPr>
            <a:endParaRPr lang="de-AT" altLang="de-DE" sz="2400" dirty="0">
              <a:solidFill>
                <a:srgbClr val="575756"/>
              </a:solidFill>
              <a:latin typeface="+mn-lt"/>
              <a:cs typeface="+mn-cs"/>
            </a:endParaRPr>
          </a:p>
          <a:p>
            <a:pPr>
              <a:spcAft>
                <a:spcPts val="600"/>
              </a:spcAft>
            </a:pPr>
            <a:r>
              <a:rPr lang="de-AT" altLang="de-DE" sz="2400" dirty="0">
                <a:solidFill>
                  <a:srgbClr val="575756"/>
                </a:solidFill>
                <a:latin typeface="+mn-lt"/>
                <a:cs typeface="+mn-cs"/>
              </a:rPr>
              <a:t>Wechseln Sie bei jeder Messung den Finger.</a:t>
            </a:r>
          </a:p>
        </p:txBody>
      </p:sp>
    </p:spTree>
    <p:extLst>
      <p:ext uri="{BB962C8B-B14F-4D97-AF65-F5344CB8AC3E}">
        <p14:creationId xmlns:p14="http://schemas.microsoft.com/office/powerpoint/2010/main" val="161903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Startcheck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C5BA6"/>
                </a:solidFill>
              </a:rPr>
              <a:t>Vor dem Start …</a:t>
            </a:r>
          </a:p>
          <a:p>
            <a:pPr>
              <a:defRPr/>
            </a:pPr>
            <a:r>
              <a:rPr lang="de-DE" altLang="de-DE" sz="2400" dirty="0"/>
              <a:t>Ruhige Umgebung?</a:t>
            </a:r>
          </a:p>
          <a:p>
            <a:pPr>
              <a:defRPr/>
            </a:pPr>
            <a:r>
              <a:rPr lang="de-DE" altLang="de-DE" sz="2400" dirty="0"/>
              <a:t>Eventuell Kopfhörer bei schlechter Tonqualität</a:t>
            </a:r>
          </a:p>
          <a:p>
            <a:pPr>
              <a:defRPr/>
            </a:pPr>
            <a:r>
              <a:rPr lang="de-DE" altLang="de-DE" sz="2400" dirty="0"/>
              <a:t>Alles vorbereitet? Diabetes-Tagebuch, Notizblock, Stift</a:t>
            </a:r>
          </a:p>
          <a:p>
            <a:pPr>
              <a:defRPr/>
            </a:pPr>
            <a:r>
              <a:rPr lang="de-DE" altLang="de-DE" sz="2400" dirty="0"/>
              <a:t>Technische Ausrüstung okay? Ladegerät griffbereit?</a:t>
            </a:r>
          </a:p>
          <a:p>
            <a:pPr>
              <a:defRPr/>
            </a:pPr>
            <a:r>
              <a:rPr lang="de-DE" altLang="de-DE" sz="2400" dirty="0"/>
              <a:t>Video und Mikrofon aktiviert? </a:t>
            </a:r>
            <a:br>
              <a:rPr lang="de-DE" altLang="de-DE" sz="2400" dirty="0"/>
            </a:br>
            <a:r>
              <a:rPr lang="de-DE" altLang="de-DE" sz="2400" dirty="0"/>
              <a:t>Wichtig für Soundcheck – soll danach wieder deaktiviert werden</a:t>
            </a:r>
          </a:p>
        </p:txBody>
      </p:sp>
    </p:spTree>
    <p:extLst>
      <p:ext uri="{BB962C8B-B14F-4D97-AF65-F5344CB8AC3E}">
        <p14:creationId xmlns:p14="http://schemas.microsoft.com/office/powerpoint/2010/main" val="52188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14D3-FD11-0816-99AD-2F2BB4F91316}"/>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B6E41CC-B108-5D47-43BD-78F150D487B4}"/>
              </a:ext>
            </a:extLst>
          </p:cNvPr>
          <p:cNvPicPr>
            <a:picLocks noChangeAspect="1"/>
          </p:cNvPicPr>
          <p:nvPr/>
        </p:nvPicPr>
        <p:blipFill>
          <a:blip r:embed="rId2" cstate="print">
            <a:extLst>
              <a:ext uri="{28A0092B-C50C-407E-A947-70E740481C1C}">
                <a14:useLocalDpi xmlns:a14="http://schemas.microsoft.com/office/drawing/2010/main"/>
              </a:ext>
            </a:extLst>
          </a:blip>
          <a:srcRect t="19383" b="13862"/>
          <a:stretch>
            <a:fillRect/>
          </a:stretch>
        </p:blipFill>
        <p:spPr>
          <a:xfrm>
            <a:off x="838198" y="1691272"/>
            <a:ext cx="2340000" cy="2342133"/>
          </a:xfrm>
          <a:prstGeom prst="rect">
            <a:avLst/>
          </a:prstGeom>
        </p:spPr>
      </p:pic>
      <p:sp>
        <p:nvSpPr>
          <p:cNvPr id="2" name="Titel 1">
            <a:extLst>
              <a:ext uri="{FF2B5EF4-FFF2-40B4-BE49-F238E27FC236}">
                <a16:creationId xmlns:a16="http://schemas.microsoft.com/office/drawing/2014/main" id="{AF5FC8DA-7D34-81F8-6D7C-71CEF76CD805}"/>
              </a:ext>
            </a:extLst>
          </p:cNvPr>
          <p:cNvSpPr>
            <a:spLocks noGrp="1"/>
          </p:cNvSpPr>
          <p:nvPr>
            <p:ph type="title"/>
          </p:nvPr>
        </p:nvSpPr>
        <p:spPr/>
        <p:txBody>
          <a:bodyPr>
            <a:normAutofit fontScale="90000"/>
          </a:bodyPr>
          <a:lstStyle/>
          <a:p>
            <a:r>
              <a:rPr lang="de-DE" dirty="0"/>
              <a:t>Blutzucker-Selbstmessung</a:t>
            </a:r>
            <a:br>
              <a:rPr lang="de-DE" dirty="0"/>
            </a:br>
            <a:r>
              <a:rPr lang="de-DE" b="1" dirty="0">
                <a:latin typeface="+mn-lt"/>
              </a:rPr>
              <a:t>Blutzuckermessung</a:t>
            </a:r>
          </a:p>
        </p:txBody>
      </p:sp>
      <p:sp>
        <p:nvSpPr>
          <p:cNvPr id="4" name="Rechteck 1">
            <a:extLst>
              <a:ext uri="{FF2B5EF4-FFF2-40B4-BE49-F238E27FC236}">
                <a16:creationId xmlns:a16="http://schemas.microsoft.com/office/drawing/2014/main" id="{3F0A8497-CECB-8C75-6FD3-3169DA1439C7}"/>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rgbClr val="FFFFFF"/>
                </a:solidFill>
                <a:latin typeface="Calibri" panose="020F0502020204030204" pitchFamily="34" charset="0"/>
                <a:cs typeface="Calibri" panose="020F0502020204030204" pitchFamily="34" charset="0"/>
              </a:rPr>
              <a:t>7</a:t>
            </a:r>
            <a:endParaRPr lang="de-DE" altLang="de-DE" sz="4400"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6C2C873D-7021-3AE7-CA18-24D216BA88A9}"/>
              </a:ext>
            </a:extLst>
          </p:cNvPr>
          <p:cNvSpPr txBox="1">
            <a:spLocks noChangeArrowheads="1"/>
          </p:cNvSpPr>
          <p:nvPr/>
        </p:nvSpPr>
        <p:spPr bwMode="auto">
          <a:xfrm>
            <a:off x="3297677" y="1691272"/>
            <a:ext cx="8056121"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dirty="0">
                <a:solidFill>
                  <a:srgbClr val="575756"/>
                </a:solidFill>
                <a:latin typeface="+mn-lt"/>
                <a:cs typeface="+mn-cs"/>
              </a:rPr>
              <a:t>Halten  Sie den Teststreifen in den Blutstropfen, bis das Gerät genügend Blut aufgenommen hat und ein Signal ertönt.</a:t>
            </a:r>
          </a:p>
        </p:txBody>
      </p:sp>
      <p:pic>
        <p:nvPicPr>
          <p:cNvPr id="3" name="Grafik 2">
            <a:extLst>
              <a:ext uri="{FF2B5EF4-FFF2-40B4-BE49-F238E27FC236}">
                <a16:creationId xmlns:a16="http://schemas.microsoft.com/office/drawing/2014/main" id="{C6500242-B189-56F6-BA2F-604F51689E96}"/>
              </a:ext>
            </a:extLst>
          </p:cNvPr>
          <p:cNvPicPr>
            <a:picLocks noChangeAspect="1"/>
          </p:cNvPicPr>
          <p:nvPr/>
        </p:nvPicPr>
        <p:blipFill>
          <a:blip r:embed="rId3" cstate="print">
            <a:extLst>
              <a:ext uri="{28A0092B-C50C-407E-A947-70E740481C1C}">
                <a14:useLocalDpi xmlns:a14="http://schemas.microsoft.com/office/drawing/2010/main"/>
              </a:ext>
            </a:extLst>
          </a:blip>
          <a:srcRect t="23190" b="10960"/>
          <a:stretch>
            <a:fillRect/>
          </a:stretch>
        </p:blipFill>
        <p:spPr>
          <a:xfrm>
            <a:off x="838199" y="4158001"/>
            <a:ext cx="2340000" cy="2310385"/>
          </a:xfrm>
          <a:prstGeom prst="rect">
            <a:avLst/>
          </a:prstGeom>
        </p:spPr>
      </p:pic>
      <p:sp>
        <p:nvSpPr>
          <p:cNvPr id="5" name="Textfeld 4">
            <a:extLst>
              <a:ext uri="{FF2B5EF4-FFF2-40B4-BE49-F238E27FC236}">
                <a16:creationId xmlns:a16="http://schemas.microsoft.com/office/drawing/2014/main" id="{9524E83A-3FF3-930A-1987-DACDAE47984C}"/>
              </a:ext>
            </a:extLst>
          </p:cNvPr>
          <p:cNvSpPr txBox="1">
            <a:spLocks noChangeArrowheads="1"/>
          </p:cNvSpPr>
          <p:nvPr/>
        </p:nvSpPr>
        <p:spPr bwMode="auto">
          <a:xfrm>
            <a:off x="3297677" y="4158001"/>
            <a:ext cx="8056121" cy="231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dirty="0">
                <a:solidFill>
                  <a:srgbClr val="575756"/>
                </a:solidFill>
                <a:latin typeface="+mn-lt"/>
                <a:cs typeface="+mn-cs"/>
              </a:rPr>
              <a:t>Warten Sie die </a:t>
            </a:r>
            <a:r>
              <a:rPr lang="de-AT" altLang="de-DE" sz="2400" dirty="0" err="1">
                <a:solidFill>
                  <a:srgbClr val="575756"/>
                </a:solidFill>
                <a:latin typeface="+mn-lt"/>
                <a:cs typeface="+mn-cs"/>
              </a:rPr>
              <a:t>Messzeit</a:t>
            </a:r>
            <a:r>
              <a:rPr lang="de-AT" altLang="de-DE" sz="2400" dirty="0">
                <a:solidFill>
                  <a:srgbClr val="575756"/>
                </a:solidFill>
                <a:latin typeface="+mn-lt"/>
                <a:cs typeface="+mn-cs"/>
              </a:rPr>
              <a:t> ab. Nach ein paar Sekunden erscheint das Messergebnis am Display.</a:t>
            </a:r>
          </a:p>
          <a:p>
            <a:pPr>
              <a:spcAft>
                <a:spcPts val="600"/>
              </a:spcAft>
            </a:pPr>
            <a:endParaRPr lang="de-AT" altLang="de-DE" sz="2400" dirty="0">
              <a:solidFill>
                <a:srgbClr val="575756"/>
              </a:solidFill>
              <a:latin typeface="+mn-lt"/>
              <a:cs typeface="+mn-cs"/>
            </a:endParaRPr>
          </a:p>
          <a:p>
            <a:pPr>
              <a:spcAft>
                <a:spcPts val="600"/>
              </a:spcAft>
            </a:pPr>
            <a:r>
              <a:rPr lang="de-AT" altLang="de-DE" sz="2400" dirty="0">
                <a:solidFill>
                  <a:srgbClr val="575756"/>
                </a:solidFill>
                <a:latin typeface="+mn-lt"/>
                <a:cs typeface="+mn-cs"/>
              </a:rPr>
              <a:t>Entfernen Sie den Blutstropfen mit einem Taschentuch. Versorgen Sie die Einstichstelle eventuell mit einem Pflaster.</a:t>
            </a:r>
          </a:p>
        </p:txBody>
      </p:sp>
      <p:sp>
        <p:nvSpPr>
          <p:cNvPr id="7" name="Rechteck 1">
            <a:extLst>
              <a:ext uri="{FF2B5EF4-FFF2-40B4-BE49-F238E27FC236}">
                <a16:creationId xmlns:a16="http://schemas.microsoft.com/office/drawing/2014/main" id="{07D744E7-834E-C2C1-A787-68C6185C823A}"/>
              </a:ext>
            </a:extLst>
          </p:cNvPr>
          <p:cNvSpPr>
            <a:spLocks noChangeArrowheads="1"/>
          </p:cNvSpPr>
          <p:nvPr/>
        </p:nvSpPr>
        <p:spPr bwMode="auto">
          <a:xfrm>
            <a:off x="838198" y="4158001"/>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chemeClr val="bg1"/>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414990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9F97-C8A5-1549-21A5-E0B303A71057}"/>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8D103592-66C4-7721-BA0D-2CB6ABCD26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1" y="1691272"/>
            <a:ext cx="3508585" cy="2340000"/>
          </a:xfrm>
          <a:prstGeom prst="rect">
            <a:avLst/>
          </a:prstGeom>
        </p:spPr>
      </p:pic>
      <p:sp>
        <p:nvSpPr>
          <p:cNvPr id="2" name="Titel 1">
            <a:extLst>
              <a:ext uri="{FF2B5EF4-FFF2-40B4-BE49-F238E27FC236}">
                <a16:creationId xmlns:a16="http://schemas.microsoft.com/office/drawing/2014/main" id="{128BA723-00F7-9AD7-7517-CE29C5212671}"/>
              </a:ext>
            </a:extLst>
          </p:cNvPr>
          <p:cNvSpPr>
            <a:spLocks noGrp="1"/>
          </p:cNvSpPr>
          <p:nvPr>
            <p:ph type="title"/>
          </p:nvPr>
        </p:nvSpPr>
        <p:spPr/>
        <p:txBody>
          <a:bodyPr>
            <a:normAutofit fontScale="90000"/>
          </a:bodyPr>
          <a:lstStyle/>
          <a:p>
            <a:r>
              <a:rPr lang="de-DE" dirty="0"/>
              <a:t>Blutzucker-Selbstmessung</a:t>
            </a:r>
            <a:br>
              <a:rPr lang="de-DE" dirty="0"/>
            </a:br>
            <a:r>
              <a:rPr lang="de-DE" sz="3600" b="1" dirty="0">
                <a:latin typeface="+mn-lt"/>
              </a:rPr>
              <a:t>Ergebnis notieren und Lanzette entsorgen</a:t>
            </a:r>
            <a:endParaRPr lang="de-DE" b="1" dirty="0">
              <a:latin typeface="+mn-lt"/>
            </a:endParaRPr>
          </a:p>
        </p:txBody>
      </p:sp>
      <p:sp>
        <p:nvSpPr>
          <p:cNvPr id="4" name="Rechteck 1">
            <a:extLst>
              <a:ext uri="{FF2B5EF4-FFF2-40B4-BE49-F238E27FC236}">
                <a16:creationId xmlns:a16="http://schemas.microsoft.com/office/drawing/2014/main" id="{7E57DEA7-8E4A-B068-50A3-8927B8FFC04B}"/>
              </a:ext>
            </a:extLst>
          </p:cNvPr>
          <p:cNvSpPr>
            <a:spLocks noChangeArrowheads="1"/>
          </p:cNvSpPr>
          <p:nvPr/>
        </p:nvSpPr>
        <p:spPr bwMode="auto">
          <a:xfrm>
            <a:off x="838200" y="1691272"/>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chemeClr val="bg1"/>
                </a:solidFill>
                <a:latin typeface="Calibri" panose="020F0502020204030204" pitchFamily="34" charset="0"/>
                <a:cs typeface="Calibri" panose="020F0502020204030204" pitchFamily="34" charset="0"/>
              </a:rPr>
              <a:t>9</a:t>
            </a:r>
          </a:p>
        </p:txBody>
      </p:sp>
      <p:sp>
        <p:nvSpPr>
          <p:cNvPr id="9" name="Textfeld 8">
            <a:extLst>
              <a:ext uri="{FF2B5EF4-FFF2-40B4-BE49-F238E27FC236}">
                <a16:creationId xmlns:a16="http://schemas.microsoft.com/office/drawing/2014/main" id="{C65E0D01-27E3-A262-FC62-9E7A5EC19B09}"/>
              </a:ext>
            </a:extLst>
          </p:cNvPr>
          <p:cNvSpPr txBox="1">
            <a:spLocks noChangeArrowheads="1"/>
          </p:cNvSpPr>
          <p:nvPr/>
        </p:nvSpPr>
        <p:spPr bwMode="auto">
          <a:xfrm>
            <a:off x="4455268" y="1691272"/>
            <a:ext cx="6898529"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dirty="0">
                <a:solidFill>
                  <a:srgbClr val="575756"/>
                </a:solidFill>
                <a:latin typeface="+mn-lt"/>
                <a:cs typeface="+mn-cs"/>
              </a:rPr>
              <a:t>Tragen Sie das Messergebnis in Ihr Diabetes-Tagebuch ein.</a:t>
            </a:r>
          </a:p>
        </p:txBody>
      </p:sp>
      <p:sp>
        <p:nvSpPr>
          <p:cNvPr id="3" name="Rechteck 1">
            <a:extLst>
              <a:ext uri="{FF2B5EF4-FFF2-40B4-BE49-F238E27FC236}">
                <a16:creationId xmlns:a16="http://schemas.microsoft.com/office/drawing/2014/main" id="{6B46B171-8B01-E427-A5B9-893C37735E1C}"/>
              </a:ext>
            </a:extLst>
          </p:cNvPr>
          <p:cNvSpPr>
            <a:spLocks noChangeArrowheads="1"/>
          </p:cNvSpPr>
          <p:nvPr/>
        </p:nvSpPr>
        <p:spPr bwMode="auto">
          <a:xfrm>
            <a:off x="838200" y="4282544"/>
            <a:ext cx="720000" cy="720000"/>
          </a:xfrm>
          <a:prstGeom prst="rect">
            <a:avLst/>
          </a:prstGeom>
          <a:solidFill>
            <a:srgbClr val="3B5BA1"/>
          </a:solidFill>
          <a:ln w="9525" algn="ctr">
            <a:noFill/>
            <a:round/>
            <a:headEnd/>
            <a:tailE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dirty="0">
                <a:solidFill>
                  <a:schemeClr val="bg1"/>
                </a:solidFill>
                <a:latin typeface="Calibri" panose="020F0502020204030204" pitchFamily="34" charset="0"/>
                <a:cs typeface="Calibri" panose="020F0502020204030204" pitchFamily="34" charset="0"/>
              </a:rPr>
              <a:t>10</a:t>
            </a:r>
          </a:p>
        </p:txBody>
      </p:sp>
      <p:sp>
        <p:nvSpPr>
          <p:cNvPr id="5" name="Textfeld 4">
            <a:extLst>
              <a:ext uri="{FF2B5EF4-FFF2-40B4-BE49-F238E27FC236}">
                <a16:creationId xmlns:a16="http://schemas.microsoft.com/office/drawing/2014/main" id="{FBD2A7AF-38BE-A563-7AA0-880CC2595A73}"/>
              </a:ext>
            </a:extLst>
          </p:cNvPr>
          <p:cNvSpPr txBox="1">
            <a:spLocks noChangeArrowheads="1"/>
          </p:cNvSpPr>
          <p:nvPr/>
        </p:nvSpPr>
        <p:spPr bwMode="auto">
          <a:xfrm>
            <a:off x="1653702" y="4282544"/>
            <a:ext cx="9700095" cy="206901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b="1" dirty="0">
                <a:solidFill>
                  <a:srgbClr val="575756"/>
                </a:solidFill>
                <a:latin typeface="+mn-lt"/>
                <a:cs typeface="+mn-cs"/>
              </a:rPr>
              <a:t>Lanzetten sind Einmalprodukte. Werfen Sie sie nach jeder Messung weg!</a:t>
            </a:r>
          </a:p>
          <a:p>
            <a:pPr>
              <a:spcAft>
                <a:spcPts val="600"/>
              </a:spcAft>
            </a:pPr>
            <a:r>
              <a:rPr lang="de-AT" altLang="de-DE" sz="2400" dirty="0">
                <a:solidFill>
                  <a:srgbClr val="575756"/>
                </a:solidFill>
                <a:latin typeface="+mn-lt"/>
                <a:cs typeface="+mn-cs"/>
              </a:rPr>
              <a:t>Um sich und Ihre Mitmenschen vor Verletzungen zu schützen, sammeln Sie die gebrauchten Lanzetten in einem Hartplastikbehälter (z. B. leere Mineralwasserflasche). Verschließen Sie diesen gut und entsorgen Sie ihn ordnungsgemäß.</a:t>
            </a:r>
          </a:p>
        </p:txBody>
      </p:sp>
    </p:spTree>
    <p:extLst>
      <p:ext uri="{BB962C8B-B14F-4D97-AF65-F5344CB8AC3E}">
        <p14:creationId xmlns:p14="http://schemas.microsoft.com/office/powerpoint/2010/main" val="338046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BZ-Selbstmessung: </a:t>
            </a:r>
            <a:br>
              <a:rPr lang="de-DE" dirty="0"/>
            </a:br>
            <a:r>
              <a:rPr lang="de-DE" dirty="0"/>
              <a:t>Das kann die Werte verfälschen</a:t>
            </a:r>
          </a:p>
        </p:txBody>
      </p:sp>
      <p:sp>
        <p:nvSpPr>
          <p:cNvPr id="3" name="Inhaltsplatzhalter 2"/>
          <p:cNvSpPr>
            <a:spLocks noGrp="1"/>
          </p:cNvSpPr>
          <p:nvPr>
            <p:ph idx="1"/>
          </p:nvPr>
        </p:nvSpPr>
        <p:spPr/>
        <p:txBody>
          <a:bodyPr>
            <a:normAutofit/>
          </a:bodyPr>
          <a:lstStyle/>
          <a:p>
            <a:r>
              <a:rPr lang="de-DE" altLang="de-DE" sz="2400" dirty="0"/>
              <a:t>Zu wenig Blut aufgetragen</a:t>
            </a:r>
          </a:p>
          <a:p>
            <a:r>
              <a:rPr lang="de-DE" altLang="de-DE" sz="2400" dirty="0"/>
              <a:t>Testreifen unsachgemäß gelagert </a:t>
            </a:r>
          </a:p>
          <a:p>
            <a:pPr marL="804863" lvl="1" indent="-357188"/>
            <a:r>
              <a:rPr lang="de-DE" altLang="de-DE" sz="2000" dirty="0"/>
              <a:t>zu feucht, zu kalt, zu heiß</a:t>
            </a:r>
          </a:p>
          <a:p>
            <a:r>
              <a:rPr lang="de-DE" altLang="de-DE" sz="2400" dirty="0"/>
              <a:t>Hände nicht gewaschen</a:t>
            </a:r>
          </a:p>
          <a:p>
            <a:r>
              <a:rPr lang="de-DE" altLang="de-DE" sz="2400" dirty="0"/>
              <a:t>Zu sehr gequetscht</a:t>
            </a:r>
          </a:p>
          <a:p>
            <a:r>
              <a:rPr lang="de-DE" altLang="de-DE" sz="2400" dirty="0"/>
              <a:t>Alkoholtupfer verwendet</a:t>
            </a:r>
          </a:p>
          <a:p>
            <a:r>
              <a:rPr lang="de-AT" altLang="de-DE" sz="2400" dirty="0"/>
              <a:t>Hände mit einer Seife mit Zusatz </a:t>
            </a:r>
            <a:br>
              <a:rPr lang="de-AT" altLang="de-DE" sz="2400" dirty="0"/>
            </a:br>
            <a:r>
              <a:rPr lang="de-AT" altLang="de-DE" sz="2400" dirty="0"/>
              <a:t>von Honig oder Karamell gewaschen</a:t>
            </a:r>
            <a:endParaRPr lang="de-DE" altLang="de-DE" sz="2400" dirty="0"/>
          </a:p>
          <a:p>
            <a:r>
              <a:rPr lang="de-DE" altLang="de-DE" sz="2400" dirty="0"/>
              <a:t>Abgelaufene Streifen verwendet</a:t>
            </a:r>
          </a:p>
        </p:txBody>
      </p:sp>
      <p:pic>
        <p:nvPicPr>
          <p:cNvPr id="5" name="Grafik 4">
            <a:extLst>
              <a:ext uri="{FF2B5EF4-FFF2-40B4-BE49-F238E27FC236}">
                <a16:creationId xmlns:a16="http://schemas.microsoft.com/office/drawing/2014/main" id="{B3735D5B-D2ED-FAE8-B4A8-8734B8569A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2483" y="2330512"/>
            <a:ext cx="3045396" cy="3045396"/>
          </a:xfrm>
          <a:prstGeom prst="rect">
            <a:avLst/>
          </a:prstGeom>
        </p:spPr>
      </p:pic>
    </p:spTree>
    <p:extLst>
      <p:ext uri="{BB962C8B-B14F-4D97-AF65-F5344CB8AC3E}">
        <p14:creationId xmlns:p14="http://schemas.microsoft.com/office/powerpoint/2010/main" val="1635027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BZ-Selbstmessung:</a:t>
            </a:r>
            <a:br>
              <a:rPr lang="de-DE" dirty="0"/>
            </a:br>
            <a:r>
              <a:rPr lang="de-DE" dirty="0"/>
              <a:t>Wann und wie oft soll ich messen?</a:t>
            </a:r>
          </a:p>
        </p:txBody>
      </p:sp>
      <p:sp>
        <p:nvSpPr>
          <p:cNvPr id="3" name="Inhaltsplatzhalter 2"/>
          <p:cNvSpPr>
            <a:spLocks noGrp="1"/>
          </p:cNvSpPr>
          <p:nvPr>
            <p:ph idx="1"/>
          </p:nvPr>
        </p:nvSpPr>
        <p:spPr/>
        <p:txBody>
          <a:bodyPr>
            <a:normAutofit/>
          </a:bodyPr>
          <a:lstStyle/>
          <a:p>
            <a:r>
              <a:rPr lang="de-DE" altLang="de-DE" sz="2400" dirty="0"/>
              <a:t>Im Rahmen der Schulung empfehlen wir, </a:t>
            </a:r>
            <a:r>
              <a:rPr lang="de-DE" altLang="de-DE" sz="2400" b="1" dirty="0"/>
              <a:t>pro Woche 1 x ein 7-Punkte-Tagesprofil </a:t>
            </a:r>
            <a:r>
              <a:rPr lang="de-DE" altLang="de-DE" sz="2400" dirty="0"/>
              <a:t>zu machen:</a:t>
            </a:r>
          </a:p>
          <a:p>
            <a:pPr lvl="1"/>
            <a:r>
              <a:rPr lang="de-DE" altLang="de-DE" sz="2000" dirty="0"/>
              <a:t>1. Wert = </a:t>
            </a:r>
            <a:r>
              <a:rPr lang="de-DE" altLang="de-DE" sz="2000" dirty="0" err="1"/>
              <a:t>Nüchternblutzucker</a:t>
            </a:r>
            <a:endParaRPr lang="de-DE" altLang="de-DE" sz="2000" dirty="0"/>
          </a:p>
          <a:p>
            <a:pPr lvl="1"/>
            <a:r>
              <a:rPr lang="de-DE" altLang="de-DE" sz="2000" dirty="0"/>
              <a:t>2. Wert = 2 Stunden nach dem Frühstück</a:t>
            </a:r>
          </a:p>
          <a:p>
            <a:pPr lvl="1"/>
            <a:r>
              <a:rPr lang="de-DE" altLang="de-DE" sz="2000" dirty="0"/>
              <a:t>3. Wert = vor dem Mittagessen</a:t>
            </a:r>
          </a:p>
          <a:p>
            <a:pPr lvl="1"/>
            <a:r>
              <a:rPr lang="de-DE" altLang="de-DE" sz="2000" dirty="0"/>
              <a:t>4. Wert = 2 Stunden nach dem Mittagessen</a:t>
            </a:r>
          </a:p>
          <a:p>
            <a:pPr lvl="1"/>
            <a:r>
              <a:rPr lang="de-DE" altLang="de-DE" sz="2000" dirty="0"/>
              <a:t>5. Wert = vor dem Abendessen</a:t>
            </a:r>
          </a:p>
          <a:p>
            <a:pPr lvl="1"/>
            <a:r>
              <a:rPr lang="de-DE" altLang="de-DE" sz="2000" dirty="0"/>
              <a:t>6. Wert = 2 Stunden nach dem Abendessen</a:t>
            </a:r>
          </a:p>
          <a:p>
            <a:pPr lvl="1"/>
            <a:r>
              <a:rPr lang="de-DE" altLang="de-DE" sz="2000" dirty="0"/>
              <a:t>7. Wert = vor dem Schlafengehen</a:t>
            </a:r>
          </a:p>
          <a:p>
            <a:r>
              <a:rPr lang="de-DE" altLang="de-DE" sz="2400" dirty="0"/>
              <a:t>Über die Häufigkeit und den Zeitpunkt der fortlaufenden Blutzuckerkontrolle sprechen Sie bitte mit Ihrer Ärztin oder Ihrem Arzt!</a:t>
            </a:r>
          </a:p>
        </p:txBody>
      </p:sp>
    </p:spTree>
    <p:extLst>
      <p:ext uri="{BB962C8B-B14F-4D97-AF65-F5344CB8AC3E}">
        <p14:creationId xmlns:p14="http://schemas.microsoft.com/office/powerpoint/2010/main" val="355441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dirty="0"/>
              <a:t>Die 3 Säulen der Diabetestherapie</a:t>
            </a:r>
            <a:endParaRPr lang="de-DE" altLang="de-DE" dirty="0"/>
          </a:p>
        </p:txBody>
      </p:sp>
      <p:grpSp>
        <p:nvGrpSpPr>
          <p:cNvPr id="5" name="Gruppieren 4"/>
          <p:cNvGrpSpPr/>
          <p:nvPr/>
        </p:nvGrpSpPr>
        <p:grpSpPr>
          <a:xfrm>
            <a:off x="1714620" y="4244248"/>
            <a:ext cx="8762759" cy="1596623"/>
            <a:chOff x="1669955" y="3428999"/>
            <a:chExt cx="8762759" cy="1596623"/>
          </a:xfrm>
        </p:grpSpPr>
        <p:sp>
          <p:nvSpPr>
            <p:cNvPr id="3" name="Rechteck 2"/>
            <p:cNvSpPr/>
            <p:nvPr/>
          </p:nvSpPr>
          <p:spPr>
            <a:xfrm>
              <a:off x="1669955" y="3428999"/>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rgbClr val="3B5BA1"/>
                  </a:solidFill>
                </a:rPr>
                <a:t>Ernährung</a:t>
              </a:r>
            </a:p>
          </p:txBody>
        </p:sp>
        <p:sp>
          <p:nvSpPr>
            <p:cNvPr id="9" name="Rechteck 8"/>
            <p:cNvSpPr/>
            <p:nvPr/>
          </p:nvSpPr>
          <p:spPr>
            <a:xfrm>
              <a:off x="4663209" y="3439193"/>
              <a:ext cx="2776250" cy="1586429"/>
            </a:xfrm>
            <a:prstGeom prst="rect">
              <a:avLst/>
            </a:prstGeom>
            <a:solidFill>
              <a:srgbClr val="3B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rPr>
                <a:t>Bewegung</a:t>
              </a:r>
            </a:p>
          </p:txBody>
        </p:sp>
        <p:sp>
          <p:nvSpPr>
            <p:cNvPr id="10" name="Rechteck 9"/>
            <p:cNvSpPr/>
            <p:nvPr/>
          </p:nvSpPr>
          <p:spPr>
            <a:xfrm>
              <a:off x="7656464" y="3439193"/>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rgbClr val="3B5BA1"/>
                  </a:solidFill>
                </a:rPr>
                <a:t>Medikation</a:t>
              </a:r>
            </a:p>
          </p:txBody>
        </p:sp>
      </p:grpSp>
      <p:sp>
        <p:nvSpPr>
          <p:cNvPr id="7" name="Gleichschenkliges Dreieck 6"/>
          <p:cNvSpPr/>
          <p:nvPr/>
        </p:nvSpPr>
        <p:spPr>
          <a:xfrm>
            <a:off x="1714620" y="2409488"/>
            <a:ext cx="8762759" cy="1644723"/>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t>Diabetestherapie</a:t>
            </a:r>
          </a:p>
        </p:txBody>
      </p:sp>
    </p:spTree>
    <p:extLst>
      <p:ext uri="{BB962C8B-B14F-4D97-AF65-F5344CB8AC3E}">
        <p14:creationId xmlns:p14="http://schemas.microsoft.com/office/powerpoint/2010/main" val="169409440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Bewegung</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latin typeface="+mj-lt"/>
              </a:rPr>
              <a:t>Foto: © Robert Kneschke – AdobeStock.com</a:t>
            </a:r>
            <a:endParaRPr lang="de-DE" sz="1000" dirty="0">
              <a:solidFill>
                <a:schemeClr val="bg1"/>
              </a:solidFill>
              <a:latin typeface="+mj-lt"/>
            </a:endParaRPr>
          </a:p>
        </p:txBody>
      </p:sp>
    </p:spTree>
    <p:extLst>
      <p:ext uri="{BB962C8B-B14F-4D97-AF65-F5344CB8AC3E}">
        <p14:creationId xmlns:p14="http://schemas.microsoft.com/office/powerpoint/2010/main" val="2875168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Was Bewegung alles kann!</a:t>
            </a:r>
          </a:p>
        </p:txBody>
      </p:sp>
      <p:sp>
        <p:nvSpPr>
          <p:cNvPr id="41987" name="Inhaltsplatzhalt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dirty="0"/>
              <a:t>Senkt den Blutzucker… </a:t>
            </a:r>
          </a:p>
          <a:p>
            <a:pPr lvl="1"/>
            <a:r>
              <a:rPr lang="de-DE" altLang="de-DE" sz="2000" dirty="0"/>
              <a:t>sofort während der Belastung und</a:t>
            </a:r>
          </a:p>
          <a:p>
            <a:pPr lvl="1"/>
            <a:r>
              <a:rPr lang="de-DE" altLang="de-DE" sz="2000" dirty="0"/>
              <a:t>die blutzuckersenkende Wirkung bleibt auch nach dem Sport eine Zeit lang aufrecht.</a:t>
            </a:r>
          </a:p>
          <a:p>
            <a:r>
              <a:rPr lang="de-DE" altLang="de-DE" sz="2400" dirty="0"/>
              <a:t>Verbessert die Insulinwirkung </a:t>
            </a:r>
            <a:br>
              <a:rPr lang="de-DE" altLang="de-DE" sz="2400" dirty="0"/>
            </a:br>
            <a:r>
              <a:rPr lang="de-DE" altLang="de-DE" sz="2400" dirty="0"/>
              <a:t>(bis zu 72 Stunden nach dem Training!)</a:t>
            </a:r>
          </a:p>
          <a:p>
            <a:r>
              <a:rPr lang="de-DE" altLang="de-DE" sz="2400" dirty="0"/>
              <a:t>Hilft beim Abnehmen</a:t>
            </a:r>
          </a:p>
          <a:p>
            <a:r>
              <a:rPr lang="de-DE" altLang="de-DE" sz="2400" dirty="0"/>
              <a:t>Verbessert den Fettstoffwechsel</a:t>
            </a:r>
          </a:p>
          <a:p>
            <a:r>
              <a:rPr lang="de-DE" altLang="de-DE" sz="2400" dirty="0"/>
              <a:t>Erhöht die Muskelmasse</a:t>
            </a:r>
          </a:p>
          <a:p>
            <a:r>
              <a:rPr lang="de-DE" altLang="de-DE" sz="2400" dirty="0"/>
              <a:t>Senkt den Blutdruck</a:t>
            </a:r>
          </a:p>
        </p:txBody>
      </p:sp>
      <p:pic>
        <p:nvPicPr>
          <p:cNvPr id="2" name="Bildplatzhalter 1"/>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26289" r="16165"/>
          <a:stretch/>
        </p:blipFill>
        <p:spPr/>
      </p:pic>
      <p:sp>
        <p:nvSpPr>
          <p:cNvPr id="4" name="Textfeld 3"/>
          <p:cNvSpPr txBox="1"/>
          <p:nvPr/>
        </p:nvSpPr>
        <p:spPr>
          <a:xfrm>
            <a:off x="4943475" y="1530351"/>
            <a:ext cx="7519988" cy="461963"/>
          </a:xfrm>
          <a:prstGeom prst="rect">
            <a:avLst/>
          </a:prstGeom>
          <a:noFill/>
        </p:spPr>
        <p:txBody>
          <a:bodyPr>
            <a:spAutoFit/>
          </a:bodyPr>
          <a:lstStyle/>
          <a:p>
            <a:pPr marL="449263" indent="-449263">
              <a:spcBef>
                <a:spcPct val="20000"/>
              </a:spcBef>
              <a:buClr>
                <a:srgbClr val="3E6EA5"/>
              </a:buClr>
              <a:buFont typeface="Wingdings" pitchFamily="2" charset="2"/>
              <a:buChar char="t"/>
              <a:defRPr/>
            </a:pPr>
            <a:endParaRPr lang="de-DE" sz="2400" dirty="0">
              <a:solidFill>
                <a:srgbClr val="4D4D4D"/>
              </a:solidFill>
            </a:endParaRPr>
          </a:p>
        </p:txBody>
      </p:sp>
      <p:sp>
        <p:nvSpPr>
          <p:cNvPr id="8" name="Textfeld 7"/>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wavebreakmedia</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3425864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5183188" y="1916552"/>
            <a:ext cx="6172200" cy="4120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4"/>
          <p:cNvSpPr>
            <a:spLocks noGrp="1"/>
          </p:cNvSpPr>
          <p:nvPr>
            <p:ph type="body" sz="half" idx="2"/>
          </p:nvPr>
        </p:nvSpPr>
        <p:spPr/>
        <p:txBody>
          <a:bodyPr>
            <a:normAutofit/>
          </a:bodyPr>
          <a:lstStyle/>
          <a:p>
            <a:pPr lvl="0"/>
            <a:endParaRPr lang="de-AT" altLang="de-DE" sz="1800" b="1" dirty="0">
              <a:solidFill>
                <a:srgbClr val="3B5BA1"/>
              </a:solidFill>
              <a:latin typeface="Calibri" panose="020F0502020204030204"/>
            </a:endParaRPr>
          </a:p>
          <a:p>
            <a:pPr lvl="0"/>
            <a:endParaRPr lang="de-AT" altLang="de-DE" sz="1800" b="1" dirty="0">
              <a:solidFill>
                <a:srgbClr val="3B5BA1"/>
              </a:solidFill>
              <a:latin typeface="Calibri" panose="020F0502020204030204"/>
            </a:endParaRPr>
          </a:p>
          <a:p>
            <a:pPr lvl="0"/>
            <a:r>
              <a:rPr lang="de-AT" altLang="de-DE" sz="2800" b="1" dirty="0">
                <a:solidFill>
                  <a:srgbClr val="3B5BA1"/>
                </a:solidFill>
                <a:latin typeface="Calibri" panose="020F0502020204030204"/>
              </a:rPr>
              <a:t>„Wer nicht jeden Tag etwas für seine Gesundheit aufbringt, </a:t>
            </a:r>
            <a:br>
              <a:rPr lang="de-AT" altLang="de-DE" sz="2800" b="1" dirty="0">
                <a:solidFill>
                  <a:srgbClr val="3B5BA1"/>
                </a:solidFill>
                <a:latin typeface="Calibri" panose="020F0502020204030204"/>
              </a:rPr>
            </a:br>
            <a:r>
              <a:rPr lang="de-AT" altLang="de-DE" sz="2800" b="1" dirty="0">
                <a:solidFill>
                  <a:srgbClr val="3B5BA1"/>
                </a:solidFill>
                <a:latin typeface="Calibri" panose="020F0502020204030204"/>
              </a:rPr>
              <a:t>muss eines Tages viel Zeit für die Krankheit opfern!“</a:t>
            </a:r>
          </a:p>
          <a:p>
            <a:pPr lvl="0"/>
            <a:r>
              <a:rPr lang="de-AT" altLang="de-DE" sz="2800" b="1" i="1" dirty="0">
                <a:solidFill>
                  <a:srgbClr val="3E6EA5"/>
                </a:solidFill>
                <a:latin typeface="Calibri" panose="020F0502020204030204"/>
              </a:rPr>
              <a:t>				                    </a:t>
            </a:r>
            <a:r>
              <a:rPr lang="de-AT" altLang="de-DE" i="1" dirty="0">
                <a:solidFill>
                  <a:srgbClr val="3B5BA1"/>
                </a:solidFill>
                <a:latin typeface="Calibri" panose="020F0502020204030204"/>
              </a:rPr>
              <a:t>Sebastian Kneipp</a:t>
            </a:r>
            <a:endParaRPr lang="de-DE" altLang="de-DE" i="1" dirty="0">
              <a:solidFill>
                <a:srgbClr val="3B5BA1"/>
              </a:solidFill>
              <a:latin typeface="Calibri" panose="020F0502020204030204"/>
            </a:endParaRPr>
          </a:p>
        </p:txBody>
      </p:sp>
      <p:sp>
        <p:nvSpPr>
          <p:cNvPr id="6" name="Titel 5"/>
          <p:cNvSpPr>
            <a:spLocks noGrp="1"/>
          </p:cNvSpPr>
          <p:nvPr>
            <p:ph type="title"/>
          </p:nvPr>
        </p:nvSpPr>
        <p:spPr/>
        <p:txBody>
          <a:bodyPr/>
          <a:lstStyle/>
          <a:p>
            <a:r>
              <a:rPr lang="de-DE" dirty="0"/>
              <a:t>Gesundheit – wertvolles Gut</a:t>
            </a:r>
          </a:p>
        </p:txBody>
      </p:sp>
      <p:sp>
        <p:nvSpPr>
          <p:cNvPr id="10" name="Textfeld 9"/>
          <p:cNvSpPr txBox="1"/>
          <p:nvPr/>
        </p:nvSpPr>
        <p:spPr>
          <a:xfrm>
            <a:off x="5183188" y="6088666"/>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YAKOBCHUK VIACHESLAV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175319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Machen Sie dem Diabetes Beine!</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b="1" dirty="0">
                <a:solidFill>
                  <a:srgbClr val="3B5BA1"/>
                </a:solidFill>
              </a:rPr>
              <a:t>Ausdauertraining</a:t>
            </a:r>
            <a:endParaRPr lang="de-DE" altLang="de-DE" b="1" dirty="0">
              <a:solidFill>
                <a:srgbClr val="3B5BA1"/>
              </a:solidFill>
            </a:endParaRPr>
          </a:p>
          <a:p>
            <a:r>
              <a:rPr lang="de-DE" altLang="de-DE" sz="2400" b="1" dirty="0"/>
              <a:t>150 Minuten</a:t>
            </a:r>
            <a:r>
              <a:rPr lang="de-DE" altLang="de-DE" sz="2400" dirty="0"/>
              <a:t> Bewegung pro Woche </a:t>
            </a:r>
            <a:br>
              <a:rPr lang="de-DE" altLang="de-DE" sz="2400" dirty="0"/>
            </a:br>
            <a:r>
              <a:rPr lang="de-DE" altLang="de-DE" sz="2400" dirty="0"/>
              <a:t>bei </a:t>
            </a:r>
            <a:r>
              <a:rPr lang="de-DE" altLang="de-DE" sz="2400" b="1" dirty="0"/>
              <a:t>mittlerer Intensität </a:t>
            </a:r>
            <a:r>
              <a:rPr lang="de-DE" altLang="de-DE" sz="2400" dirty="0"/>
              <a:t>(Sprechen noch möglich)                      </a:t>
            </a:r>
          </a:p>
          <a:p>
            <a:pPr marL="0" indent="0">
              <a:buNone/>
            </a:pPr>
            <a:r>
              <a:rPr lang="de-DE" altLang="de-DE" sz="2400" b="1" dirty="0">
                <a:solidFill>
                  <a:srgbClr val="3B5BA1"/>
                </a:solidFill>
              </a:rPr>
              <a:t>oder</a:t>
            </a:r>
          </a:p>
          <a:p>
            <a:r>
              <a:rPr lang="de-DE" altLang="de-DE" sz="2400" b="1" dirty="0"/>
              <a:t>75 Minuten</a:t>
            </a:r>
            <a:r>
              <a:rPr lang="de-DE" altLang="de-DE" sz="2400" dirty="0"/>
              <a:t> Bewegung pro Woche</a:t>
            </a:r>
            <a:r>
              <a:rPr lang="de-DE" altLang="de-DE" sz="2400" b="1" dirty="0"/>
              <a:t> </a:t>
            </a:r>
            <a:br>
              <a:rPr lang="de-DE" altLang="de-DE" sz="2400" b="1" dirty="0"/>
            </a:br>
            <a:r>
              <a:rPr lang="de-DE" altLang="de-DE" sz="2400" dirty="0"/>
              <a:t>bei </a:t>
            </a:r>
            <a:r>
              <a:rPr lang="de-DE" altLang="de-DE" sz="2400" b="1" dirty="0"/>
              <a:t>hoher Intensität </a:t>
            </a:r>
            <a:br>
              <a:rPr lang="de-DE" altLang="de-DE" sz="2400" b="1" dirty="0"/>
            </a:br>
            <a:r>
              <a:rPr lang="de-DE" altLang="de-DE" sz="2400" dirty="0"/>
              <a:t>(durchgehendes Sprechen nicht mehr möglich)</a:t>
            </a:r>
          </a:p>
          <a:p>
            <a:pPr marL="0" indent="0">
              <a:buNone/>
            </a:pPr>
            <a:endParaRPr lang="de-AT" altLang="de-DE" sz="200" dirty="0"/>
          </a:p>
          <a:p>
            <a:pPr marL="0" indent="0">
              <a:buNone/>
            </a:pPr>
            <a:r>
              <a:rPr lang="de-DE" altLang="de-DE" sz="1800" dirty="0"/>
              <a:t>Empfehlung der Österreichischen Diabetesgesellschaft (ÖDG)</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Africa</a:t>
            </a:r>
            <a:r>
              <a:rPr lang="de-DE" sz="1000" dirty="0">
                <a:solidFill>
                  <a:srgbClr val="575756"/>
                </a:solidFill>
                <a:latin typeface="+mj-lt"/>
              </a:rPr>
              <a:t> Studio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pic>
        <p:nvPicPr>
          <p:cNvPr id="10" name="Bildplatzhalter 9"/>
          <p:cNvPicPr>
            <a:picLocks noGrp="1" noChangeAspect="1"/>
          </p:cNvPicPr>
          <p:nvPr>
            <p:ph type="pic" idx="10"/>
          </p:nvPr>
        </p:nvPicPr>
        <p:blipFill>
          <a:blip r:embed="rId2">
            <a:extLst>
              <a:ext uri="{28A0092B-C50C-407E-A947-70E740481C1C}">
                <a14:useLocalDpi xmlns:a14="http://schemas.microsoft.com/office/drawing/2010/main"/>
              </a:ext>
            </a:extLst>
          </a:blip>
          <a:srcRect l="26214" r="30626"/>
          <a:stretch>
            <a:fillRect/>
          </a:stretch>
        </p:blipFill>
        <p:spPr>
          <a:xfrm>
            <a:off x="7597302" y="1825626"/>
            <a:ext cx="3756497" cy="4351338"/>
          </a:xfrm>
        </p:spPr>
      </p:pic>
      <p:sp>
        <p:nvSpPr>
          <p:cNvPr id="6"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headEnd/>
            <a:tailEnd/>
          </a:ln>
          <a:effectLst/>
        </p:spPr>
        <p:txBody>
          <a:bodyPr wrap="square" lIns="90000" anchor="t" anchorCtr="0">
            <a:spAutoFit/>
          </a:bodyPr>
          <a:lstStyle/>
          <a:p>
            <a:pPr>
              <a:lnSpc>
                <a:spcPct val="90000"/>
              </a:lnSpc>
              <a:spcBef>
                <a:spcPts val="300"/>
              </a:spcBef>
            </a:pPr>
            <a:r>
              <a:rPr lang="de-DE" sz="2000" b="1" dirty="0">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2347439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Volle Kraft voraus!</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b="1" dirty="0">
                <a:solidFill>
                  <a:srgbClr val="3B5BA1"/>
                </a:solidFill>
              </a:rPr>
              <a:t>Moderates Krafttraining</a:t>
            </a:r>
            <a:endParaRPr lang="de-DE" altLang="de-DE" b="1" dirty="0">
              <a:solidFill>
                <a:srgbClr val="3B5BA1"/>
              </a:solidFill>
            </a:endParaRPr>
          </a:p>
          <a:p>
            <a:r>
              <a:rPr lang="de-DE" altLang="de-DE" sz="2400" b="1" dirty="0"/>
              <a:t>2 bis 3 x</a:t>
            </a:r>
            <a:r>
              <a:rPr lang="de-DE" altLang="de-DE" sz="2400" dirty="0"/>
              <a:t> pro Woche (z. B. mit Therapieband, </a:t>
            </a:r>
            <a:br>
              <a:rPr lang="de-DE" altLang="de-DE" sz="2400" dirty="0"/>
            </a:br>
            <a:r>
              <a:rPr lang="de-DE" altLang="de-DE" sz="2400" dirty="0"/>
              <a:t>dem eigenen Körpergewicht, leichten Hanteln)</a:t>
            </a:r>
          </a:p>
          <a:p>
            <a:pPr marL="0" indent="0">
              <a:buNone/>
            </a:pPr>
            <a:r>
              <a:rPr lang="de-DE" altLang="de-DE" sz="1800" dirty="0"/>
              <a:t>Empfehlung der Österreichischen Diabetesgesellschaft (ÖDG)</a:t>
            </a:r>
          </a:p>
          <a:p>
            <a:pPr marL="0" indent="0">
              <a:buNone/>
            </a:pPr>
            <a:endParaRPr lang="de-DE" altLang="de-DE" dirty="0"/>
          </a:p>
        </p:txBody>
      </p:sp>
      <p:pic>
        <p:nvPicPr>
          <p:cNvPr id="5" name="Bildplatzhalter 4"/>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29666" r="12788"/>
          <a:stretch/>
        </p:blipFill>
        <p:spPr/>
      </p:pic>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Viktoriia</a:t>
            </a:r>
            <a:r>
              <a:rPr lang="de-DE" sz="1000" dirty="0">
                <a:solidFill>
                  <a:srgbClr val="575756"/>
                </a:solidFill>
                <a:latin typeface="+mj-lt"/>
              </a:rPr>
              <a:t> </a:t>
            </a:r>
            <a:r>
              <a:rPr lang="de-DE" sz="1000" dirty="0" err="1">
                <a:solidFill>
                  <a:srgbClr val="575756"/>
                </a:solidFill>
                <a:latin typeface="+mj-lt"/>
              </a:rPr>
              <a:t>Hnatiuk</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
        <p:nvSpPr>
          <p:cNvPr id="11"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headEnd/>
            <a:tailEnd/>
          </a:ln>
          <a:effectLst/>
        </p:spPr>
        <p:txBody>
          <a:bodyPr wrap="square" lIns="90000" anchor="t" anchorCtr="0">
            <a:spAutoFit/>
          </a:bodyPr>
          <a:lstStyle/>
          <a:p>
            <a:pPr>
              <a:lnSpc>
                <a:spcPct val="90000"/>
              </a:lnSpc>
              <a:spcBef>
                <a:spcPts val="300"/>
              </a:spcBef>
            </a:pPr>
            <a:r>
              <a:rPr lang="de-DE" sz="2000" b="1" dirty="0">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
        <p:nvSpPr>
          <p:cNvPr id="10" name="Textfeld 8"/>
          <p:cNvSpPr txBox="1">
            <a:spLocks noChangeArrowheads="1"/>
          </p:cNvSpPr>
          <p:nvPr/>
        </p:nvSpPr>
        <p:spPr bwMode="auto">
          <a:xfrm>
            <a:off x="838199" y="3555572"/>
            <a:ext cx="6479999" cy="1622734"/>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None/>
            </a:pPr>
            <a:r>
              <a:rPr lang="de-DE" altLang="de-DE" sz="2400" b="1" dirty="0">
                <a:solidFill>
                  <a:srgbClr val="3B5BA1"/>
                </a:solidFill>
                <a:latin typeface="Calibri" panose="020F0502020204030204" pitchFamily="34" charset="0"/>
                <a:cs typeface="Calibri" panose="020F0502020204030204" pitchFamily="34" charset="0"/>
              </a:rPr>
              <a:t>Planen Sie mehrmals pro Woche ein paar Minuten Zeit ein! </a:t>
            </a:r>
          </a:p>
          <a:p>
            <a:pPr>
              <a:buFont typeface="Wingdings" panose="05000000000000000000" pitchFamily="2" charset="2"/>
              <a:buNone/>
            </a:pPr>
            <a:r>
              <a:rPr lang="de-DE" altLang="de-DE" sz="2400" dirty="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dirty="0">
                <a:solidFill>
                  <a:srgbClr val="3B5BA1"/>
                </a:solidFill>
                <a:latin typeface="Calibri" panose="020F0502020204030204" pitchFamily="34" charset="0"/>
                <a:cs typeface="Calibri" panose="020F0502020204030204" pitchFamily="34" charset="0"/>
              </a:rPr>
              <a:t>Video „Krafttraining“</a:t>
            </a:r>
          </a:p>
          <a:p>
            <a:pPr>
              <a:buFont typeface="Wingdings" panose="05000000000000000000" pitchFamily="2" charset="2"/>
              <a:buNone/>
            </a:pPr>
            <a:r>
              <a:rPr lang="de-DE" altLang="de-DE" sz="2400" dirty="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dirty="0">
                <a:solidFill>
                  <a:srgbClr val="3B5BA1"/>
                </a:solidFill>
                <a:latin typeface="Calibri" panose="020F0502020204030204" pitchFamily="34" charset="0"/>
                <a:cs typeface="Calibri" panose="020F0502020204030204" pitchFamily="34" charset="0"/>
              </a:rPr>
              <a:t>Video „Krafttraining mit dem Therapieband“</a:t>
            </a:r>
          </a:p>
        </p:txBody>
      </p:sp>
    </p:spTree>
    <p:extLst>
      <p:ext uri="{BB962C8B-B14F-4D97-AF65-F5344CB8AC3E}">
        <p14:creationId xmlns:p14="http://schemas.microsoft.com/office/powerpoint/2010/main" val="673614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Soundcheck und Videocheck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B5BA1"/>
                </a:solidFill>
              </a:rPr>
              <a:t>Soundcheck</a:t>
            </a:r>
          </a:p>
          <a:p>
            <a:pPr>
              <a:defRPr/>
            </a:pPr>
            <a:r>
              <a:rPr lang="de-DE" altLang="de-DE" sz="2400" dirty="0"/>
              <a:t>Können alle Teilnehmer*innen die Vortragenden </a:t>
            </a:r>
            <a:r>
              <a:rPr lang="de-DE" altLang="de-DE" sz="2400" b="1" dirty="0"/>
              <a:t>hören</a:t>
            </a:r>
            <a:r>
              <a:rPr lang="de-DE" altLang="de-DE" sz="2400" dirty="0"/>
              <a:t>? </a:t>
            </a:r>
            <a:br>
              <a:rPr lang="de-DE" altLang="de-DE" sz="2400" dirty="0"/>
            </a:br>
            <a:r>
              <a:rPr lang="de-DE" altLang="de-DE" sz="2400" dirty="0"/>
              <a:t>Bitte Daumen hoch in die Kamera!</a:t>
            </a:r>
          </a:p>
          <a:p>
            <a:pPr>
              <a:defRPr/>
            </a:pPr>
            <a:endParaRPr lang="de-DE" altLang="de-DE" sz="2400" dirty="0"/>
          </a:p>
          <a:p>
            <a:pPr marL="0" indent="0">
              <a:buNone/>
              <a:defRPr/>
            </a:pPr>
            <a:r>
              <a:rPr lang="de-AT" altLang="de-DE" sz="2400" b="1" dirty="0">
                <a:solidFill>
                  <a:srgbClr val="3B5BA1"/>
                </a:solidFill>
              </a:rPr>
              <a:t>Videocheck</a:t>
            </a:r>
            <a:endParaRPr lang="de-DE" altLang="de-DE" sz="2400" b="1" dirty="0">
              <a:solidFill>
                <a:srgbClr val="3B5BA1"/>
              </a:solidFill>
            </a:endParaRPr>
          </a:p>
          <a:p>
            <a:pPr>
              <a:defRPr/>
            </a:pPr>
            <a:r>
              <a:rPr lang="de-DE" altLang="de-DE" sz="2400" dirty="0"/>
              <a:t>Können alle Teilnehmer*innen die Vortragenden </a:t>
            </a:r>
            <a:r>
              <a:rPr lang="de-DE" altLang="de-DE" sz="2400" b="1" dirty="0"/>
              <a:t>sehen</a:t>
            </a:r>
            <a:r>
              <a:rPr lang="de-DE" altLang="de-DE" sz="2400" dirty="0"/>
              <a:t>? </a:t>
            </a:r>
            <a:br>
              <a:rPr lang="de-DE" altLang="de-DE" sz="2400" dirty="0"/>
            </a:br>
            <a:r>
              <a:rPr lang="de-DE" altLang="de-DE" sz="2400" dirty="0"/>
              <a:t>Bitte Daumen hoch in die Kamera! </a:t>
            </a:r>
          </a:p>
        </p:txBody>
      </p:sp>
    </p:spTree>
    <p:extLst>
      <p:ext uri="{BB962C8B-B14F-4D97-AF65-F5344CB8AC3E}">
        <p14:creationId xmlns:p14="http://schemas.microsoft.com/office/powerpoint/2010/main" val="22333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Achtung vor „</a:t>
            </a:r>
            <a:r>
              <a:rPr lang="de-DE" altLang="de-DE" dirty="0" err="1"/>
              <a:t>Hypos</a:t>
            </a:r>
            <a:r>
              <a:rPr lang="de-DE" altLang="de-DE" dirty="0"/>
              <a:t>“!</a:t>
            </a:r>
          </a:p>
        </p:txBody>
      </p:sp>
      <p:sp>
        <p:nvSpPr>
          <p:cNvPr id="48131" name="Inhaltsplatzhalter 2"/>
          <p:cNvSpPr>
            <a:spLocks noGrp="1"/>
          </p:cNvSpPr>
          <p:nvPr>
            <p:ph idx="1"/>
          </p:nvPr>
        </p:nvSpPr>
        <p:spPr/>
        <p:txBody>
          <a:bodyPr>
            <a:normAutofit/>
          </a:bodyPr>
          <a:lstStyle/>
          <a:p>
            <a:pPr marL="0" indent="0">
              <a:buNone/>
              <a:defRPr/>
            </a:pPr>
            <a:r>
              <a:rPr lang="de-DE" altLang="de-DE" sz="2400" dirty="0"/>
              <a:t>Bei körperlicher Anstrengung verbrauchen die Muskeln mehr Zucker und weniger Insulin wird benötigt. </a:t>
            </a:r>
          </a:p>
          <a:p>
            <a:pPr marL="0" indent="0">
              <a:buNone/>
              <a:defRPr/>
            </a:pPr>
            <a:r>
              <a:rPr lang="de-DE" altLang="de-DE" sz="2400" dirty="0"/>
              <a:t>Deshalb besteht die </a:t>
            </a:r>
            <a:r>
              <a:rPr lang="de-DE" altLang="de-DE" sz="2400" b="1" dirty="0"/>
              <a:t>Gefahr einer Unterzuckerung bei</a:t>
            </a:r>
            <a:r>
              <a:rPr lang="de-DE" altLang="de-DE" sz="2400" dirty="0"/>
              <a:t> …</a:t>
            </a:r>
          </a:p>
          <a:p>
            <a:pPr>
              <a:defRPr/>
            </a:pPr>
            <a:r>
              <a:rPr lang="de-DE" altLang="de-DE" sz="2400" dirty="0"/>
              <a:t>Einnahme von blutzuckersenkenden Medikamenten (</a:t>
            </a:r>
            <a:r>
              <a:rPr lang="de-DE" altLang="de-DE" sz="2400" dirty="0" err="1"/>
              <a:t>Sulfonylharnstoffen</a:t>
            </a:r>
            <a:r>
              <a:rPr lang="de-DE" altLang="de-DE" sz="2400" dirty="0"/>
              <a:t> </a:t>
            </a:r>
            <a:br>
              <a:rPr lang="de-DE" altLang="de-DE" sz="2400" dirty="0"/>
            </a:br>
            <a:r>
              <a:rPr lang="de-DE" altLang="de-DE" sz="2400" dirty="0"/>
              <a:t>und </a:t>
            </a:r>
            <a:r>
              <a:rPr lang="de-DE" altLang="de-DE" sz="2400" dirty="0" err="1"/>
              <a:t>Gliniden</a:t>
            </a:r>
            <a:r>
              <a:rPr lang="de-DE" altLang="de-DE" sz="2400" dirty="0"/>
              <a:t>)</a:t>
            </a:r>
          </a:p>
          <a:p>
            <a:pPr>
              <a:defRPr/>
            </a:pPr>
            <a:r>
              <a:rPr lang="de-DE" altLang="de-DE" sz="2400" dirty="0"/>
              <a:t>Insulintherapie</a:t>
            </a:r>
          </a:p>
        </p:txBody>
      </p:sp>
      <p:pic>
        <p:nvPicPr>
          <p:cNvPr id="3" name="Bildplatzhalter 2"/>
          <p:cNvPicPr>
            <a:picLocks noGrp="1" noChangeAspect="1"/>
          </p:cNvPicPr>
          <p:nvPr>
            <p:ph type="pic" idx="10"/>
          </p:nvPr>
        </p:nvPicPr>
        <p:blipFill>
          <a:blip r:embed="rId2" cstate="print">
            <a:extLst>
              <a:ext uri="{28A0092B-C50C-407E-A947-70E740481C1C}">
                <a14:useLocalDpi xmlns:a14="http://schemas.microsoft.com/office/drawing/2010/main"/>
              </a:ext>
            </a:extLst>
          </a:blip>
          <a:srcRect l="21227" r="21227"/>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Monkey</a:t>
            </a:r>
            <a:r>
              <a:rPr lang="de-DE" sz="1000" dirty="0">
                <a:solidFill>
                  <a:srgbClr val="575756"/>
                </a:solidFill>
                <a:latin typeface="+mj-lt"/>
              </a:rPr>
              <a:t> Business Images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014206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t>
            </a:r>
            <a:r>
              <a:rPr lang="de-DE" altLang="de-DE" dirty="0" err="1"/>
              <a:t>Hypos</a:t>
            </a:r>
            <a:r>
              <a:rPr lang="de-DE" altLang="de-DE" dirty="0"/>
              <a:t>“ vermeiden</a:t>
            </a:r>
          </a:p>
        </p:txBody>
      </p:sp>
      <p:sp>
        <p:nvSpPr>
          <p:cNvPr id="45059"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dirty="0"/>
              <a:t>Vor dem Sport Blutzucker messen</a:t>
            </a:r>
          </a:p>
          <a:p>
            <a:r>
              <a:rPr lang="de-DE" altLang="de-DE" sz="2400" dirty="0"/>
              <a:t>Eventuell vorher eine zusätzliche KE essen</a:t>
            </a:r>
          </a:p>
          <a:p>
            <a:r>
              <a:rPr lang="de-DE" altLang="de-DE" sz="2400" b="1" dirty="0"/>
              <a:t>Nach ausgedehnten sportlichen Aktivitäten </a:t>
            </a:r>
            <a:br>
              <a:rPr lang="de-DE" altLang="de-DE" sz="2400" b="1" dirty="0"/>
            </a:br>
            <a:r>
              <a:rPr lang="de-DE" altLang="de-DE" sz="2400" dirty="0"/>
              <a:t>(z. B. Wanderungen) den Blutzucker vor dem Schlafengehen kontrollieren – die BZ-senkende Wirkung hält noch Stunden an!</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ARochau</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AdobeStock.com</a:t>
            </a:r>
          </a:p>
        </p:txBody>
      </p:sp>
      <p:pic>
        <p:nvPicPr>
          <p:cNvPr id="6" name="Bildplatzhalter 5">
            <a:extLst>
              <a:ext uri="{FF2B5EF4-FFF2-40B4-BE49-F238E27FC236}">
                <a16:creationId xmlns:a16="http://schemas.microsoft.com/office/drawing/2014/main" id="{6D0D8C57-46B3-29B2-86C9-05BE2DCBC70D}"/>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l="18973" t="15169" b="9736"/>
          <a:stretch>
            <a:fillRect/>
          </a:stretch>
        </p:blipFill>
        <p:spPr>
          <a:xfrm>
            <a:off x="7597302" y="1825626"/>
            <a:ext cx="3756497" cy="4351338"/>
          </a:xfrm>
        </p:spPr>
      </p:pic>
    </p:spTree>
    <p:extLst>
      <p:ext uri="{BB962C8B-B14F-4D97-AF65-F5344CB8AC3E}">
        <p14:creationId xmlns:p14="http://schemas.microsoft.com/office/powerpoint/2010/main" val="3302474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Das kommt mit zum Sport</a:t>
            </a:r>
          </a:p>
        </p:txBody>
      </p:sp>
      <p:sp>
        <p:nvSpPr>
          <p:cNvPr id="47106" name="Inhaltsplatzhalter 2"/>
          <p:cNvSpPr>
            <a:spLocks noGrp="1"/>
          </p:cNvSpPr>
          <p:nvPr>
            <p:ph idx="1"/>
          </p:nvPr>
        </p:nvSpPr>
        <p:spPr bwMode="auto">
          <a:xfrm>
            <a:off x="838199" y="1825625"/>
            <a:ext cx="705889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dirty="0"/>
              <a:t>Blutzuckermessgerät mit Streifen und Stechhilfe</a:t>
            </a:r>
          </a:p>
          <a:p>
            <a:r>
              <a:rPr lang="de-DE" altLang="de-DE" sz="2400" dirty="0"/>
              <a:t>Zuckerfreie Getränke</a:t>
            </a:r>
          </a:p>
          <a:p>
            <a:r>
              <a:rPr lang="de-DE" altLang="de-DE" sz="2400" dirty="0"/>
              <a:t>Traubenzucker oder Fruchtsaft für den Notfall</a:t>
            </a:r>
          </a:p>
          <a:p>
            <a:r>
              <a:rPr lang="de-DE" altLang="de-DE" sz="2400" dirty="0"/>
              <a:t>Obst, Vollkornbrot als Sport-KE</a:t>
            </a:r>
          </a:p>
          <a:p>
            <a:r>
              <a:rPr lang="de-DE" altLang="de-DE" sz="2400" dirty="0"/>
              <a:t>Diabetikerausweis</a:t>
            </a:r>
          </a:p>
        </p:txBody>
      </p:sp>
      <p:sp>
        <p:nvSpPr>
          <p:cNvPr id="8" name="Textfeld 7"/>
          <p:cNvSpPr txBox="1"/>
          <p:nvPr/>
        </p:nvSpPr>
        <p:spPr>
          <a:xfrm>
            <a:off x="8254734" y="6324945"/>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Umpaporn</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pic>
        <p:nvPicPr>
          <p:cNvPr id="13" name="Grafik 12"/>
          <p:cNvPicPr>
            <a:picLocks noChangeAspect="1"/>
          </p:cNvPicPr>
          <p:nvPr/>
        </p:nvPicPr>
        <p:blipFill rotWithShape="1">
          <a:blip r:embed="rId2">
            <a:extLst>
              <a:ext uri="{28A0092B-C50C-407E-A947-70E740481C1C}">
                <a14:useLocalDpi xmlns:a14="http://schemas.microsoft.com/office/drawing/2010/main"/>
              </a:ext>
            </a:extLst>
          </a:blip>
          <a:srcRect l="26293" r="3503"/>
          <a:stretch/>
        </p:blipFill>
        <p:spPr>
          <a:xfrm rot="16200000">
            <a:off x="7628597" y="2451759"/>
            <a:ext cx="4351340" cy="3099065"/>
          </a:xfrm>
          <a:prstGeom prst="rect">
            <a:avLst/>
          </a:prstGeom>
        </p:spPr>
      </p:pic>
    </p:spTree>
    <p:extLst>
      <p:ext uri="{BB962C8B-B14F-4D97-AF65-F5344CB8AC3E}">
        <p14:creationId xmlns:p14="http://schemas.microsoft.com/office/powerpoint/2010/main" val="3453055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t>Was ist bis zum nächsten Teil</a:t>
            </a:r>
            <a:br>
              <a:rPr lang="de-DE" altLang="de-DE" dirty="0"/>
            </a:br>
            <a:r>
              <a:rPr lang="de-DE" altLang="de-DE" dirty="0"/>
              <a:t>zu erledigen? </a:t>
            </a:r>
            <a:endParaRPr lang="de-DE" altLang="de-DE" dirty="0">
              <a:solidFill>
                <a:srgbClr val="FF0000"/>
              </a:solidFill>
            </a:endParaRPr>
          </a:p>
        </p:txBody>
      </p:sp>
      <p:sp>
        <p:nvSpPr>
          <p:cNvPr id="49155"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de-AT" altLang="de-DE" sz="2400" dirty="0"/>
              <a:t>Unterlagen durchschauen</a:t>
            </a:r>
          </a:p>
          <a:p>
            <a:r>
              <a:rPr lang="de-DE" altLang="de-DE" sz="2400" dirty="0"/>
              <a:t>Blutzuckerwerte kontrollieren und in </a:t>
            </a:r>
            <a:br>
              <a:rPr lang="de-DE" altLang="de-DE" sz="2400" dirty="0"/>
            </a:br>
            <a:r>
              <a:rPr lang="de-DE" altLang="de-DE" sz="2400" dirty="0"/>
              <a:t>Blutzucker-Tagebuch eintragen</a:t>
            </a:r>
          </a:p>
          <a:p>
            <a:r>
              <a:rPr lang="de-AT" altLang="de-DE" sz="2400" dirty="0"/>
              <a:t>Ess- und Trinkverhalten beobachten und </a:t>
            </a:r>
            <a:br>
              <a:rPr lang="de-AT" altLang="de-DE" sz="2400" dirty="0"/>
            </a:br>
            <a:r>
              <a:rPr lang="de-AT" altLang="de-DE" sz="2400" dirty="0"/>
              <a:t>analysieren</a:t>
            </a:r>
          </a:p>
          <a:p>
            <a:r>
              <a:rPr lang="de-AT" altLang="de-DE" sz="2400" dirty="0"/>
              <a:t>Bewegen Sie sich mehr: Alltagsbewegung </a:t>
            </a:r>
            <a:br>
              <a:rPr lang="de-AT" altLang="de-DE" sz="2400" dirty="0"/>
            </a:br>
            <a:r>
              <a:rPr lang="de-AT" altLang="de-DE" sz="2400" dirty="0"/>
              <a:t>erhöhen und zusätzlich sportliche Einheiten </a:t>
            </a:r>
            <a:br>
              <a:rPr lang="de-AT" altLang="de-DE" sz="2400" dirty="0"/>
            </a:br>
            <a:r>
              <a:rPr lang="de-AT" altLang="de-DE" sz="2400" dirty="0"/>
              <a:t>einplanen</a:t>
            </a:r>
          </a:p>
          <a:p>
            <a:r>
              <a:rPr lang="de-AT" altLang="de-DE" sz="2400" dirty="0"/>
              <a:t>Wenn Fragen auftreten, bitte notieren und beim nächsten Termin stellen</a:t>
            </a:r>
          </a:p>
          <a:p>
            <a:r>
              <a:rPr lang="de-AT" altLang="de-DE" sz="2400" dirty="0"/>
              <a:t>Den Zugangslink erhalten Sie rechtzeitig per </a:t>
            </a:r>
            <a:br>
              <a:rPr lang="de-AT" altLang="de-DE" sz="2400" dirty="0"/>
            </a:br>
            <a:r>
              <a:rPr lang="de-AT" altLang="de-DE" sz="2400" dirty="0"/>
              <a:t>E-Mail.</a:t>
            </a:r>
          </a:p>
        </p:txBody>
      </p:sp>
      <p:pic>
        <p:nvPicPr>
          <p:cNvPr id="3" name="Bildplatzhalter 2"/>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14352" r="37314"/>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Prostock-studio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969149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214" y="1484314"/>
            <a:ext cx="7704137" cy="4897437"/>
          </a:xfrm>
        </p:spPr>
        <p:txBody>
          <a:bodyPr/>
          <a:lstStyle/>
          <a:p>
            <a:pPr algn="ctr">
              <a:defRPr/>
            </a:pPr>
            <a:r>
              <a:rPr lang="de-DE" altLang="de-DE" b="1" dirty="0"/>
              <a:t>Noch offene Fragen? </a:t>
            </a:r>
            <a:br>
              <a:rPr lang="de-DE" altLang="de-DE" dirty="0"/>
            </a:br>
            <a:r>
              <a:rPr lang="de-DE" altLang="de-DE" dirty="0"/>
              <a:t>Sie können Sie nun gerne stellen!</a:t>
            </a:r>
            <a:br>
              <a:rPr lang="de-DE" altLang="de-DE" dirty="0"/>
            </a:br>
            <a:br>
              <a:rPr lang="de-DE" dirty="0"/>
            </a:br>
            <a:r>
              <a:rPr lang="de-DE" b="1" dirty="0"/>
              <a:t>Vielen Dank für Ihre Aufmerksamkeit!</a:t>
            </a:r>
            <a:br>
              <a:rPr lang="de-DE" sz="900" dirty="0">
                <a:solidFill>
                  <a:srgbClr val="4D4D4D"/>
                </a:solidFill>
              </a:rPr>
            </a:br>
            <a:endParaRPr lang="de-DE" sz="1600" dirty="0">
              <a:solidFill>
                <a:srgbClr val="4D4D4D"/>
              </a:solidFill>
              <a:latin typeface="+mn-lt"/>
            </a:endParaRPr>
          </a:p>
        </p:txBody>
      </p:sp>
    </p:spTree>
    <p:extLst>
      <p:ext uri="{BB962C8B-B14F-4D97-AF65-F5344CB8AC3E}">
        <p14:creationId xmlns:p14="http://schemas.microsoft.com/office/powerpoint/2010/main" val="104036365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dirty="0"/>
              <a:t>Impressum</a:t>
            </a:r>
          </a:p>
        </p:txBody>
      </p:sp>
      <p:pic>
        <p:nvPicPr>
          <p:cNvPr id="7" name="Grafik 3"/>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p>
            <a:pPr>
              <a:spcBef>
                <a:spcPts val="0"/>
              </a:spcBef>
              <a:defRPr/>
            </a:pPr>
            <a:r>
              <a:rPr lang="de-DE" sz="2000" b="1" dirty="0">
                <a:solidFill>
                  <a:srgbClr val="4D4D4D"/>
                </a:solidFill>
                <a:latin typeface="+mn-lt"/>
              </a:rPr>
              <a:t>Medieninhaber und Herausgeber</a:t>
            </a:r>
          </a:p>
          <a:p>
            <a:pPr>
              <a:spcBef>
                <a:spcPts val="0"/>
              </a:spcBef>
              <a:defRPr/>
            </a:pPr>
            <a:r>
              <a:rPr lang="de-DE" sz="2000" dirty="0">
                <a:solidFill>
                  <a:srgbClr val="4D4D4D"/>
                </a:solidFill>
                <a:latin typeface="+mn-lt"/>
              </a:rPr>
              <a:t>Österreichische Gesundheitskasse, Wienerbergstraße 15-19, 1100 Wien </a:t>
            </a:r>
            <a:r>
              <a:rPr lang="de-DE" sz="2000" dirty="0">
                <a:solidFill>
                  <a:srgbClr val="4D4D4D"/>
                </a:solidFill>
                <a:latin typeface="+mn-lt"/>
                <a:hlinkClick r:id="rId3"/>
              </a:rPr>
              <a:t>www.gesundheitskasse.at/impressum</a:t>
            </a:r>
            <a:r>
              <a:rPr lang="de-DE" sz="2000" dirty="0">
                <a:solidFill>
                  <a:srgbClr val="4D4D4D"/>
                </a:solidFill>
                <a:latin typeface="+mn-lt"/>
              </a:rPr>
              <a:t> </a:t>
            </a:r>
            <a:br>
              <a:rPr lang="de-AT" sz="2000" dirty="0">
                <a:solidFill>
                  <a:srgbClr val="4D4D4D"/>
                </a:solidFill>
                <a:latin typeface="+mn-lt"/>
              </a:rPr>
            </a:br>
            <a:endParaRPr lang="de-AT" sz="2000" dirty="0">
              <a:solidFill>
                <a:srgbClr val="4D4D4D"/>
              </a:solidFill>
              <a:latin typeface="+mn-lt"/>
            </a:endParaRPr>
          </a:p>
          <a:p>
            <a:pPr>
              <a:spcBef>
                <a:spcPts val="0"/>
              </a:spcBef>
              <a:defRPr/>
            </a:pPr>
            <a:r>
              <a:rPr lang="de-DE" sz="2000" b="1" dirty="0">
                <a:solidFill>
                  <a:srgbClr val="4D4D4D"/>
                </a:solidFill>
                <a:latin typeface="+mn-lt"/>
              </a:rPr>
              <a:t>Redaktion</a:t>
            </a:r>
          </a:p>
          <a:p>
            <a:pPr>
              <a:spcBef>
                <a:spcPts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solidFill>
                  <a:srgbClr val="4D4D4D"/>
                </a:solidFill>
                <a:latin typeface="+mn-lt"/>
              </a:rPr>
              <a:t>Telefon: +43 5 0766-151390</a:t>
            </a:r>
            <a:br>
              <a:rPr lang="de-DE" sz="2000" dirty="0">
                <a:solidFill>
                  <a:srgbClr val="4D4D4D"/>
                </a:solidFill>
                <a:latin typeface="+mn-lt"/>
              </a:rPr>
            </a:br>
            <a:r>
              <a:rPr lang="de-DE" sz="2000" dirty="0">
                <a:solidFill>
                  <a:srgbClr val="4D4D4D"/>
                </a:solidFill>
                <a:latin typeface="+mn-lt"/>
              </a:rPr>
              <a:t>E-Mail: </a:t>
            </a:r>
            <a:r>
              <a:rPr lang="de-DE" sz="2000" dirty="0">
                <a:solidFill>
                  <a:srgbClr val="4D4D4D"/>
                </a:solidFill>
                <a:latin typeface="+mn-lt"/>
                <a:hlinkClick r:id="rId4"/>
              </a:rPr>
              <a:t>service@therapie-aktiv.at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r>
              <a:rPr lang="de-DE" sz="2000" dirty="0">
                <a:solidFill>
                  <a:srgbClr val="4D4D4D"/>
                </a:solidFill>
                <a:latin typeface="+mn-lt"/>
                <a:hlinkClick r:id="rId5"/>
              </a:rPr>
              <a:t>www.therapie-aktiv.at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br>
              <a:rPr lang="de-DE" sz="2000" b="1" dirty="0">
                <a:solidFill>
                  <a:srgbClr val="4D4D4D"/>
                </a:solidFill>
                <a:latin typeface="+mn-lt"/>
              </a:rPr>
            </a:br>
            <a:r>
              <a:rPr lang="de-DE" sz="2000" b="1" dirty="0">
                <a:solidFill>
                  <a:srgbClr val="4D4D4D"/>
                </a:solidFill>
                <a:latin typeface="+mn-lt"/>
              </a:rPr>
              <a:t>Version 2025</a:t>
            </a:r>
            <a:endParaRPr lang="de-DE" sz="1100" b="1" dirty="0">
              <a:solidFill>
                <a:srgbClr val="4D4D4D"/>
              </a:solidFill>
              <a:latin typeface="+mn-lt"/>
            </a:endParaRPr>
          </a:p>
        </p:txBody>
      </p:sp>
    </p:spTree>
    <p:extLst>
      <p:ext uri="{BB962C8B-B14F-4D97-AF65-F5344CB8AC3E}">
        <p14:creationId xmlns:p14="http://schemas.microsoft.com/office/powerpoint/2010/main" val="39752460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dirty="0"/>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dirty="0">
              <a:latin typeface="+mn-lt"/>
            </a:endParaRPr>
          </a:p>
          <a:p>
            <a:r>
              <a:rPr lang="de-AT" b="1" dirty="0">
                <a:latin typeface="+mn-lt"/>
              </a:rPr>
              <a:t>Hinweis zum Urheberrecht</a:t>
            </a:r>
            <a:r>
              <a:rPr lang="de-AT" dirty="0">
                <a:latin typeface="+mn-lt"/>
              </a:rPr>
              <a:t> </a:t>
            </a:r>
          </a:p>
          <a:p>
            <a:r>
              <a:rPr lang="de-AT" sz="2000" dirty="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AC3AF6-B6CC-7A46-4259-A5D2DC836E71}"/>
              </a:ext>
            </a:extLst>
          </p:cNvPr>
          <p:cNvSpPr>
            <a:spLocks noGrp="1"/>
          </p:cNvSpPr>
          <p:nvPr>
            <p:ph type="title"/>
          </p:nvPr>
        </p:nvSpPr>
        <p:spPr>
          <a:xfrm>
            <a:off x="838200" y="360000"/>
            <a:ext cx="7920000" cy="1080000"/>
          </a:xfrm>
        </p:spPr>
        <p:txBody>
          <a:bodyPr/>
          <a:lstStyle/>
          <a:p>
            <a:r>
              <a:rPr lang="de-DE" dirty="0"/>
              <a:t>Symbolerklärung Videokonferenz</a:t>
            </a:r>
          </a:p>
        </p:txBody>
      </p:sp>
      <p:pic>
        <p:nvPicPr>
          <p:cNvPr id="12" name="Grafik 14">
            <a:extLst>
              <a:ext uri="{FF2B5EF4-FFF2-40B4-BE49-F238E27FC236}">
                <a16:creationId xmlns:a16="http://schemas.microsoft.com/office/drawing/2014/main" id="{00EED110-1143-AB9F-4AA9-78D574F86043}"/>
              </a:ext>
            </a:extLst>
          </p:cNvPr>
          <p:cNvPicPr>
            <a:picLocks noChangeAspect="1"/>
          </p:cNvPicPr>
          <p:nvPr/>
        </p:nvPicPr>
        <p:blipFill>
          <a:blip r:embed="rId2">
            <a:clrChange>
              <a:clrFrom>
                <a:srgbClr val="F6F5F7"/>
              </a:clrFrom>
              <a:clrTo>
                <a:srgbClr val="F6F5F7">
                  <a:alpha val="0"/>
                </a:srgbClr>
              </a:clrTo>
            </a:clrChange>
            <a:extLst>
              <a:ext uri="{28A0092B-C50C-407E-A947-70E740481C1C}">
                <a14:useLocalDpi xmlns:a14="http://schemas.microsoft.com/office/drawing/2010/main"/>
              </a:ext>
            </a:extLst>
          </a:blip>
          <a:srcRect l="18811" t="78391" r="20912" b="7126"/>
          <a:stretch>
            <a:fillRect/>
          </a:stretch>
        </p:blipFill>
        <p:spPr bwMode="auto">
          <a:xfrm>
            <a:off x="2506612" y="3638325"/>
            <a:ext cx="37560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ussdiagramm: Datenträger mit sequenziellem Zugriff 2">
            <a:extLst>
              <a:ext uri="{FF2B5EF4-FFF2-40B4-BE49-F238E27FC236}">
                <a16:creationId xmlns:a16="http://schemas.microsoft.com/office/drawing/2014/main" id="{F191624D-7684-4D0A-643D-AEFDC5937894}"/>
              </a:ext>
            </a:extLst>
          </p:cNvPr>
          <p:cNvSpPr>
            <a:spLocks/>
          </p:cNvSpPr>
          <p:nvPr/>
        </p:nvSpPr>
        <p:spPr bwMode="auto">
          <a:xfrm>
            <a:off x="1654124" y="2987449"/>
            <a:ext cx="1765300" cy="1125538"/>
          </a:xfrm>
          <a:custGeom>
            <a:avLst/>
            <a:gdLst>
              <a:gd name="T0" fmla="*/ 881875 w 1765372"/>
              <a:gd name="T1" fmla="*/ 892621 h 1125975"/>
              <a:gd name="T2" fmla="*/ 110000 w 1765372"/>
              <a:gd name="T3" fmla="*/ 661815 h 1125975"/>
              <a:gd name="T4" fmla="*/ 618807 w 1765372"/>
              <a:gd name="T5" fmla="*/ 20340 h 1125975"/>
              <a:gd name="T6" fmla="*/ 1258844 w 1765372"/>
              <a:gd name="T7" fmla="*/ 42865 h 1125975"/>
              <a:gd name="T8" fmla="*/ 1505169 w 1765372"/>
              <a:gd name="T9" fmla="*/ 761901 h 1125975"/>
              <a:gd name="T10" fmla="*/ 1685768 w 1765372"/>
              <a:gd name="T11" fmla="*/ 1069330 h 1125975"/>
              <a:gd name="T12" fmla="*/ 1711621 w 1765372"/>
              <a:gd name="T13" fmla="*/ 1114655 h 1125975"/>
              <a:gd name="T14" fmla="*/ 881875 w 1765372"/>
              <a:gd name="T15" fmla="*/ 892621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Mikro </a:t>
            </a:r>
          </a:p>
          <a:p>
            <a:pPr algn="ctr" eaLnBrk="1" hangingPunct="1"/>
            <a:r>
              <a:rPr lang="de-AT" altLang="de-DE" dirty="0">
                <a:solidFill>
                  <a:schemeClr val="bg1"/>
                </a:solidFill>
                <a:latin typeface="Calibri" panose="020F0502020204030204" pitchFamily="34" charset="0"/>
                <a:cs typeface="Calibri" panose="020F0502020204030204" pitchFamily="34" charset="0"/>
              </a:rPr>
              <a:t>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4" name="Flussdiagramm: Datenträger mit sequenziellem Zugriff 2">
            <a:extLst>
              <a:ext uri="{FF2B5EF4-FFF2-40B4-BE49-F238E27FC236}">
                <a16:creationId xmlns:a16="http://schemas.microsoft.com/office/drawing/2014/main" id="{6E20F250-8588-AB99-70A9-13BB7AB28F89}"/>
              </a:ext>
            </a:extLst>
          </p:cNvPr>
          <p:cNvSpPr>
            <a:spLocks/>
          </p:cNvSpPr>
          <p:nvPr/>
        </p:nvSpPr>
        <p:spPr bwMode="auto">
          <a:xfrm>
            <a:off x="3743274" y="2987449"/>
            <a:ext cx="1765300" cy="1125538"/>
          </a:xfrm>
          <a:custGeom>
            <a:avLst/>
            <a:gdLst>
              <a:gd name="T0" fmla="*/ 881875 w 1765372"/>
              <a:gd name="T1" fmla="*/ 892632 h 1125975"/>
              <a:gd name="T2" fmla="*/ 110000 w 1765372"/>
              <a:gd name="T3" fmla="*/ 661825 h 1125975"/>
              <a:gd name="T4" fmla="*/ 618807 w 1765372"/>
              <a:gd name="T5" fmla="*/ 20340 h 1125975"/>
              <a:gd name="T6" fmla="*/ 1258844 w 1765372"/>
              <a:gd name="T7" fmla="*/ 42865 h 1125975"/>
              <a:gd name="T8" fmla="*/ 1505169 w 1765372"/>
              <a:gd name="T9" fmla="*/ 761910 h 1125975"/>
              <a:gd name="T10" fmla="*/ 1685768 w 1765372"/>
              <a:gd name="T11" fmla="*/ 1069343 h 1125975"/>
              <a:gd name="T12" fmla="*/ 1711621 w 1765372"/>
              <a:gd name="T13" fmla="*/ 1114669 h 1125975"/>
              <a:gd name="T14" fmla="*/ 881875 w 1765372"/>
              <a:gd name="T15" fmla="*/ 892632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Auflegen/</a:t>
            </a:r>
            <a:br>
              <a:rPr lang="de-AT" altLang="de-DE" dirty="0">
                <a:solidFill>
                  <a:schemeClr val="bg1"/>
                </a:solidFill>
                <a:latin typeface="Calibri" panose="020F0502020204030204" pitchFamily="34" charset="0"/>
                <a:cs typeface="Calibri" panose="020F0502020204030204" pitchFamily="34" charset="0"/>
              </a:rPr>
            </a:br>
            <a:r>
              <a:rPr lang="de-AT" altLang="de-DE" dirty="0">
                <a:solidFill>
                  <a:schemeClr val="bg1"/>
                </a:solidFill>
                <a:latin typeface="Calibri" panose="020F0502020204030204" pitchFamily="34" charset="0"/>
                <a:cs typeface="Calibri" panose="020F0502020204030204" pitchFamily="34" charset="0"/>
              </a:rPr>
              <a:t>Videokonferenz</a:t>
            </a:r>
          </a:p>
          <a:p>
            <a:pPr algn="ctr" eaLnBrk="1" hangingPunct="1"/>
            <a:r>
              <a:rPr lang="de-AT" altLang="de-DE" dirty="0">
                <a:solidFill>
                  <a:schemeClr val="bg1"/>
                </a:solidFill>
                <a:latin typeface="Calibri" panose="020F0502020204030204" pitchFamily="34" charset="0"/>
                <a:cs typeface="Calibri" panose="020F0502020204030204" pitchFamily="34" charset="0"/>
              </a:rPr>
              <a:t>beenden</a:t>
            </a:r>
            <a:endParaRPr lang="de-DE" altLang="de-DE" dirty="0">
              <a:solidFill>
                <a:schemeClr val="bg1"/>
              </a:solidFill>
              <a:latin typeface="Calibri" panose="020F0502020204030204" pitchFamily="34" charset="0"/>
              <a:cs typeface="Calibri" panose="020F0502020204030204" pitchFamily="34" charset="0"/>
            </a:endParaRPr>
          </a:p>
        </p:txBody>
      </p:sp>
      <p:pic>
        <p:nvPicPr>
          <p:cNvPr id="15" name="Grafik 17">
            <a:extLst>
              <a:ext uri="{FF2B5EF4-FFF2-40B4-BE49-F238E27FC236}">
                <a16:creationId xmlns:a16="http://schemas.microsoft.com/office/drawing/2014/main" id="{D4D72693-46C4-EA42-9BE5-6A57CA825DCD}"/>
              </a:ext>
            </a:extLst>
          </p:cNvPr>
          <p:cNvPicPr>
            <a:picLocks noChangeAspect="1"/>
          </p:cNvPicPr>
          <p:nvPr/>
        </p:nvPicPr>
        <p:blipFill>
          <a:blip r:embed="rId2">
            <a:extLst>
              <a:ext uri="{28A0092B-C50C-407E-A947-70E740481C1C}">
                <a14:useLocalDpi xmlns:a14="http://schemas.microsoft.com/office/drawing/2010/main"/>
              </a:ext>
            </a:extLst>
          </a:blip>
          <a:srcRect l="85573" t="11438" r="334" b="57703"/>
          <a:stretch>
            <a:fillRect/>
          </a:stretch>
        </p:blipFill>
        <p:spPr bwMode="auto">
          <a:xfrm>
            <a:off x="6407100" y="2441349"/>
            <a:ext cx="1076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e Legende 3">
            <a:extLst>
              <a:ext uri="{FF2B5EF4-FFF2-40B4-BE49-F238E27FC236}">
                <a16:creationId xmlns:a16="http://schemas.microsoft.com/office/drawing/2014/main" id="{D69CB308-82F8-2BD7-A124-C57C3E8AE03A}"/>
              </a:ext>
            </a:extLst>
          </p:cNvPr>
          <p:cNvSpPr>
            <a:spLocks/>
          </p:cNvSpPr>
          <p:nvPr/>
        </p:nvSpPr>
        <p:spPr bwMode="auto">
          <a:xfrm>
            <a:off x="7308799" y="5040087"/>
            <a:ext cx="2671541" cy="948118"/>
          </a:xfrm>
          <a:custGeom>
            <a:avLst/>
            <a:gdLst>
              <a:gd name="T0" fmla="*/ 7405 w 1923185"/>
              <a:gd name="T1" fmla="*/ 946312 h 944492"/>
              <a:gd name="T2" fmla="*/ 8965642 w 1923185"/>
              <a:gd name="T3" fmla="*/ 729381 h 944492"/>
              <a:gd name="T4" fmla="*/ 9662412 w 1923185"/>
              <a:gd name="T5" fmla="*/ 38920 h 944492"/>
              <a:gd name="T6" fmla="*/ 18682793 w 1923185"/>
              <a:gd name="T7" fmla="*/ 16530 h 944492"/>
              <a:gd name="T8" fmla="*/ 23701207 w 1923185"/>
              <a:gd name="T9" fmla="*/ 671749 h 944492"/>
              <a:gd name="T10" fmla="*/ 13478225 w 1923185"/>
              <a:gd name="T11" fmla="*/ 776424 h 944492"/>
              <a:gd name="T12" fmla="*/ 7405 w 1923185"/>
              <a:gd name="T13" fmla="*/ 94631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        Video/Kamera </a:t>
            </a:r>
          </a:p>
          <a:p>
            <a:pPr algn="ctr" eaLnBrk="1" hangingPunct="1"/>
            <a:r>
              <a:rPr lang="de-AT" altLang="de-DE" dirty="0">
                <a:solidFill>
                  <a:schemeClr val="bg1"/>
                </a:solidFill>
                <a:latin typeface="Calibri" panose="020F0502020204030204" pitchFamily="34" charset="0"/>
                <a:cs typeface="Calibri" panose="020F0502020204030204" pitchFamily="34" charset="0"/>
              </a:rPr>
              <a:t>       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7" name="Ovale Legende 3">
            <a:extLst>
              <a:ext uri="{FF2B5EF4-FFF2-40B4-BE49-F238E27FC236}">
                <a16:creationId xmlns:a16="http://schemas.microsoft.com/office/drawing/2014/main" id="{BC9F23B1-5728-7928-97D9-5FE84A15F73A}"/>
              </a:ext>
            </a:extLst>
          </p:cNvPr>
          <p:cNvSpPr>
            <a:spLocks/>
          </p:cNvSpPr>
          <p:nvPr/>
        </p:nvSpPr>
        <p:spPr bwMode="auto">
          <a:xfrm>
            <a:off x="7308800" y="1800000"/>
            <a:ext cx="2351248" cy="944563"/>
          </a:xfrm>
          <a:custGeom>
            <a:avLst/>
            <a:gdLst>
              <a:gd name="T0" fmla="*/ 7405 w 1923185"/>
              <a:gd name="T1" fmla="*/ 946338 h 944492"/>
              <a:gd name="T2" fmla="*/ 8965642 w 1923185"/>
              <a:gd name="T3" fmla="*/ 729407 h 944492"/>
              <a:gd name="T4" fmla="*/ 9662412 w 1923185"/>
              <a:gd name="T5" fmla="*/ 38920 h 944492"/>
              <a:gd name="T6" fmla="*/ 18682793 w 1923185"/>
              <a:gd name="T7" fmla="*/ 16530 h 944492"/>
              <a:gd name="T8" fmla="*/ 23701207 w 1923185"/>
              <a:gd name="T9" fmla="*/ 671749 h 944492"/>
              <a:gd name="T10" fmla="*/ 13478225 w 1923185"/>
              <a:gd name="T11" fmla="*/ 776440 h 944492"/>
              <a:gd name="T12" fmla="*/ 7405 w 1923185"/>
              <a:gd name="T13" fmla="*/ 946338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   Liste der</a:t>
            </a:r>
          </a:p>
          <a:p>
            <a:pPr algn="ctr" eaLnBrk="1" hangingPunct="1"/>
            <a:r>
              <a:rPr lang="de-AT" altLang="de-DE" dirty="0">
                <a:solidFill>
                  <a:schemeClr val="bg1"/>
                </a:solidFill>
                <a:latin typeface="Calibri" panose="020F0502020204030204" pitchFamily="34" charset="0"/>
                <a:cs typeface="Calibri" panose="020F0502020204030204" pitchFamily="34" charset="0"/>
              </a:rPr>
              <a:t>    Teilnehmer*innen</a:t>
            </a:r>
          </a:p>
        </p:txBody>
      </p:sp>
      <p:sp>
        <p:nvSpPr>
          <p:cNvPr id="18" name="Ovale Legende 3">
            <a:extLst>
              <a:ext uri="{FF2B5EF4-FFF2-40B4-BE49-F238E27FC236}">
                <a16:creationId xmlns:a16="http://schemas.microsoft.com/office/drawing/2014/main" id="{09B84642-8DD9-3E3E-4032-F01D14CDF65D}"/>
              </a:ext>
            </a:extLst>
          </p:cNvPr>
          <p:cNvSpPr>
            <a:spLocks/>
          </p:cNvSpPr>
          <p:nvPr/>
        </p:nvSpPr>
        <p:spPr bwMode="auto">
          <a:xfrm>
            <a:off x="7307211" y="2820762"/>
            <a:ext cx="2960688" cy="1147762"/>
          </a:xfrm>
          <a:custGeom>
            <a:avLst/>
            <a:gdLst>
              <a:gd name="T0" fmla="*/ 59140597 w 1923185"/>
              <a:gd name="T1" fmla="*/ 182118272 h 944492"/>
              <a:gd name="T2" fmla="*/ 2147483646 w 1923185"/>
              <a:gd name="T3" fmla="*/ 140369779 h 944492"/>
              <a:gd name="T4" fmla="*/ 2147483646 w 1923185"/>
              <a:gd name="T5" fmla="*/ 7489718 h 944492"/>
              <a:gd name="T6" fmla="*/ 2147483646 w 1923185"/>
              <a:gd name="T7" fmla="*/ 3182265 h 944492"/>
              <a:gd name="T8" fmla="*/ 2147483646 w 1923185"/>
              <a:gd name="T9" fmla="*/ 129277090 h 944492"/>
              <a:gd name="T10" fmla="*/ 2147483646 w 1923185"/>
              <a:gd name="T11" fmla="*/ 149423575 h 944492"/>
              <a:gd name="T12" fmla="*/ 59140597 w 1923185"/>
              <a:gd name="T13" fmla="*/ 18211827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sz="800" dirty="0">
              <a:solidFill>
                <a:schemeClr val="bg1"/>
              </a:solidFill>
              <a:latin typeface="Calibri" panose="020F0502020204030204" pitchFamily="34" charset="0"/>
              <a:cs typeface="Calibri" panose="020F0502020204030204" pitchFamily="34" charset="0"/>
            </a:endParaRPr>
          </a:p>
          <a:p>
            <a:pPr eaLnBrk="1" hangingPunct="1"/>
            <a:r>
              <a:rPr lang="de-AT" altLang="de-DE" dirty="0">
                <a:solidFill>
                  <a:schemeClr val="bg1"/>
                </a:solidFill>
                <a:latin typeface="Calibri" panose="020F0502020204030204" pitchFamily="34" charset="0"/>
                <a:cs typeface="Calibri" panose="020F0502020204030204" pitchFamily="34" charset="0"/>
              </a:rPr>
              <a:t>           Einstellung/Ansicht </a:t>
            </a:r>
          </a:p>
          <a:p>
            <a:pPr eaLnBrk="1" hangingPunct="1"/>
            <a:r>
              <a:rPr lang="de-AT" altLang="de-DE" dirty="0">
                <a:solidFill>
                  <a:schemeClr val="bg1"/>
                </a:solidFill>
                <a:latin typeface="Calibri" panose="020F0502020204030204" pitchFamily="34" charset="0"/>
                <a:cs typeface="Calibri" panose="020F0502020204030204" pitchFamily="34" charset="0"/>
              </a:rPr>
              <a:t>         Teilnehmer/Bildschirm </a:t>
            </a:r>
          </a:p>
        </p:txBody>
      </p:sp>
    </p:spTree>
    <p:extLst>
      <p:ext uri="{BB962C8B-B14F-4D97-AF65-F5344CB8AC3E}">
        <p14:creationId xmlns:p14="http://schemas.microsoft.com/office/powerpoint/2010/main" val="102912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„Spielregeln“ während der Schulung</a:t>
            </a:r>
          </a:p>
        </p:txBody>
      </p:sp>
      <p:sp>
        <p:nvSpPr>
          <p:cNvPr id="15" name="Inhaltsplatzhalter 2"/>
          <p:cNvSpPr>
            <a:spLocks noGrp="1"/>
          </p:cNvSpPr>
          <p:nvPr>
            <p:ph idx="1"/>
          </p:nvPr>
        </p:nvSpPr>
        <p:spPr/>
        <p:txBody>
          <a:bodyPr>
            <a:noAutofit/>
          </a:bodyPr>
          <a:lstStyle/>
          <a:p>
            <a:r>
              <a:rPr lang="de-AT" altLang="de-DE" sz="2400" dirty="0"/>
              <a:t>Bitte </a:t>
            </a:r>
            <a:r>
              <a:rPr lang="de-AT" altLang="de-DE" sz="2400" b="1" dirty="0"/>
              <a:t>während des </a:t>
            </a:r>
            <a:r>
              <a:rPr lang="de-AT" altLang="de-DE" sz="2400" b="1"/>
              <a:t>Vortrages das Mikrofon </a:t>
            </a:r>
            <a:r>
              <a:rPr lang="de-AT" altLang="de-DE" sz="2400" b="1" dirty="0"/>
              <a:t>ausschalten/deaktivieren</a:t>
            </a:r>
            <a:r>
              <a:rPr lang="de-AT" altLang="de-DE" sz="2400" dirty="0"/>
              <a:t> </a:t>
            </a:r>
            <a:r>
              <a:rPr lang="de-AT" altLang="de-DE" sz="2400"/>
              <a:t>– </a:t>
            </a:r>
            <a:br>
              <a:rPr lang="de-AT" altLang="de-DE" sz="2400"/>
            </a:br>
            <a:r>
              <a:rPr lang="de-AT" altLang="de-DE" sz="2400"/>
              <a:t>keine </a:t>
            </a:r>
            <a:r>
              <a:rPr lang="de-AT" altLang="de-DE" sz="2400" dirty="0"/>
              <a:t>Nebengeräusche und wir unterbrechen uns nicht</a:t>
            </a:r>
          </a:p>
          <a:p>
            <a:r>
              <a:rPr lang="de-AT" altLang="de-DE" sz="2400" b="1" dirty="0"/>
              <a:t>Fragen sind willkommen </a:t>
            </a:r>
            <a:r>
              <a:rPr lang="de-AT" altLang="de-DE" sz="2400" dirty="0"/>
              <a:t>– bitte Mikrofon selbst einschalten/aktivieren</a:t>
            </a:r>
          </a:p>
          <a:p>
            <a:r>
              <a:rPr lang="de-AT" altLang="de-DE" sz="2400" b="1" dirty="0"/>
              <a:t>Bei schlechter Internetverbindung </a:t>
            </a:r>
            <a:r>
              <a:rPr lang="de-AT" altLang="de-DE" sz="2400" dirty="0"/>
              <a:t>kann es helfen, </a:t>
            </a:r>
            <a:r>
              <a:rPr lang="de-AT" altLang="de-DE" sz="2400" b="1" dirty="0"/>
              <a:t>Mikrofon und Video zu deaktivieren.</a:t>
            </a:r>
          </a:p>
          <a:p>
            <a:r>
              <a:rPr lang="de-AT" altLang="de-DE" sz="2400" b="1" dirty="0"/>
              <a:t>Keine Chatfunktion </a:t>
            </a:r>
            <a:r>
              <a:rPr lang="de-AT" altLang="de-DE" sz="2400" dirty="0"/>
              <a:t>– bitte </a:t>
            </a:r>
            <a:r>
              <a:rPr lang="de-AT" altLang="de-DE" sz="2400" b="1" dirty="0"/>
              <a:t>Fragen bevorzugt nach dem Vortrag </a:t>
            </a:r>
            <a:r>
              <a:rPr lang="de-AT" altLang="de-DE" sz="2400" dirty="0"/>
              <a:t>stellen – dafür Mikrofon selbst aktivieren</a:t>
            </a:r>
          </a:p>
        </p:txBody>
      </p:sp>
    </p:spTree>
    <p:extLst>
      <p:ext uri="{BB962C8B-B14F-4D97-AF65-F5344CB8AC3E}">
        <p14:creationId xmlns:p14="http://schemas.microsoft.com/office/powerpoint/2010/main" val="33506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Ablauf Online-Diabetes-Schulung</a:t>
            </a:r>
          </a:p>
        </p:txBody>
      </p:sp>
      <p:sp>
        <p:nvSpPr>
          <p:cNvPr id="12291"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dirty="0"/>
              <a:t>Dauer: </a:t>
            </a:r>
            <a:r>
              <a:rPr lang="de-AT" altLang="de-DE" sz="2400" b="1" dirty="0"/>
              <a:t>8 Wochen</a:t>
            </a:r>
          </a:p>
          <a:p>
            <a:r>
              <a:rPr lang="de-AT" altLang="de-DE" sz="2400" dirty="0"/>
              <a:t>3 Online-Gruppentreffen (Webinare) à 1 ½ Stunden (Woche 1, 3 und 8)</a:t>
            </a:r>
          </a:p>
          <a:p>
            <a:r>
              <a:rPr lang="de-AT" altLang="de-DE" sz="2400" dirty="0"/>
              <a:t>Zugangslinks rechtzeitig per E-Mail</a:t>
            </a:r>
          </a:p>
          <a:p>
            <a:r>
              <a:rPr lang="de-AT" altLang="de-DE" sz="2400" b="1" dirty="0"/>
              <a:t>Schulungsteam</a:t>
            </a:r>
            <a:r>
              <a:rPr lang="de-AT" altLang="de-DE" sz="2400" dirty="0"/>
              <a:t> </a:t>
            </a:r>
          </a:p>
          <a:p>
            <a:pPr lvl="1"/>
            <a:r>
              <a:rPr lang="de-AT" altLang="de-DE" sz="2000" dirty="0"/>
              <a:t>Ärztin oder Arzt</a:t>
            </a:r>
          </a:p>
          <a:p>
            <a:pPr lvl="1"/>
            <a:r>
              <a:rPr lang="de-AT" altLang="de-DE" sz="2000" dirty="0" err="1"/>
              <a:t>Diätolog</a:t>
            </a:r>
            <a:r>
              <a:rPr lang="de-AT" altLang="de-DE" sz="2000" dirty="0"/>
              <a:t>*in/Diabetesberater*in</a:t>
            </a:r>
          </a:p>
          <a:p>
            <a:r>
              <a:rPr lang="de-DE" altLang="de-DE" sz="2400" b="1" dirty="0"/>
              <a:t>Wöchentliche</a:t>
            </a:r>
            <a:r>
              <a:rPr lang="de-DE" altLang="de-DE" sz="2400" dirty="0"/>
              <a:t> Informations-E-Mails über diabetesspezifische Themen</a:t>
            </a:r>
            <a:endParaRPr lang="de-AT" altLang="de-DE" sz="2400" dirty="0"/>
          </a:p>
        </p:txBody>
      </p:sp>
    </p:spTree>
    <p:extLst>
      <p:ext uri="{BB962C8B-B14F-4D97-AF65-F5344CB8AC3E}">
        <p14:creationId xmlns:p14="http://schemas.microsoft.com/office/powerpoint/2010/main" val="289725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Organisatorische Punkte</a:t>
            </a:r>
          </a:p>
        </p:txBody>
      </p:sp>
      <p:sp>
        <p:nvSpPr>
          <p:cNvPr id="13315"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b="1" dirty="0"/>
              <a:t>Unterlagen</a:t>
            </a:r>
            <a:r>
              <a:rPr lang="de-AT" altLang="de-DE" sz="2400" dirty="0"/>
              <a:t> per Post</a:t>
            </a:r>
          </a:p>
          <a:p>
            <a:pPr lvl="1"/>
            <a:r>
              <a:rPr lang="de-AT" altLang="de-DE" sz="2000" dirty="0"/>
              <a:t>Blutzucker-Tagebuch</a:t>
            </a:r>
          </a:p>
          <a:p>
            <a:pPr lvl="1"/>
            <a:r>
              <a:rPr lang="de-AT" altLang="de-DE" sz="2000" dirty="0"/>
              <a:t>Blutzuckermessstreifen</a:t>
            </a:r>
          </a:p>
          <a:p>
            <a:pPr lvl="1"/>
            <a:r>
              <a:rPr lang="de-AT" altLang="de-DE" sz="2000" dirty="0"/>
              <a:t>Blutzuckermessgerät (wenn noch nicht vorhanden)</a:t>
            </a:r>
          </a:p>
          <a:p>
            <a:pPr lvl="1"/>
            <a:r>
              <a:rPr lang="de-AT" altLang="de-DE" sz="2000" dirty="0"/>
              <a:t>Arbeitsblätter</a:t>
            </a:r>
          </a:p>
          <a:p>
            <a:r>
              <a:rPr lang="de-AT" altLang="de-DE" sz="2400" b="1" dirty="0"/>
              <a:t>Teilnahmebestätigung</a:t>
            </a:r>
            <a:r>
              <a:rPr lang="de-AT" altLang="de-DE" sz="2400" dirty="0"/>
              <a:t> per Post</a:t>
            </a:r>
          </a:p>
          <a:p>
            <a:r>
              <a:rPr lang="de-AT" altLang="de-DE" sz="2400" b="1" dirty="0"/>
              <a:t>Kontakt</a:t>
            </a:r>
            <a:endParaRPr lang="de-AT" altLang="de-DE" sz="2400" dirty="0"/>
          </a:p>
          <a:p>
            <a:pPr lvl="1"/>
            <a:r>
              <a:rPr lang="de-AT" altLang="de-DE" sz="2000" dirty="0"/>
              <a:t>Fragen jederzeit an</a:t>
            </a:r>
            <a:r>
              <a:rPr lang="de-AT" altLang="de-DE" sz="2000" dirty="0">
                <a:solidFill>
                  <a:srgbClr val="3B5BA1"/>
                </a:solidFill>
              </a:rPr>
              <a:t> </a:t>
            </a:r>
            <a:r>
              <a:rPr lang="de-AT" altLang="de-DE" sz="2000" dirty="0">
                <a:solidFill>
                  <a:srgbClr val="3B5BA1"/>
                </a:solidFill>
                <a:hlinkClick r:id="rId2"/>
              </a:rPr>
              <a:t>schulung@therapie-aktiv.at</a:t>
            </a:r>
            <a:r>
              <a:rPr lang="de-AT" altLang="de-DE" sz="2000" dirty="0">
                <a:solidFill>
                  <a:srgbClr val="3B5BA1"/>
                </a:solidFill>
              </a:rPr>
              <a:t> </a:t>
            </a:r>
            <a:r>
              <a:rPr lang="de-AT" altLang="de-DE" sz="2000" dirty="0"/>
              <a:t>oder </a:t>
            </a:r>
          </a:p>
          <a:p>
            <a:pPr lvl="1"/>
            <a:r>
              <a:rPr lang="de-AT" altLang="de-DE" sz="2000" dirty="0"/>
              <a:t>Telefon: </a:t>
            </a:r>
            <a:r>
              <a:rPr lang="de-AT" altLang="de-DE" sz="2000" b="1" dirty="0"/>
              <a:t>05 0766-151855 </a:t>
            </a:r>
          </a:p>
        </p:txBody>
      </p:sp>
    </p:spTree>
    <p:extLst>
      <p:ext uri="{BB962C8B-B14F-4D97-AF65-F5344CB8AC3E}">
        <p14:creationId xmlns:p14="http://schemas.microsoft.com/office/powerpoint/2010/main" val="410920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Willkommen zum 1. Modul</a:t>
            </a:r>
          </a:p>
        </p:txBody>
      </p:sp>
      <p:sp>
        <p:nvSpPr>
          <p:cNvPr id="4" name="Textplatzhalter 3"/>
          <p:cNvSpPr>
            <a:spLocks noGrp="1"/>
          </p:cNvSpPr>
          <p:nvPr>
            <p:ph type="body" sz="quarter" idx="21"/>
          </p:nvPr>
        </p:nvSpPr>
        <p:spPr/>
        <p:txBody>
          <a:bodyPr>
            <a:normAutofit fontScale="85000" lnSpcReduction="20000"/>
          </a:bodyPr>
          <a:lstStyle/>
          <a:p>
            <a:r>
              <a:rPr lang="de-AT" dirty="0"/>
              <a:t>Diabetes mellitus Typ 2</a:t>
            </a:r>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chemeClr val="bg1"/>
                </a:solidFill>
                <a:effectLst/>
                <a:uLnTx/>
                <a:uFillTx/>
                <a:latin typeface="+mj-lt"/>
                <a:ea typeface="+mn-ea"/>
                <a:cs typeface="+mn-cs"/>
              </a:rPr>
              <a:t>Foto: © </a:t>
            </a:r>
            <a:r>
              <a:rPr kumimoji="0" lang="de-DE" sz="1000" b="0" i="0" u="none" strike="noStrike" kern="1200" cap="none" spc="0" normalizeH="0" baseline="0" noProof="0" dirty="0" err="1">
                <a:ln>
                  <a:noFill/>
                </a:ln>
                <a:solidFill>
                  <a:schemeClr val="bg1"/>
                </a:solidFill>
                <a:effectLst/>
                <a:uLnTx/>
                <a:uFillTx/>
                <a:latin typeface="+mj-lt"/>
                <a:ea typeface="+mn-ea"/>
                <a:cs typeface="+mn-cs"/>
              </a:rPr>
              <a:t>Vovan</a:t>
            </a:r>
            <a:r>
              <a:rPr kumimoji="0" lang="de-DE" sz="1000" b="0" i="0" u="none" strike="noStrike" kern="1200" cap="none" spc="0" normalizeH="0" baseline="0" noProof="0" dirty="0">
                <a:ln>
                  <a:noFill/>
                </a:ln>
                <a:solidFill>
                  <a:schemeClr val="bg1"/>
                </a:solidFill>
                <a:effectLst/>
                <a:uLnTx/>
                <a:uFillTx/>
                <a:latin typeface="+mj-lt"/>
                <a:ea typeface="+mn-ea"/>
                <a:cs typeface="+mn-cs"/>
              </a:rPr>
              <a:t> – Shutterstock.com</a:t>
            </a:r>
          </a:p>
        </p:txBody>
      </p:sp>
    </p:spTree>
    <p:extLst>
      <p:ext uri="{BB962C8B-B14F-4D97-AF65-F5344CB8AC3E}">
        <p14:creationId xmlns:p14="http://schemas.microsoft.com/office/powerpoint/2010/main" val="329112096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1C76C7AF37428499B17CA93BD79409D" ma:contentTypeVersion="16" ma:contentTypeDescription="Ein neues Dokument erstellen." ma:contentTypeScope="" ma:versionID="cf1b8b6dadc1f3dc9a33b676df953261">
  <xsd:schema xmlns:xsd="http://www.w3.org/2001/XMLSchema" xmlns:xs="http://www.w3.org/2001/XMLSchema" xmlns:p="http://schemas.microsoft.com/office/2006/metadata/properties" xmlns:ns2="9b12eb25-3d7c-4935-b8e6-bd2c3b22845e" xmlns:ns3="cbe65a39-7f35-4c48-86b2-15ca0943f116" targetNamespace="http://schemas.microsoft.com/office/2006/metadata/properties" ma:root="true" ma:fieldsID="a4b434480424dbd60069e5be3775da7d" ns2:_="" ns3:_="">
    <xsd:import namespace="9b12eb25-3d7c-4935-b8e6-bd2c3b22845e"/>
    <xsd:import namespace="cbe65a39-7f35-4c48-86b2-15ca0943f11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2eb25-3d7c-4935-b8e6-bd2c3b228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649b1580-a948-41c9-92db-c8155794a0d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65a39-7f35-4c48-86b2-15ca0943f11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e8eba2c-8a14-4641-8ad5-6fdadf0b48a1}" ma:internalName="TaxCatchAll" ma:showField="CatchAllData" ma:web="cbe65a39-7f35-4c48-86b2-15ca0943f11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12eb25-3d7c-4935-b8e6-bd2c3b22845e">
      <Terms xmlns="http://schemas.microsoft.com/office/infopath/2007/PartnerControls"/>
    </lcf76f155ced4ddcb4097134ff3c332f>
    <TaxCatchAll xmlns="cbe65a39-7f35-4c48-86b2-15ca0943f116" xsi:nil="true"/>
  </documentManagement>
</p:properties>
</file>

<file path=customXml/itemProps1.xml><?xml version="1.0" encoding="utf-8"?>
<ds:datastoreItem xmlns:ds="http://schemas.openxmlformats.org/officeDocument/2006/customXml" ds:itemID="{1E128874-9EB6-4375-80FA-A9A1955E1216}"/>
</file>

<file path=customXml/itemProps2.xml><?xml version="1.0" encoding="utf-8"?>
<ds:datastoreItem xmlns:ds="http://schemas.openxmlformats.org/officeDocument/2006/customXml" ds:itemID="{EA9A301E-25F3-4CE3-ABAF-F132B5A8921A}"/>
</file>

<file path=customXml/itemProps3.xml><?xml version="1.0" encoding="utf-8"?>
<ds:datastoreItem xmlns:ds="http://schemas.openxmlformats.org/officeDocument/2006/customXml" ds:itemID="{5DCC5357-5822-4C91-AD7E-433623772A4D}"/>
</file>

<file path=docProps/app.xml><?xml version="1.0" encoding="utf-8"?>
<Properties xmlns="http://schemas.openxmlformats.org/officeDocument/2006/extended-properties" xmlns:vt="http://schemas.openxmlformats.org/officeDocument/2006/docPropsVTypes">
  <TotalTime>0</TotalTime>
  <Words>2188</Words>
  <Application>Microsoft Office PowerPoint</Application>
  <PresentationFormat>Breitbild</PresentationFormat>
  <Paragraphs>383</Paragraphs>
  <Slides>46</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46</vt:i4>
      </vt:variant>
    </vt:vector>
  </HeadingPairs>
  <TitlesOfParts>
    <vt:vector size="53" baseType="lpstr">
      <vt:lpstr>Arial</vt:lpstr>
      <vt:lpstr>Book Antiqua</vt:lpstr>
      <vt:lpstr>Calibri</vt:lpstr>
      <vt:lpstr>Times New Roman</vt:lpstr>
      <vt:lpstr>TT Norms Pro</vt:lpstr>
      <vt:lpstr>Wingdings</vt:lpstr>
      <vt:lpstr>Office</vt:lpstr>
      <vt:lpstr>Diabetes mellitus Typ 2</vt:lpstr>
      <vt:lpstr>Herzlich Willkommen</vt:lpstr>
      <vt:lpstr>Startcheck</vt:lpstr>
      <vt:lpstr>Soundcheck und Videocheck</vt:lpstr>
      <vt:lpstr>Symbolerklärung Videokonferenz</vt:lpstr>
      <vt:lpstr>„Spielregeln“ während der Schulung</vt:lpstr>
      <vt:lpstr>Ablauf Online-Diabetes-Schulung</vt:lpstr>
      <vt:lpstr>Organisatorische Punkte</vt:lpstr>
      <vt:lpstr>Willkommen zum 1. Modul</vt:lpstr>
      <vt:lpstr>Was erwartet Sie heute?</vt:lpstr>
      <vt:lpstr>Was versteht man unter  Diabetes mellitus?</vt:lpstr>
      <vt:lpstr>Symptome bei Diabetes</vt:lpstr>
      <vt:lpstr>Blutzuckerwerte</vt:lpstr>
      <vt:lpstr>„Hyperglykämie“ – Was ist das?</vt:lpstr>
      <vt:lpstr>Werte über 250 mg/dl</vt:lpstr>
      <vt:lpstr>HbA1c – das Blutzuckergedächtnis</vt:lpstr>
      <vt:lpstr>Wirkung der Kohlenhydrate auf den Blutzucker bei Diabetes mellitus Typ 2</vt:lpstr>
      <vt:lpstr>Insulin wirkt wie ein Schlüssel</vt:lpstr>
      <vt:lpstr>Insulin wirkt bei Übergewicht schlechter</vt:lpstr>
      <vt:lpstr>Abnehmen verbessert die Insulinwirkung</vt:lpstr>
      <vt:lpstr>Stufentherapie  Diabetes mellitus Typ 2 </vt:lpstr>
      <vt:lpstr>Diabetes-Typen</vt:lpstr>
      <vt:lpstr>Blutzucker-Selbstmessung</vt:lpstr>
      <vt:lpstr>Blutzucker-Selbstmessung Vorbereitung</vt:lpstr>
      <vt:lpstr>Blutzucker-Selbstmessung Stechgerät vorbereiten</vt:lpstr>
      <vt:lpstr>Blutzucker-Selbstmessung Stechgerät vorbereiten</vt:lpstr>
      <vt:lpstr>Blutzucker-Selbstmessung Blutzuckermessgerät vorbereiten</vt:lpstr>
      <vt:lpstr>Blutzucker-Selbstmessung Hände massieren</vt:lpstr>
      <vt:lpstr>Blutzucker-Selbstmessung Stechen mit der Stechhilfe</vt:lpstr>
      <vt:lpstr>Blutzucker-Selbstmessung Blutzuckermessung</vt:lpstr>
      <vt:lpstr>Blutzucker-Selbstmessung Ergebnis notieren und Lanzette entsorgen</vt:lpstr>
      <vt:lpstr>BZ-Selbstmessung:  Das kann die Werte verfälschen</vt:lpstr>
      <vt:lpstr>BZ-Selbstmessung: Wann und wie oft soll ich messen?</vt:lpstr>
      <vt:lpstr>Die 3 Säulen der Diabetestherapie</vt:lpstr>
      <vt:lpstr>Bewegung</vt:lpstr>
      <vt:lpstr>Was Bewegung alles kann!</vt:lpstr>
      <vt:lpstr>Gesundheit – wertvolles Gut</vt:lpstr>
      <vt:lpstr>Machen Sie dem Diabetes Beine!</vt:lpstr>
      <vt:lpstr>Volle Kraft voraus!</vt:lpstr>
      <vt:lpstr>Achtung vor „Hypos“!</vt:lpstr>
      <vt:lpstr>„Hypos“ vermeiden</vt:lpstr>
      <vt:lpstr>Das kommt mit zum Sport</vt:lpstr>
      <vt:lpstr>Was ist bis zum nächsten Teil zu erledigen? </vt:lpstr>
      <vt:lpstr>Noch offene Fragen?  Sie können Sie nun gerne stellen!  Vielen Dank für Ihre Aufmerksamkeit! </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264</cp:revision>
  <cp:lastPrinted>2022-02-03T14:02:55Z</cp:lastPrinted>
  <dcterms:created xsi:type="dcterms:W3CDTF">2021-11-18T10:24:16Z</dcterms:created>
  <dcterms:modified xsi:type="dcterms:W3CDTF">2025-09-25T06:54:16Z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0x01010011C76C7AF37428499B17CA93BD79409D</vt:lpwstr>
  </property>
</Properties>
</file>