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433" r:id="rId2"/>
    <p:sldId id="429" r:id="rId3"/>
    <p:sldId id="462" r:id="rId4"/>
    <p:sldId id="408" r:id="rId5"/>
    <p:sldId id="463" r:id="rId6"/>
    <p:sldId id="410" r:id="rId7"/>
    <p:sldId id="457" r:id="rId8"/>
    <p:sldId id="390" r:id="rId9"/>
    <p:sldId id="417" r:id="rId10"/>
    <p:sldId id="418" r:id="rId11"/>
    <p:sldId id="419" r:id="rId12"/>
    <p:sldId id="420" r:id="rId13"/>
    <p:sldId id="421" r:id="rId14"/>
    <p:sldId id="458" r:id="rId15"/>
    <p:sldId id="422" r:id="rId16"/>
    <p:sldId id="423" r:id="rId17"/>
    <p:sldId id="450" r:id="rId18"/>
    <p:sldId id="459" r:id="rId19"/>
    <p:sldId id="460" r:id="rId20"/>
    <p:sldId id="453" r:id="rId21"/>
    <p:sldId id="435" r:id="rId22"/>
    <p:sldId id="425" r:id="rId23"/>
    <p:sldId id="447" r:id="rId24"/>
    <p:sldId id="443" r:id="rId25"/>
    <p:sldId id="445" r:id="rId26"/>
    <p:sldId id="461" r:id="rId27"/>
    <p:sldId id="434" r:id="rId28"/>
    <p:sldId id="427" r:id="rId29"/>
    <p:sldId id="428" r:id="rId30"/>
    <p:sldId id="392" r:id="rId31"/>
    <p:sldId id="393" r:id="rId32"/>
    <p:sldId id="394" r:id="rId33"/>
    <p:sldId id="396" r:id="rId34"/>
    <p:sldId id="397" r:id="rId35"/>
    <p:sldId id="400" r:id="rId36"/>
    <p:sldId id="402" r:id="rId37"/>
    <p:sldId id="403" r:id="rId38"/>
    <p:sldId id="405" r:id="rId39"/>
    <p:sldId id="454" r:id="rId40"/>
    <p:sldId id="406" r:id="rId41"/>
    <p:sldId id="407" r:id="rId42"/>
    <p:sldId id="411" r:id="rId43"/>
    <p:sldId id="409" r:id="rId44"/>
    <p:sldId id="455" r:id="rId45"/>
    <p:sldId id="414" r:id="rId46"/>
    <p:sldId id="415" r:id="rId47"/>
    <p:sldId id="416" r:id="rId48"/>
    <p:sldId id="448" r:id="rId49"/>
    <p:sldId id="449" r:id="rId50"/>
    <p:sldId id="456" r:id="rId51"/>
    <p:sldId id="438" r:id="rId52"/>
    <p:sldId id="439" r:id="rId53"/>
    <p:sldId id="440" r:id="rId54"/>
    <p:sldId id="324" r:id="rId55"/>
    <p:sldId id="437" r:id="rId56"/>
    <p:sldId id="464" r:id="rId57"/>
  </p:sldIdLst>
  <p:sldSz cx="12192000" cy="6858000"/>
  <p:notesSz cx="9926638" cy="67976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xu5dAb4mpG9d6yACteQWw==" hashData="o6EDIzD3ud8iMiktfTBZKEMAgYI2khFa4aYRj2LWT2kow8rkDze+30cCtwJrlt2T4UcLOXpK9EpW9Udulv6a2A=="/>
  <p:extLst>
    <p:ext uri="{521415D9-36F7-43E2-AB2F-B90AF26B5E84}">
      <p14:sectionLst xmlns:p14="http://schemas.microsoft.com/office/powerpoint/2010/main">
        <p14:section name="Standardabschnitt" id="{54BE2BE5-B6F6-41AC-A4F1-212778257FCC}">
          <p14:sldIdLst>
            <p14:sldId id="433"/>
            <p14:sldId id="429"/>
            <p14:sldId id="462"/>
            <p14:sldId id="408"/>
            <p14:sldId id="463"/>
            <p14:sldId id="410"/>
            <p14:sldId id="457"/>
            <p14:sldId id="390"/>
            <p14:sldId id="417"/>
            <p14:sldId id="418"/>
            <p14:sldId id="419"/>
            <p14:sldId id="420"/>
            <p14:sldId id="421"/>
            <p14:sldId id="458"/>
            <p14:sldId id="422"/>
            <p14:sldId id="423"/>
            <p14:sldId id="450"/>
            <p14:sldId id="459"/>
            <p14:sldId id="460"/>
            <p14:sldId id="453"/>
            <p14:sldId id="435"/>
            <p14:sldId id="425"/>
            <p14:sldId id="447"/>
            <p14:sldId id="443"/>
            <p14:sldId id="445"/>
            <p14:sldId id="461"/>
            <p14:sldId id="434"/>
            <p14:sldId id="427"/>
            <p14:sldId id="428"/>
            <p14:sldId id="392"/>
            <p14:sldId id="393"/>
            <p14:sldId id="394"/>
            <p14:sldId id="396"/>
            <p14:sldId id="397"/>
            <p14:sldId id="400"/>
            <p14:sldId id="402"/>
            <p14:sldId id="403"/>
            <p14:sldId id="405"/>
            <p14:sldId id="454"/>
            <p14:sldId id="406"/>
            <p14:sldId id="407"/>
            <p14:sldId id="411"/>
            <p14:sldId id="409"/>
            <p14:sldId id="455"/>
            <p14:sldId id="414"/>
            <p14:sldId id="415"/>
            <p14:sldId id="416"/>
            <p14:sldId id="448"/>
            <p14:sldId id="449"/>
            <p14:sldId id="456"/>
            <p14:sldId id="438"/>
            <p14:sldId id="439"/>
            <p14:sldId id="440"/>
            <p14:sldId id="324"/>
            <p14:sldId id="437"/>
            <p14:sldId id="464"/>
          </p14:sldIdLst>
        </p14:section>
      </p14:sectionLst>
    </p:ext>
    <p:ext uri="{EFAFB233-063F-42B5-8137-9DF3F51BA10A}">
      <p15:sldGuideLst xmlns:p15="http://schemas.microsoft.com/office/powerpoint/2012/main">
        <p15:guide id="1" orient="horz" pos="2092"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emann Mariana" initials="SM" lastIdx="1" clrIdx="0">
    <p:extLst>
      <p:ext uri="{19B8F6BF-5375-455C-9EA6-DF929625EA0E}">
        <p15:presenceInfo xmlns:p15="http://schemas.microsoft.com/office/powerpoint/2012/main" userId="S-1-5-21-1647195101-2025533246-709122288-39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BA1"/>
    <a:srgbClr val="575756"/>
    <a:srgbClr val="E4E4F2"/>
    <a:srgbClr val="909698"/>
    <a:srgbClr val="FCF4E0"/>
    <a:srgbClr val="FFE4B5"/>
    <a:srgbClr val="F9B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26" autoAdjust="0"/>
    <p:restoredTop sz="95033" autoAdjust="0"/>
  </p:normalViewPr>
  <p:slideViewPr>
    <p:cSldViewPr snapToGrid="0" showGuides="1">
      <p:cViewPr varScale="1">
        <p:scale>
          <a:sx n="50" d="100"/>
          <a:sy n="50" d="100"/>
        </p:scale>
        <p:origin x="677" y="29"/>
      </p:cViewPr>
      <p:guideLst>
        <p:guide orient="horz" pos="2092"/>
        <p:guide pos="3863"/>
      </p:guideLst>
    </p:cSldViewPr>
  </p:slideViewPr>
  <p:notesTextViewPr>
    <p:cViewPr>
      <p:scale>
        <a:sx n="1" d="1"/>
        <a:sy n="1" d="1"/>
      </p:scale>
      <p:origin x="0" y="0"/>
    </p:cViewPr>
  </p:notesTextViewPr>
  <p:sorterViewPr>
    <p:cViewPr>
      <p:scale>
        <a:sx n="100" d="100"/>
        <a:sy n="100" d="100"/>
      </p:scale>
      <p:origin x="0" y="-80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57768734-6474-4617-9AE0-510CBEDB23E2}" type="datetimeFigureOut">
              <a:rPr lang="de-DE" smtClean="0"/>
              <a:t>30.09.2025</a:t>
            </a:fld>
            <a:endParaRPr lang="de-DE"/>
          </a:p>
        </p:txBody>
      </p:sp>
      <p:sp>
        <p:nvSpPr>
          <p:cNvPr id="4" name="Fußzeilenplatzhalter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C3685A04-F0F3-4D99-BA8F-9EB6D6FF9E51}" type="slidenum">
              <a:rPr lang="de-DE" smtClean="0"/>
              <a:t>‹Nr.›</a:t>
            </a:fld>
            <a:endParaRPr lang="de-DE"/>
          </a:p>
        </p:txBody>
      </p:sp>
    </p:spTree>
    <p:extLst>
      <p:ext uri="{BB962C8B-B14F-4D97-AF65-F5344CB8AC3E}">
        <p14:creationId xmlns:p14="http://schemas.microsoft.com/office/powerpoint/2010/main" val="2115247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AF6372E4-4873-48A7-AFFA-658B95401C63}" type="datetimeFigureOut">
              <a:rPr lang="de-DE" smtClean="0"/>
              <a:t>30.09.2025</a:t>
            </a:fld>
            <a:endParaRPr lang="de-DE"/>
          </a:p>
        </p:txBody>
      </p:sp>
      <p:sp>
        <p:nvSpPr>
          <p:cNvPr id="4" name="Folienbildplatzhalt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766BF03D-CF01-4197-A634-3B7CD1C1341F}" type="slidenum">
              <a:rPr lang="de-DE" smtClean="0"/>
              <a:t>‹Nr.›</a:t>
            </a:fld>
            <a:endParaRPr lang="de-DE"/>
          </a:p>
        </p:txBody>
      </p:sp>
    </p:spTree>
    <p:extLst>
      <p:ext uri="{BB962C8B-B14F-4D97-AF65-F5344CB8AC3E}">
        <p14:creationId xmlns:p14="http://schemas.microsoft.com/office/powerpoint/2010/main" val="395312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8</a:t>
            </a:fld>
            <a:endParaRPr lang="de-DE" altLang="de-DE">
              <a:latin typeface="Arial" panose="020B0604020202020204" pitchFamily="34" charset="0"/>
            </a:endParaRPr>
          </a:p>
        </p:txBody>
      </p:sp>
    </p:spTree>
    <p:extLst>
      <p:ext uri="{BB962C8B-B14F-4D97-AF65-F5344CB8AC3E}">
        <p14:creationId xmlns:p14="http://schemas.microsoft.com/office/powerpoint/2010/main" val="1295041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24</a:t>
            </a:fld>
            <a:endParaRPr lang="de-DE"/>
          </a:p>
        </p:txBody>
      </p:sp>
    </p:spTree>
    <p:extLst>
      <p:ext uri="{BB962C8B-B14F-4D97-AF65-F5344CB8AC3E}">
        <p14:creationId xmlns:p14="http://schemas.microsoft.com/office/powerpoint/2010/main" val="232383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Bild Koffer Handbuch</a:t>
            </a:r>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25</a:t>
            </a:fld>
            <a:endParaRPr lang="de-DE"/>
          </a:p>
        </p:txBody>
      </p:sp>
    </p:spTree>
    <p:extLst>
      <p:ext uri="{BB962C8B-B14F-4D97-AF65-F5344CB8AC3E}">
        <p14:creationId xmlns:p14="http://schemas.microsoft.com/office/powerpoint/2010/main" val="137534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26</a:t>
            </a:fld>
            <a:endParaRPr lang="de-DE"/>
          </a:p>
        </p:txBody>
      </p:sp>
    </p:spTree>
    <p:extLst>
      <p:ext uri="{BB962C8B-B14F-4D97-AF65-F5344CB8AC3E}">
        <p14:creationId xmlns:p14="http://schemas.microsoft.com/office/powerpoint/2010/main" val="2279680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44</a:t>
            </a:fld>
            <a:endParaRPr lang="de-DE"/>
          </a:p>
        </p:txBody>
      </p:sp>
    </p:spTree>
    <p:extLst>
      <p:ext uri="{BB962C8B-B14F-4D97-AF65-F5344CB8AC3E}">
        <p14:creationId xmlns:p14="http://schemas.microsoft.com/office/powerpoint/2010/main" val="240468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5013"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5175" indent="-225425">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288AB2-6587-4A03-8083-0F0F16F94960}" type="slidenum">
              <a:rPr lang="de-DE" altLang="de-DE" smtClean="0">
                <a:latin typeface="Arial" panose="020B0604020202020204" pitchFamily="34" charset="0"/>
              </a:rPr>
              <a:pPr>
                <a:spcBef>
                  <a:spcPct val="0"/>
                </a:spcBef>
              </a:pPr>
              <a:t>46</a:t>
            </a:fld>
            <a:endParaRPr lang="de-DE" altLang="de-DE">
              <a:latin typeface="Arial" panose="020B0604020202020204" pitchFamily="34" charset="0"/>
            </a:endParaRPr>
          </a:p>
        </p:txBody>
      </p:sp>
    </p:spTree>
    <p:extLst>
      <p:ext uri="{BB962C8B-B14F-4D97-AF65-F5344CB8AC3E}">
        <p14:creationId xmlns:p14="http://schemas.microsoft.com/office/powerpoint/2010/main" val="3795865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32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5013"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5175" indent="-225425">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AA9275-03CB-4510-BCBA-E2944774315D}" type="slidenum">
              <a:rPr lang="de-DE" altLang="de-DE" smtClean="0">
                <a:latin typeface="Arial" panose="020B0604020202020204" pitchFamily="34" charset="0"/>
              </a:rPr>
              <a:pPr>
                <a:spcBef>
                  <a:spcPct val="0"/>
                </a:spcBef>
              </a:pPr>
              <a:t>47</a:t>
            </a:fld>
            <a:endParaRPr lang="de-DE" altLang="de-DE">
              <a:latin typeface="Arial" panose="020B0604020202020204" pitchFamily="34" charset="0"/>
            </a:endParaRPr>
          </a:p>
        </p:txBody>
      </p:sp>
    </p:spTree>
    <p:extLst>
      <p:ext uri="{BB962C8B-B14F-4D97-AF65-F5344CB8AC3E}">
        <p14:creationId xmlns:p14="http://schemas.microsoft.com/office/powerpoint/2010/main" val="422531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5013"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5175" indent="-225425">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288AB2-6587-4A03-8083-0F0F16F94960}" type="slidenum">
              <a:rPr lang="de-DE" altLang="de-DE" smtClean="0">
                <a:latin typeface="Arial" panose="020B0604020202020204" pitchFamily="34" charset="0"/>
              </a:rPr>
              <a:pPr>
                <a:spcBef>
                  <a:spcPct val="0"/>
                </a:spcBef>
              </a:pPr>
              <a:t>53</a:t>
            </a:fld>
            <a:endParaRPr lang="de-DE" altLang="de-DE">
              <a:latin typeface="Arial" panose="020B0604020202020204" pitchFamily="34" charset="0"/>
            </a:endParaRPr>
          </a:p>
        </p:txBody>
      </p:sp>
    </p:spTree>
    <p:extLst>
      <p:ext uri="{BB962C8B-B14F-4D97-AF65-F5344CB8AC3E}">
        <p14:creationId xmlns:p14="http://schemas.microsoft.com/office/powerpoint/2010/main" val="2216154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5978911"/>
            <a:ext cx="2743200" cy="365125"/>
          </a:xfrm>
          <a:prstGeom prst="rect">
            <a:avLst/>
          </a:prstGeom>
        </p:spPr>
        <p:txBody>
          <a:bodyPr/>
          <a:lstStyle>
            <a:lvl1pPr>
              <a:defRPr>
                <a:solidFill>
                  <a:srgbClr val="575756"/>
                </a:solidFill>
              </a:defRPr>
            </a:lvl1pPr>
          </a:lstStyle>
          <a:p>
            <a:fld id="{C896F146-8DB0-46B2-A259-3116DA0CD858}" type="datetimeFigureOut">
              <a:rPr lang="de-DE" smtClean="0"/>
              <a:pPr/>
              <a:t>30.09.2025</a:t>
            </a:fld>
            <a:endParaRPr lang="de-DE" dirty="0"/>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pic>
        <p:nvPicPr>
          <p:cNvPr id="10" name="Picture 8" descr="cciv_logo_RGB"/>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893543" y="5916477"/>
            <a:ext cx="2265998" cy="47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5"/>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1402441" y="5855489"/>
            <a:ext cx="481722" cy="6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828000" y="3492000"/>
            <a:ext cx="10515600" cy="900000"/>
          </a:xfrm>
        </p:spPr>
        <p:txBody>
          <a:bodyPr>
            <a:normAutofit/>
          </a:bodyPr>
          <a:lstStyle>
            <a:lvl1pPr>
              <a:defRPr sz="7000" b="0">
                <a:solidFill>
                  <a:srgbClr val="3B5BA1"/>
                </a:solidFill>
                <a:latin typeface="Book Antiqua" panose="02040602050305030304" pitchFamily="18" charset="0"/>
              </a:defRPr>
            </a:lvl1pPr>
          </a:lstStyle>
          <a:p>
            <a:r>
              <a:rPr lang="de-DE" dirty="0"/>
              <a:t>Titel der Präsentation</a:t>
            </a:r>
          </a:p>
        </p:txBody>
      </p:sp>
      <p:sp>
        <p:nvSpPr>
          <p:cNvPr id="5" name="Textplatzhalter 4"/>
          <p:cNvSpPr>
            <a:spLocks noGrp="1"/>
          </p:cNvSpPr>
          <p:nvPr>
            <p:ph type="body" sz="quarter" idx="11" hasCustomPrompt="1"/>
          </p:nvPr>
        </p:nvSpPr>
        <p:spPr>
          <a:xfrm>
            <a:off x="828000" y="2844000"/>
            <a:ext cx="10515600" cy="504000"/>
          </a:xfrm>
        </p:spPr>
        <p:txBody>
          <a:bodyPr>
            <a:normAutofit/>
          </a:bodyPr>
          <a:lstStyle>
            <a:lvl1pPr marL="0" indent="0">
              <a:buNone/>
              <a:defRPr sz="3200">
                <a:solidFill>
                  <a:srgbClr val="575756"/>
                </a:solidFill>
                <a:latin typeface="+mj-lt"/>
              </a:defRPr>
            </a:lvl1pPr>
          </a:lstStyle>
          <a:p>
            <a:pPr lvl="0"/>
            <a:r>
              <a:rPr lang="de-DE" dirty="0"/>
              <a:t>Headline</a:t>
            </a:r>
          </a:p>
        </p:txBody>
      </p:sp>
      <p:sp>
        <p:nvSpPr>
          <p:cNvPr id="14" name="Textplatzhalter 4"/>
          <p:cNvSpPr>
            <a:spLocks noGrp="1"/>
          </p:cNvSpPr>
          <p:nvPr>
            <p:ph type="body" sz="quarter" idx="12" hasCustomPrompt="1"/>
          </p:nvPr>
        </p:nvSpPr>
        <p:spPr>
          <a:xfrm>
            <a:off x="828000" y="4428000"/>
            <a:ext cx="10515600" cy="648000"/>
          </a:xfrm>
        </p:spPr>
        <p:txBody>
          <a:bodyPr>
            <a:normAutofit/>
          </a:bodyPr>
          <a:lstStyle>
            <a:lvl1pPr marL="0" indent="0">
              <a:buNone/>
              <a:defRPr sz="4800" b="1">
                <a:solidFill>
                  <a:srgbClr val="575756"/>
                </a:solidFill>
                <a:latin typeface="+mj-lt"/>
              </a:defRPr>
            </a:lvl1pPr>
          </a:lstStyle>
          <a:p>
            <a:pPr lvl="0"/>
            <a:r>
              <a:rPr lang="de-DE" dirty="0"/>
              <a:t>Subheadline</a:t>
            </a:r>
          </a:p>
        </p:txBody>
      </p:sp>
      <p:sp>
        <p:nvSpPr>
          <p:cNvPr id="6" name="Bildplatzhalter 5"/>
          <p:cNvSpPr>
            <a:spLocks noGrp="1"/>
          </p:cNvSpPr>
          <p:nvPr>
            <p:ph type="pic" sz="quarter" idx="13"/>
          </p:nvPr>
        </p:nvSpPr>
        <p:spPr>
          <a:xfrm>
            <a:off x="0" y="1188608"/>
            <a:ext cx="12192000" cy="4384911"/>
          </a:xfrm>
        </p:spPr>
        <p:txBody>
          <a:bodyPr/>
          <a:lstStyle>
            <a:lvl1pPr marL="0" indent="0" algn="ctr">
              <a:buNone/>
              <a:defRPr/>
            </a:lvl1pPr>
          </a:lstStyle>
          <a:p>
            <a:endParaRPr lang="de-DE" dirty="0"/>
          </a:p>
          <a:p>
            <a:r>
              <a:rPr lang="de-DE" dirty="0"/>
              <a:t>Bild durch Klicken auf das Symbol hinzufügen.</a:t>
            </a:r>
          </a:p>
          <a:p>
            <a:r>
              <a:rPr lang="de-DE" dirty="0"/>
              <a:t>Achtung! Nach dem Einfügen mit Rechtsklick auf das Bild, </a:t>
            </a:r>
          </a:p>
          <a:p>
            <a:r>
              <a:rPr lang="de-DE" dirty="0"/>
              <a:t>das Bild in den Hintergrund verschieben.</a:t>
            </a:r>
          </a:p>
          <a:p>
            <a:endParaRPr lang="de-DE" dirty="0"/>
          </a:p>
        </p:txBody>
      </p:sp>
    </p:spTree>
    <p:extLst>
      <p:ext uri="{BB962C8B-B14F-4D97-AF65-F5344CB8AC3E}">
        <p14:creationId xmlns:p14="http://schemas.microsoft.com/office/powerpoint/2010/main" val="1148158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136800" y="6356350"/>
            <a:ext cx="2743200" cy="365125"/>
          </a:xfrm>
          <a:prstGeom prst="rect">
            <a:avLst/>
          </a:prstGeom>
        </p:spPr>
        <p:txBody>
          <a:bodyPr/>
          <a:lstStyle/>
          <a:p>
            <a:fld id="{6A5FD0CB-8B4A-4BAE-8908-A4C4D5EC6CF0}" type="slidenum">
              <a:rPr lang="de-DE" smtClean="0"/>
              <a:t>‹Nr.›</a:t>
            </a:fld>
            <a:endParaRPr lang="de-DE"/>
          </a:p>
        </p:txBody>
      </p:sp>
      <p:sp>
        <p:nvSpPr>
          <p:cNvPr id="7" name="Rechteck 6"/>
          <p:cNvSpPr/>
          <p:nvPr userDrawn="1"/>
        </p:nvSpPr>
        <p:spPr>
          <a:xfrm>
            <a:off x="8772000" y="0"/>
            <a:ext cx="34200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38200" y="360000"/>
            <a:ext cx="4752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838200" y="1800000"/>
            <a:ext cx="74958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idx="13"/>
          </p:nvPr>
        </p:nvSpPr>
        <p:spPr>
          <a:xfrm>
            <a:off x="9136800" y="288000"/>
            <a:ext cx="2736000" cy="5863338"/>
          </a:xfrm>
        </p:spPr>
        <p:txBody>
          <a:bodyPr anchor="ctr" anchorCtr="0"/>
          <a:lstStyle>
            <a:lvl1pPr marL="0" indent="0" algn="r">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cxnSp>
        <p:nvCxnSpPr>
          <p:cNvPr id="15" name="Gerader Verbinder 14"/>
          <p:cNvCxnSpPr/>
          <p:nvPr userDrawn="1"/>
        </p:nvCxnSpPr>
        <p:spPr>
          <a:xfrm>
            <a:off x="838200" y="1566000"/>
            <a:ext cx="74958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40949" y="525293"/>
            <a:ext cx="2393051" cy="651753"/>
          </a:xfrm>
          <a:prstGeom prst="rect">
            <a:avLst/>
          </a:prstGeom>
        </p:spPr>
      </p:pic>
      <p:sp>
        <p:nvSpPr>
          <p:cNvPr id="14"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pPr/>
              <a:t>‹Nr.›</a:t>
            </a:fld>
            <a:endParaRPr lang="de-DE" dirty="0">
              <a:solidFill>
                <a:schemeClr val="bg1"/>
              </a:solidFill>
            </a:endParaRPr>
          </a:p>
        </p:txBody>
      </p:sp>
    </p:spTree>
    <p:extLst>
      <p:ext uri="{BB962C8B-B14F-4D97-AF65-F5344CB8AC3E}">
        <p14:creationId xmlns:p14="http://schemas.microsoft.com/office/powerpoint/2010/main" val="342230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7" name="Gerader Verbinder 6"/>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9"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2108132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7"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892536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83188" y="1800000"/>
            <a:ext cx="6172200" cy="4352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839788" y="1800000"/>
            <a:ext cx="3932237" cy="435240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0"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450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83188" y="1800000"/>
            <a:ext cx="3931200" cy="40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a:p>
            <a:r>
              <a:rPr lang="de-DE" dirty="0"/>
              <a:t>Bild durch Klicken </a:t>
            </a:r>
          </a:p>
          <a:p>
            <a:r>
              <a:rPr lang="de-DE" dirty="0"/>
              <a:t>auf das Symbol </a:t>
            </a:r>
          </a:p>
          <a:p>
            <a:r>
              <a:rPr lang="de-DE" dirty="0"/>
              <a:t>hinzufügen</a:t>
            </a:r>
          </a:p>
          <a:p>
            <a:endParaRPr lang="de-DE" dirty="0"/>
          </a:p>
        </p:txBody>
      </p:sp>
      <p:sp>
        <p:nvSpPr>
          <p:cNvPr id="8" name="Rechteck 7"/>
          <p:cNvSpPr/>
          <p:nvPr userDrawn="1"/>
        </p:nvSpPr>
        <p:spPr>
          <a:xfrm>
            <a:off x="10677727" y="0"/>
            <a:ext cx="1514274"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rot="720000">
            <a:off x="10287563" y="96536"/>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rot="-720000">
            <a:off x="10287564" y="3223939"/>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rot="10800000">
            <a:off x="10676175" y="-9525"/>
            <a:ext cx="1493996" cy="6731000"/>
          </a:xfrm>
          <a:prstGeom prst="homePlate">
            <a:avLst>
              <a:gd name="adj" fmla="val 46093"/>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3"/>
          <p:cNvSpPr>
            <a:spLocks noGrp="1"/>
          </p:cNvSpPr>
          <p:nvPr>
            <p:ph type="body" sz="half" idx="2"/>
          </p:nvPr>
        </p:nvSpPr>
        <p:spPr>
          <a:xfrm>
            <a:off x="839788" y="1800000"/>
            <a:ext cx="3932237" cy="406105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5" name="Rechteck 14"/>
          <p:cNvSpPr/>
          <p:nvPr userDrawn="1"/>
        </p:nvSpPr>
        <p:spPr>
          <a:xfrm>
            <a:off x="0" y="6721475"/>
            <a:ext cx="12192000" cy="136525"/>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el 1"/>
          <p:cNvSpPr>
            <a:spLocks noGrp="1"/>
          </p:cNvSpPr>
          <p:nvPr>
            <p:ph type="title"/>
          </p:nvPr>
        </p:nvSpPr>
        <p:spPr>
          <a:xfrm>
            <a:off x="838200" y="360000"/>
            <a:ext cx="554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cxnSp>
        <p:nvCxnSpPr>
          <p:cNvPr id="20" name="Gerader Verbinder 19"/>
          <p:cNvCxnSpPr/>
          <p:nvPr userDrawn="1"/>
        </p:nvCxnSpPr>
        <p:spPr>
          <a:xfrm>
            <a:off x="838200" y="1566000"/>
            <a:ext cx="827618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16514" y="525293"/>
            <a:ext cx="2393051" cy="651753"/>
          </a:xfrm>
          <a:prstGeom prst="rect">
            <a:avLst/>
          </a:prstGeom>
        </p:spPr>
      </p:pic>
      <p:sp>
        <p:nvSpPr>
          <p:cNvPr id="16"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pPr/>
              <a:t>‹Nr.›</a:t>
            </a:fld>
            <a:endParaRPr lang="de-DE" dirty="0">
              <a:solidFill>
                <a:schemeClr val="bg1"/>
              </a:solidFill>
            </a:endParaRPr>
          </a:p>
        </p:txBody>
      </p:sp>
    </p:spTree>
    <p:extLst>
      <p:ext uri="{BB962C8B-B14F-4D97-AF65-F5344CB8AC3E}">
        <p14:creationId xmlns:p14="http://schemas.microsoft.com/office/powerpoint/2010/main" val="42918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884748" y="1789889"/>
            <a:ext cx="3470639" cy="4071161"/>
          </a:xfrm>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a:p>
            <a:r>
              <a:rPr lang="de-DE" dirty="0"/>
              <a:t>Bild durch Klicken auf das Symbol hinzufügen</a:t>
            </a:r>
          </a:p>
          <a:p>
            <a:endParaRPr lang="de-DE" dirty="0"/>
          </a:p>
        </p:txBody>
      </p:sp>
      <p:grpSp>
        <p:nvGrpSpPr>
          <p:cNvPr id="9" name="Gruppieren 8"/>
          <p:cNvGrpSpPr/>
          <p:nvPr userDrawn="1"/>
        </p:nvGrpSpPr>
        <p:grpSpPr>
          <a:xfrm>
            <a:off x="0" y="-4762"/>
            <a:ext cx="3008270" cy="6726238"/>
            <a:chOff x="0" y="-4763"/>
            <a:chExt cx="3008270" cy="6862763"/>
          </a:xfrm>
        </p:grpSpPr>
        <p:sp>
          <p:nvSpPr>
            <p:cNvPr id="8" name="Rechteck 7"/>
            <p:cNvSpPr/>
            <p:nvPr userDrawn="1"/>
          </p:nvSpPr>
          <p:spPr>
            <a:xfrm>
              <a:off x="0" y="0"/>
              <a:ext cx="1514274" cy="685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a:off x="1514274" y="-4763"/>
              <a:ext cx="1493996" cy="6858000"/>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Textplatzhalter 3"/>
          <p:cNvSpPr>
            <a:spLocks noGrp="1"/>
          </p:cNvSpPr>
          <p:nvPr>
            <p:ph type="body" sz="half" idx="2"/>
          </p:nvPr>
        </p:nvSpPr>
        <p:spPr>
          <a:xfrm>
            <a:off x="3480389" y="1789890"/>
            <a:ext cx="3932237" cy="4079098"/>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3" name="Inhaltsplatzhalter 2"/>
          <p:cNvSpPr>
            <a:spLocks noGrp="1"/>
          </p:cNvSpPr>
          <p:nvPr>
            <p:ph idx="13"/>
          </p:nvPr>
        </p:nvSpPr>
        <p:spPr>
          <a:xfrm>
            <a:off x="288000" y="457200"/>
            <a:ext cx="2212009" cy="5762625"/>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cxnSp>
        <p:nvCxnSpPr>
          <p:cNvPr id="16" name="Gerader Verbinder 15"/>
          <p:cNvCxnSpPr/>
          <p:nvPr userDrawn="1"/>
        </p:nvCxnSpPr>
        <p:spPr>
          <a:xfrm>
            <a:off x="3480389" y="1566000"/>
            <a:ext cx="7873411"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Titel 1"/>
          <p:cNvSpPr>
            <a:spLocks noGrp="1"/>
          </p:cNvSpPr>
          <p:nvPr>
            <p:ph type="title"/>
          </p:nvPr>
        </p:nvSpPr>
        <p:spPr>
          <a:xfrm>
            <a:off x="3480389" y="360000"/>
            <a:ext cx="5238211"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15"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307655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2" name="Bildplatzhalter 21"/>
          <p:cNvSpPr>
            <a:spLocks noGrp="1"/>
          </p:cNvSpPr>
          <p:nvPr>
            <p:ph type="pic" sz="quarter" idx="22"/>
          </p:nvPr>
        </p:nvSpPr>
        <p:spPr>
          <a:xfrm>
            <a:off x="0" y="1189038"/>
            <a:ext cx="12192000" cy="5532437"/>
          </a:xfrm>
        </p:spPr>
        <p:txBody>
          <a:bodyPr/>
          <a:lstStyle>
            <a:lvl1pPr marL="0" indent="0" algn="ctr">
              <a:buNone/>
              <a:defRPr b="0" baseline="0"/>
            </a:lvl1pPr>
          </a:lstStyle>
          <a:p>
            <a:endParaRPr lang="de-DE" dirty="0"/>
          </a:p>
          <a:p>
            <a:r>
              <a:rPr lang="de-DE" dirty="0"/>
              <a:t>Bild durch Klicken auf das Symbol hinzufügen.</a:t>
            </a:r>
          </a:p>
          <a:p>
            <a:r>
              <a:rPr lang="de-DE" dirty="0"/>
              <a:t>Achtung! Nach dem Einfügen mit Rechtsklick auf das Bild, </a:t>
            </a:r>
          </a:p>
          <a:p>
            <a:r>
              <a:rPr lang="de-DE" dirty="0"/>
              <a:t>das Bild in den Hintergrund verschieben.</a:t>
            </a:r>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sp>
        <p:nvSpPr>
          <p:cNvPr id="24" name="Freihandform 23"/>
          <p:cNvSpPr>
            <a:spLocks noChangeArrowheads="1"/>
          </p:cNvSpPr>
          <p:nvPr userDrawn="1"/>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11" name="Titel 10"/>
          <p:cNvSpPr>
            <a:spLocks noGrp="1"/>
          </p:cNvSpPr>
          <p:nvPr>
            <p:ph type="title" hasCustomPrompt="1"/>
          </p:nvPr>
        </p:nvSpPr>
        <p:spPr>
          <a:xfrm>
            <a:off x="1123809" y="4815199"/>
            <a:ext cx="9625251" cy="865762"/>
          </a:xfrm>
        </p:spPr>
        <p:txBody>
          <a:bodyPr>
            <a:normAutofit/>
          </a:bodyPr>
          <a:lstStyle>
            <a:lvl1pPr>
              <a:defRPr sz="6000" b="0">
                <a:solidFill>
                  <a:schemeClr val="bg1"/>
                </a:solidFill>
                <a:latin typeface="Book Antiqua" panose="02040602050305030304" pitchFamily="18" charset="0"/>
              </a:defRPr>
            </a:lvl1pPr>
          </a:lstStyle>
          <a:p>
            <a:r>
              <a:rPr lang="de-DE" dirty="0"/>
              <a:t>Titel des Kapitels</a:t>
            </a:r>
          </a:p>
        </p:txBody>
      </p:sp>
      <p:sp>
        <p:nvSpPr>
          <p:cNvPr id="17" name="Textplatzhalter 16"/>
          <p:cNvSpPr>
            <a:spLocks noGrp="1"/>
          </p:cNvSpPr>
          <p:nvPr>
            <p:ph type="body" sz="quarter" idx="21" hasCustomPrompt="1"/>
          </p:nvPr>
        </p:nvSpPr>
        <p:spPr>
          <a:xfrm>
            <a:off x="1620000" y="5725921"/>
            <a:ext cx="9537626" cy="528964"/>
          </a:xfrm>
        </p:spPr>
        <p:txBody>
          <a:bodyPr>
            <a:normAutofit/>
          </a:bodyPr>
          <a:lstStyle>
            <a:lvl1pPr marL="0" indent="0">
              <a:buNone/>
              <a:defRPr sz="4200" b="1">
                <a:solidFill>
                  <a:srgbClr val="575756"/>
                </a:solidFill>
                <a:latin typeface="+mj-lt"/>
              </a:defRPr>
            </a:lvl1pPr>
          </a:lstStyle>
          <a:p>
            <a:pPr lvl="0"/>
            <a:r>
              <a:rPr lang="de-DE" dirty="0"/>
              <a:t>Subheadline</a:t>
            </a:r>
          </a:p>
        </p:txBody>
      </p:sp>
    </p:spTree>
    <p:extLst>
      <p:ext uri="{BB962C8B-B14F-4D97-AF65-F5344CB8AC3E}">
        <p14:creationId xmlns:p14="http://schemas.microsoft.com/office/powerpoint/2010/main" val="49905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sp>
        <p:nvSpPr>
          <p:cNvPr id="9" name="Textplatzhalt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5" name="Gerader Verbinder 14"/>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3"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25016348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sp>
        <p:nvSpPr>
          <p:cNvPr id="9" name="Textplatzhalter 2"/>
          <p:cNvSpPr>
            <a:spLocks noGrp="1"/>
          </p:cNvSpPr>
          <p:nvPr>
            <p:ph idx="1"/>
          </p:nvPr>
        </p:nvSpPr>
        <p:spPr>
          <a:xfrm>
            <a:off x="838199" y="1825625"/>
            <a:ext cx="64800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Bildplatzhalter 2"/>
          <p:cNvSpPr>
            <a:spLocks noGrp="1"/>
          </p:cNvSpPr>
          <p:nvPr>
            <p:ph type="pic" idx="10"/>
          </p:nvPr>
        </p:nvSpPr>
        <p:spPr>
          <a:xfrm>
            <a:off x="7597302" y="1825626"/>
            <a:ext cx="3756497" cy="4351338"/>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a:p>
            <a:r>
              <a:rPr lang="de-DE" dirty="0"/>
              <a:t>Bild durch Klicken auf das Symbol hinzufügen</a:t>
            </a:r>
          </a:p>
        </p:txBody>
      </p:sp>
      <p:cxnSp>
        <p:nvCxnSpPr>
          <p:cNvPr id="13" name="Gerader Verbinder 12"/>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3253170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9" name="Textplatzhalter 2"/>
          <p:cNvSpPr>
            <a:spLocks noGrp="1"/>
          </p:cNvSpPr>
          <p:nvPr>
            <p:ph idx="1"/>
          </p:nvPr>
        </p:nvSpPr>
        <p:spPr>
          <a:xfrm>
            <a:off x="838200" y="1825625"/>
            <a:ext cx="5144311"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Rechteck 12"/>
          <p:cNvSpPr/>
          <p:nvPr userDrawn="1"/>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p:cNvSpPr>
            <a:spLocks noGrp="1"/>
          </p:cNvSpPr>
          <p:nvPr>
            <p:ph type="body" sz="half" idx="10"/>
          </p:nvPr>
        </p:nvSpPr>
        <p:spPr>
          <a:xfrm>
            <a:off x="6644481" y="2188724"/>
            <a:ext cx="4376957" cy="933855"/>
          </a:xfrm>
        </p:spPr>
        <p:txBody>
          <a:bodyPr anchor="b">
            <a:normAutofit/>
          </a:bodyPr>
          <a:lstStyle>
            <a:lvl1pPr marL="0" indent="0">
              <a:buNone/>
              <a:defRPr sz="3200">
                <a:solidFill>
                  <a:schemeClr val="bg1"/>
                </a:solidFill>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5" name="Textplatzhalter 3"/>
          <p:cNvSpPr>
            <a:spLocks noGrp="1"/>
          </p:cNvSpPr>
          <p:nvPr>
            <p:ph type="body" sz="half" idx="11"/>
          </p:nvPr>
        </p:nvSpPr>
        <p:spPr>
          <a:xfrm>
            <a:off x="6644481" y="3257516"/>
            <a:ext cx="4376957" cy="2540169"/>
          </a:xfrm>
        </p:spPr>
        <p:txBody>
          <a:bodyPr>
            <a:normAutofit/>
          </a:bodyPr>
          <a:lstStyle>
            <a:lvl1pPr marL="0" indent="0">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cxnSp>
        <p:nvCxnSpPr>
          <p:cNvPr id="16" name="Gerader Verbinder 15"/>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20" name="Grafik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7"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384351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38200" y="1825625"/>
            <a:ext cx="5181600" cy="4351338"/>
          </a:xfrm>
        </p:spPr>
        <p:txBody>
          <a:bodyPr/>
          <a:lstStyle>
            <a:lvl1pPr>
              <a:defRPr>
                <a:solidFill>
                  <a:srgbClr val="575756"/>
                </a:solidFill>
              </a:defRPr>
            </a:lvl1pPr>
            <a:lvl2pP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9" name="Gerader Verbinder 8"/>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1"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65298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1681163"/>
            <a:ext cx="5157787"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Inhaltsplatzhalt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dirty="0">
                <a:solidFill>
                  <a:srgbClr val="575756"/>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10" name="Inhaltsplatzhalter 3"/>
          <p:cNvSpPr>
            <a:spLocks noGrp="1"/>
          </p:cNvSpPr>
          <p:nvPr>
            <p:ph sz="half" idx="13"/>
          </p:nvPr>
        </p:nvSpPr>
        <p:spPr>
          <a:xfrm>
            <a:off x="6172200" y="2505075"/>
            <a:ext cx="5181600"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dirty="0">
                <a:solidFill>
                  <a:srgbClr val="575756"/>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368131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cxnSp>
        <p:nvCxnSpPr>
          <p:cNvPr id="15" name="Gerader Verbinder 14"/>
          <p:cNvCxnSpPr/>
          <p:nvPr userDrawn="1"/>
        </p:nvCxnSpPr>
        <p:spPr>
          <a:xfrm>
            <a:off x="4300522" y="1566000"/>
            <a:ext cx="705327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30.09.2025</a:t>
            </a:fld>
            <a:endParaRPr lang="de-DE"/>
          </a:p>
        </p:txBody>
      </p:sp>
      <p:sp>
        <p:nvSpPr>
          <p:cNvPr id="7" name="Rechteck 6"/>
          <p:cNvSpPr/>
          <p:nvPr userDrawn="1"/>
        </p:nvSpPr>
        <p:spPr>
          <a:xfrm>
            <a:off x="0" y="0"/>
            <a:ext cx="30552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ichtungspfeil 7"/>
          <p:cNvSpPr/>
          <p:nvPr userDrawn="1"/>
        </p:nvSpPr>
        <p:spPr>
          <a:xfrm>
            <a:off x="2338458" y="0"/>
            <a:ext cx="1493996" cy="6721475"/>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300522" y="360000"/>
            <a:ext cx="446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4300522" y="1800000"/>
            <a:ext cx="7053278"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idx="13"/>
          </p:nvPr>
        </p:nvSpPr>
        <p:spPr>
          <a:xfrm>
            <a:off x="288000" y="360000"/>
            <a:ext cx="2512264" cy="5791338"/>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pic>
        <p:nvPicPr>
          <p:cNvPr id="17" name="Grafik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384171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30.09.2025</a:t>
            </a:fld>
            <a:endParaRPr lang="de-DE"/>
          </a:p>
        </p:txBody>
      </p:sp>
      <p:sp>
        <p:nvSpPr>
          <p:cNvPr id="7" name="Rechteck 6"/>
          <p:cNvSpPr/>
          <p:nvPr userDrawn="1"/>
        </p:nvSpPr>
        <p:spPr>
          <a:xfrm>
            <a:off x="0" y="0"/>
            <a:ext cx="3420000" cy="6721475"/>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038600" y="360000"/>
            <a:ext cx="4680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4038600" y="1800000"/>
            <a:ext cx="73152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idx="13"/>
          </p:nvPr>
        </p:nvSpPr>
        <p:spPr>
          <a:xfrm>
            <a:off x="317184" y="360000"/>
            <a:ext cx="2736000" cy="5791338"/>
          </a:xfrm>
        </p:spPr>
        <p:txBody>
          <a:bodyPr anchor="ctr" anchorCtr="0"/>
          <a:lstStyle>
            <a:lvl1pPr marL="0" indent="0">
              <a:buClr>
                <a:schemeClr val="bg1"/>
              </a:buClr>
              <a:buNone/>
              <a:defRPr b="0">
                <a:solidFill>
                  <a:srgbClr val="3B5BA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cxnSp>
        <p:nvCxnSpPr>
          <p:cNvPr id="15" name="Gerader Verbinder 14"/>
          <p:cNvCxnSpPr/>
          <p:nvPr userDrawn="1"/>
        </p:nvCxnSpPr>
        <p:spPr>
          <a:xfrm>
            <a:off x="4038600" y="1566000"/>
            <a:ext cx="73152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4719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721200"/>
            <a:ext cx="12192000" cy="136800"/>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838200" y="360000"/>
            <a:ext cx="10515600" cy="118800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115516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4" r:id="rId4"/>
    <p:sldLayoutId id="2147483665" r:id="rId5"/>
    <p:sldLayoutId id="2147483652" r:id="rId6"/>
    <p:sldLayoutId id="2147483653" r:id="rId7"/>
    <p:sldLayoutId id="2147483663" r:id="rId8"/>
    <p:sldLayoutId id="2147483666" r:id="rId9"/>
    <p:sldLayoutId id="2147483662" r:id="rId10"/>
    <p:sldLayoutId id="2147483654" r:id="rId11"/>
    <p:sldLayoutId id="2147483655" r:id="rId12"/>
    <p:sldLayoutId id="2147483656" r:id="rId13"/>
    <p:sldLayoutId id="2147483657" r:id="rId14"/>
    <p:sldLayoutId id="2147483660" r:id="rId15"/>
  </p:sldLayoutIdLst>
  <p:txStyles>
    <p:titleStyle>
      <a:lvl1pPr algn="l" defTabSz="914400" rtl="0" eaLnBrk="1" latinLnBrk="0" hangingPunct="1">
        <a:lnSpc>
          <a:spcPct val="90000"/>
        </a:lnSpc>
        <a:spcBef>
          <a:spcPct val="0"/>
        </a:spcBef>
        <a:buNone/>
        <a:defRPr sz="4000" b="0" kern="1200">
          <a:solidFill>
            <a:srgbClr val="3B5BA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Clr>
          <a:srgbClr val="3B5BA1"/>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therapie-aktiv.at/reis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www.gesundheitskasse.at/impressum" TargetMode="External"/><Relationship Id="rId2" Type="http://schemas.openxmlformats.org/officeDocument/2006/relationships/image" Target="../media/image65.jpeg"/><Relationship Id="rId1" Type="http://schemas.openxmlformats.org/officeDocument/2006/relationships/slideLayout" Target="../slideLayouts/slideLayout15.xml"/><Relationship Id="rId5" Type="http://schemas.openxmlformats.org/officeDocument/2006/relationships/hyperlink" Target="http://www.therapie-aktiv.at/" TargetMode="External"/><Relationship Id="rId4" Type="http://schemas.openxmlformats.org/officeDocument/2006/relationships/hyperlink" Target="mailto:service@therapie-aktiv.at"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a:extLst>
              <a:ext uri="{28A0092B-C50C-407E-A947-70E740481C1C}">
                <a14:useLocalDpi xmlns:a14="http://schemas.microsoft.com/office/drawing/2010/main"/>
              </a:ext>
            </a:extLst>
          </a:blip>
          <a:srcRect t="26024" b="26024"/>
          <a:stretch>
            <a:fillRect/>
          </a:stretch>
        </p:blipFill>
        <p:spPr/>
      </p:pic>
      <p:sp>
        <p:nvSpPr>
          <p:cNvPr id="2" name="Titel 1"/>
          <p:cNvSpPr>
            <a:spLocks noGrp="1"/>
          </p:cNvSpPr>
          <p:nvPr>
            <p:ph type="title"/>
          </p:nvPr>
        </p:nvSpPr>
        <p:spPr/>
        <p:txBody>
          <a:bodyPr>
            <a:normAutofit fontScale="90000"/>
          </a:bodyPr>
          <a:lstStyle/>
          <a:p>
            <a:r>
              <a:rPr lang="de-DE" dirty="0"/>
              <a:t>Diabetes mellitus Typ 2</a:t>
            </a:r>
          </a:p>
        </p:txBody>
      </p:sp>
      <p:sp>
        <p:nvSpPr>
          <p:cNvPr id="3" name="Textplatzhalter 2"/>
          <p:cNvSpPr>
            <a:spLocks noGrp="1"/>
          </p:cNvSpPr>
          <p:nvPr>
            <p:ph type="body" sz="quarter" idx="11"/>
          </p:nvPr>
        </p:nvSpPr>
        <p:spPr/>
        <p:txBody>
          <a:bodyPr>
            <a:normAutofit lnSpcReduction="10000"/>
          </a:bodyPr>
          <a:lstStyle/>
          <a:p>
            <a:r>
              <a:rPr lang="de-DE" dirty="0"/>
              <a:t>Online-Schulung</a:t>
            </a:r>
          </a:p>
        </p:txBody>
      </p:sp>
      <p:sp>
        <p:nvSpPr>
          <p:cNvPr id="4" name="Textplatzhalter 3"/>
          <p:cNvSpPr>
            <a:spLocks noGrp="1"/>
          </p:cNvSpPr>
          <p:nvPr>
            <p:ph type="body" sz="quarter" idx="12"/>
          </p:nvPr>
        </p:nvSpPr>
        <p:spPr/>
        <p:txBody>
          <a:bodyPr>
            <a:normAutofit fontScale="92500" lnSpcReduction="10000"/>
          </a:bodyPr>
          <a:lstStyle/>
          <a:p>
            <a:r>
              <a:rPr lang="de-DE" dirty="0"/>
              <a:t>Ohne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latin typeface="+mj-lt"/>
              </a:rPr>
              <a:t>Foto: © Raffael </a:t>
            </a:r>
            <a:r>
              <a:rPr lang="de-DE" sz="1000" dirty="0" err="1">
                <a:solidFill>
                  <a:srgbClr val="575756"/>
                </a:solidFill>
                <a:latin typeface="+mj-lt"/>
              </a:rPr>
              <a:t>Stiborek</a:t>
            </a:r>
            <a:r>
              <a:rPr lang="de-DE" sz="1000" dirty="0">
                <a:solidFill>
                  <a:srgbClr val="575756"/>
                </a:solidFill>
                <a:latin typeface="+mj-lt"/>
              </a:rPr>
              <a:t>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dirty="0"/>
              <a:t>Modul 3</a:t>
            </a:r>
            <a:endParaRPr lang="de-DE" sz="4800" b="1" dirty="0"/>
          </a:p>
        </p:txBody>
      </p:sp>
    </p:spTree>
    <p:extLst>
      <p:ext uri="{BB962C8B-B14F-4D97-AF65-F5344CB8AC3E}">
        <p14:creationId xmlns:p14="http://schemas.microsoft.com/office/powerpoint/2010/main" val="2791640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rafik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52989" y="1657208"/>
            <a:ext cx="18192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Mögliche Folgeerkrankungen</a:t>
            </a:r>
          </a:p>
        </p:txBody>
      </p:sp>
      <p:sp>
        <p:nvSpPr>
          <p:cNvPr id="6148" name="Textfeld 3"/>
          <p:cNvSpPr txBox="1">
            <a:spLocks noChangeArrowheads="1"/>
          </p:cNvSpPr>
          <p:nvPr/>
        </p:nvSpPr>
        <p:spPr bwMode="auto">
          <a:xfrm>
            <a:off x="3935414" y="1765158"/>
            <a:ext cx="2592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dirty="0">
                <a:solidFill>
                  <a:srgbClr val="3C5BA6"/>
                </a:solidFill>
                <a:latin typeface="Calibri" panose="020F0502020204030204" pitchFamily="34" charset="0"/>
                <a:cs typeface="Calibri" panose="020F0502020204030204" pitchFamily="34" charset="0"/>
              </a:rPr>
              <a:t>Erblindung</a:t>
            </a:r>
          </a:p>
        </p:txBody>
      </p:sp>
      <p:sp>
        <p:nvSpPr>
          <p:cNvPr id="6149" name="Textfeld 4"/>
          <p:cNvSpPr txBox="1">
            <a:spLocks noChangeArrowheads="1"/>
          </p:cNvSpPr>
          <p:nvPr/>
        </p:nvSpPr>
        <p:spPr bwMode="auto">
          <a:xfrm>
            <a:off x="6311901" y="1661971"/>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Schlaganfall</a:t>
            </a:r>
          </a:p>
        </p:txBody>
      </p:sp>
      <p:sp>
        <p:nvSpPr>
          <p:cNvPr id="6150" name="Textfeld 5"/>
          <p:cNvSpPr txBox="1">
            <a:spLocks noChangeArrowheads="1"/>
          </p:cNvSpPr>
          <p:nvPr/>
        </p:nvSpPr>
        <p:spPr bwMode="auto">
          <a:xfrm>
            <a:off x="6816725" y="2700196"/>
            <a:ext cx="3024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Herzinfarkt</a:t>
            </a:r>
          </a:p>
        </p:txBody>
      </p:sp>
      <p:sp>
        <p:nvSpPr>
          <p:cNvPr id="6151" name="Textfeld 6"/>
          <p:cNvSpPr txBox="1">
            <a:spLocks noChangeArrowheads="1"/>
          </p:cNvSpPr>
          <p:nvPr/>
        </p:nvSpPr>
        <p:spPr bwMode="auto">
          <a:xfrm>
            <a:off x="2855914" y="3205021"/>
            <a:ext cx="289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Nierenversagen</a:t>
            </a:r>
          </a:p>
        </p:txBody>
      </p:sp>
      <p:sp>
        <p:nvSpPr>
          <p:cNvPr id="6152" name="Textfeld 7"/>
          <p:cNvSpPr txBox="1">
            <a:spLocks noChangeArrowheads="1"/>
          </p:cNvSpPr>
          <p:nvPr/>
        </p:nvSpPr>
        <p:spPr bwMode="auto">
          <a:xfrm>
            <a:off x="2965451" y="5981558"/>
            <a:ext cx="32750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Diabetischer Fuß</a:t>
            </a:r>
          </a:p>
        </p:txBody>
      </p:sp>
      <p:sp>
        <p:nvSpPr>
          <p:cNvPr id="6153" name="Textfeld 2"/>
          <p:cNvSpPr txBox="1">
            <a:spLocks noChangeArrowheads="1"/>
          </p:cNvSpPr>
          <p:nvPr/>
        </p:nvSpPr>
        <p:spPr bwMode="auto">
          <a:xfrm>
            <a:off x="6959600" y="3311383"/>
            <a:ext cx="3240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Verzögerte</a:t>
            </a:r>
            <a:r>
              <a:rPr lang="de-DE" altLang="de-DE" sz="2400">
                <a:solidFill>
                  <a:srgbClr val="3E6EA5"/>
                </a:solidFill>
              </a:rPr>
              <a:t> </a:t>
            </a:r>
            <a:r>
              <a:rPr lang="de-DE" altLang="de-DE" sz="2400">
                <a:solidFill>
                  <a:srgbClr val="3C5BA6"/>
                </a:solidFill>
                <a:latin typeface="Calibri" panose="020F0502020204030204" pitchFamily="34" charset="0"/>
                <a:cs typeface="Calibri" panose="020F0502020204030204" pitchFamily="34" charset="0"/>
              </a:rPr>
              <a:t>Magenentleerung</a:t>
            </a:r>
          </a:p>
        </p:txBody>
      </p:sp>
      <p:sp>
        <p:nvSpPr>
          <p:cNvPr id="6154" name="Textfeld 3"/>
          <p:cNvSpPr txBox="1">
            <a:spLocks noChangeArrowheads="1"/>
          </p:cNvSpPr>
          <p:nvPr/>
        </p:nvSpPr>
        <p:spPr bwMode="auto">
          <a:xfrm>
            <a:off x="2928939" y="3708258"/>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Potenzstörung</a:t>
            </a:r>
          </a:p>
        </p:txBody>
      </p:sp>
      <p:sp>
        <p:nvSpPr>
          <p:cNvPr id="11" name="Textfeld 10"/>
          <p:cNvSpPr txBox="1"/>
          <p:nvPr/>
        </p:nvSpPr>
        <p:spPr>
          <a:xfrm>
            <a:off x="7902685" y="6207470"/>
            <a:ext cx="2766647" cy="237638"/>
          </a:xfrm>
          <a:prstGeom prst="rect">
            <a:avLst/>
          </a:prstGeom>
        </p:spPr>
        <p:txBody>
          <a:bodyPr vert="horz" wrap="none" lIns="0" tIns="0" rIns="0" bIns="0" rtlCol="0">
            <a:noAutofit/>
          </a:bodyPr>
          <a:lstStyle/>
          <a:p>
            <a:pPr algn="ctr">
              <a:lnSpc>
                <a:spcPct val="90000"/>
              </a:lnSpc>
              <a:spcBef>
                <a:spcPts val="300"/>
              </a:spcBef>
            </a:pPr>
            <a:r>
              <a:rPr lang="de-DE" sz="1000" dirty="0">
                <a:solidFill>
                  <a:srgbClr val="575756"/>
                </a:solidFill>
              </a:rPr>
              <a:t>Foto: © Don </a:t>
            </a:r>
            <a:r>
              <a:rPr lang="de-DE" sz="1000" dirty="0" err="1">
                <a:solidFill>
                  <a:srgbClr val="575756"/>
                </a:solidFill>
              </a:rPr>
              <a:t>Farall</a:t>
            </a:r>
            <a:r>
              <a:rPr lang="de-DE" sz="1000" dirty="0">
                <a:solidFill>
                  <a:srgbClr val="575756"/>
                </a:solidFill>
              </a:rPr>
              <a:t> – Getty Images</a:t>
            </a:r>
          </a:p>
        </p:txBody>
      </p:sp>
    </p:spTree>
    <p:extLst>
      <p:ext uri="{BB962C8B-B14F-4D97-AF65-F5344CB8AC3E}">
        <p14:creationId xmlns:p14="http://schemas.microsoft.com/office/powerpoint/2010/main" val="1601270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6151" grpId="0"/>
      <p:bldP spid="6152" grpId="0"/>
      <p:bldP spid="6153" grpId="0"/>
      <p:bldP spid="61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Folgeschäden an den großen Blutgefäßen</a:t>
            </a:r>
          </a:p>
        </p:txBody>
      </p:sp>
      <p:sp>
        <p:nvSpPr>
          <p:cNvPr id="35843" name="Inhaltsplatzhalter 2"/>
          <p:cNvSpPr>
            <a:spLocks noGrp="1"/>
          </p:cNvSpPr>
          <p:nvPr>
            <p:ph idx="1"/>
          </p:nvPr>
        </p:nvSpPr>
        <p:spPr/>
        <p:txBody>
          <a:bodyPr>
            <a:normAutofit/>
          </a:bodyPr>
          <a:lstStyle/>
          <a:p>
            <a:pPr marL="0" lvl="1" indent="0">
              <a:buNone/>
              <a:defRPr/>
            </a:pPr>
            <a:r>
              <a:rPr lang="de-DE" altLang="de-DE" b="1" dirty="0">
                <a:solidFill>
                  <a:srgbClr val="3B5BA1"/>
                </a:solidFill>
              </a:rPr>
              <a:t>Gefährdete Organe/Körperstellen</a:t>
            </a:r>
          </a:p>
          <a:p>
            <a:pPr marL="357188" indent="-265113">
              <a:defRPr/>
            </a:pPr>
            <a:r>
              <a:rPr lang="de-DE" altLang="de-DE" sz="2400" dirty="0"/>
              <a:t>Herz</a:t>
            </a:r>
          </a:p>
          <a:p>
            <a:pPr marL="357188" indent="-265113">
              <a:defRPr/>
            </a:pPr>
            <a:r>
              <a:rPr lang="de-DE" altLang="de-DE" sz="2400" dirty="0"/>
              <a:t>Gehirn</a:t>
            </a:r>
          </a:p>
          <a:p>
            <a:pPr marL="357188" indent="-265113">
              <a:defRPr/>
            </a:pPr>
            <a:r>
              <a:rPr lang="de-DE" altLang="de-DE" sz="2400" dirty="0"/>
              <a:t>Beine</a:t>
            </a:r>
          </a:p>
        </p:txBody>
      </p:sp>
      <p:sp>
        <p:nvSpPr>
          <p:cNvPr id="15364" name="Textfeld 3"/>
          <p:cNvSpPr txBox="1">
            <a:spLocks noChangeArrowheads="1"/>
          </p:cNvSpPr>
          <p:nvPr/>
        </p:nvSpPr>
        <p:spPr bwMode="auto">
          <a:xfrm>
            <a:off x="5169639" y="4498976"/>
            <a:ext cx="2303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Gesundes </a:t>
            </a:r>
          </a:p>
          <a:p>
            <a:pPr eaLnBrk="1" hangingPunct="1"/>
            <a:r>
              <a:rPr lang="de-DE" altLang="de-DE" sz="2000">
                <a:solidFill>
                  <a:srgbClr val="3C5BA6"/>
                </a:solidFill>
                <a:latin typeface="Calibri" panose="020F0502020204030204" pitchFamily="34" charset="0"/>
                <a:cs typeface="Calibri" panose="020F0502020204030204" pitchFamily="34" charset="0"/>
              </a:rPr>
              <a:t>Blutgefäß</a:t>
            </a:r>
          </a:p>
        </p:txBody>
      </p:sp>
      <p:sp>
        <p:nvSpPr>
          <p:cNvPr id="15365" name="Textfeld 4"/>
          <p:cNvSpPr txBox="1">
            <a:spLocks noChangeArrowheads="1"/>
          </p:cNvSpPr>
          <p:nvPr/>
        </p:nvSpPr>
        <p:spPr bwMode="auto">
          <a:xfrm>
            <a:off x="9166964" y="4360863"/>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Krankhaft</a:t>
            </a:r>
            <a:r>
              <a:rPr lang="de-DE" altLang="de-DE">
                <a:solidFill>
                  <a:srgbClr val="3E6EA5"/>
                </a:solidFill>
              </a:rPr>
              <a:t> </a:t>
            </a:r>
          </a:p>
          <a:p>
            <a:pPr eaLnBrk="1" hangingPunct="1"/>
            <a:r>
              <a:rPr lang="de-DE" altLang="de-DE" sz="2000">
                <a:solidFill>
                  <a:srgbClr val="3C5BA6"/>
                </a:solidFill>
                <a:latin typeface="Calibri" panose="020F0502020204030204" pitchFamily="34" charset="0"/>
                <a:cs typeface="Calibri" panose="020F0502020204030204" pitchFamily="34" charset="0"/>
              </a:rPr>
              <a:t>verändertes</a:t>
            </a:r>
            <a:r>
              <a:rPr lang="de-DE" altLang="de-DE">
                <a:solidFill>
                  <a:srgbClr val="3E6EA5"/>
                </a:solidFill>
              </a:rPr>
              <a:t> </a:t>
            </a:r>
          </a:p>
          <a:p>
            <a:pPr eaLnBrk="1" hangingPunct="1"/>
            <a:r>
              <a:rPr lang="de-DE" altLang="de-DE" sz="2000">
                <a:solidFill>
                  <a:srgbClr val="3C5BA6"/>
                </a:solidFill>
                <a:latin typeface="Calibri" panose="020F0502020204030204" pitchFamily="34" charset="0"/>
                <a:cs typeface="Calibri" panose="020F0502020204030204" pitchFamily="34" charset="0"/>
              </a:rPr>
              <a:t>Blutgefäß</a:t>
            </a:r>
          </a:p>
        </p:txBody>
      </p:sp>
      <p:pic>
        <p:nvPicPr>
          <p:cNvPr id="15366" name="Grafik 2"/>
          <p:cNvPicPr>
            <a:picLocks noChangeAspect="1"/>
          </p:cNvPicPr>
          <p:nvPr/>
        </p:nvPicPr>
        <p:blipFill>
          <a:blip r:embed="rId2">
            <a:extLst>
              <a:ext uri="{28A0092B-C50C-407E-A947-70E740481C1C}">
                <a14:useLocalDpi xmlns:a14="http://schemas.microsoft.com/office/drawing/2010/main"/>
              </a:ext>
            </a:extLst>
          </a:blip>
          <a:srcRect l="63885"/>
          <a:stretch>
            <a:fillRect/>
          </a:stretch>
        </p:blipFill>
        <p:spPr bwMode="auto">
          <a:xfrm>
            <a:off x="2896339" y="3714750"/>
            <a:ext cx="21447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7"/>
          <p:cNvPicPr>
            <a:picLocks noChangeAspect="1" noChangeArrowheads="1"/>
          </p:cNvPicPr>
          <p:nvPr/>
        </p:nvPicPr>
        <p:blipFill>
          <a:blip r:embed="rId3">
            <a:extLst>
              <a:ext uri="{28A0092B-C50C-407E-A947-70E740481C1C}">
                <a14:useLocalDpi xmlns:a14="http://schemas.microsoft.com/office/drawing/2010/main"/>
              </a:ext>
            </a:extLst>
          </a:blip>
          <a:srcRect r="63933"/>
          <a:stretch>
            <a:fillRect/>
          </a:stretch>
        </p:blipFill>
        <p:spPr bwMode="auto">
          <a:xfrm>
            <a:off x="6879377" y="3714751"/>
            <a:ext cx="21431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4712676" y="6305487"/>
            <a:ext cx="2766647" cy="237638"/>
          </a:xfrm>
          <a:prstGeom prst="rect">
            <a:avLst/>
          </a:prstGeom>
        </p:spPr>
        <p:txBody>
          <a:bodyPr vert="horz" wrap="none" lIns="0" tIns="0" rIns="0" bIns="0" rtlCol="0">
            <a:noAutofit/>
          </a:bodyPr>
          <a:lstStyle/>
          <a:p>
            <a:pPr algn="ctr">
              <a:lnSpc>
                <a:spcPct val="90000"/>
              </a:lnSpc>
              <a:spcBef>
                <a:spcPts val="300"/>
              </a:spcBef>
            </a:pPr>
            <a:r>
              <a:rPr lang="de-DE" sz="1000" dirty="0">
                <a:solidFill>
                  <a:srgbClr val="575756"/>
                </a:solidFill>
                <a:latin typeface="+mj-lt"/>
              </a:rPr>
              <a:t> Foto: © </a:t>
            </a:r>
            <a:r>
              <a:rPr lang="de-DE" sz="1000" dirty="0" err="1">
                <a:solidFill>
                  <a:srgbClr val="575756"/>
                </a:solidFill>
                <a:latin typeface="+mj-lt"/>
              </a:rPr>
              <a:t>joshya</a:t>
            </a:r>
            <a:r>
              <a:rPr lang="de-DE" sz="1000" dirty="0">
                <a:solidFill>
                  <a:srgbClr val="575756"/>
                </a:solidFill>
                <a:latin typeface="+mj-lt"/>
              </a:rPr>
              <a:t> – Fotolia.com</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188758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Folgeschäden an den kleinen Blutgefäßen</a:t>
            </a:r>
          </a:p>
        </p:txBody>
      </p:sp>
      <p:sp>
        <p:nvSpPr>
          <p:cNvPr id="36867" name="Inhaltsplatzhalter 2"/>
          <p:cNvSpPr>
            <a:spLocks noGrp="1"/>
          </p:cNvSpPr>
          <p:nvPr>
            <p:ph idx="1"/>
          </p:nvPr>
        </p:nvSpPr>
        <p:spPr/>
        <p:txBody>
          <a:bodyPr>
            <a:normAutofit/>
          </a:bodyPr>
          <a:lstStyle/>
          <a:p>
            <a:pPr marL="0" lvl="1" indent="0">
              <a:buNone/>
              <a:defRPr/>
            </a:pPr>
            <a:r>
              <a:rPr lang="de-DE" altLang="de-DE" b="1" dirty="0">
                <a:solidFill>
                  <a:srgbClr val="3B5BA1"/>
                </a:solidFill>
              </a:rPr>
              <a:t>Gefährdete Organe/Körperstellen</a:t>
            </a:r>
          </a:p>
          <a:p>
            <a:pPr marL="357188" lvl="1" indent="-265113">
              <a:spcBef>
                <a:spcPts val="1000"/>
              </a:spcBef>
              <a:buClr>
                <a:srgbClr val="3B5BA1"/>
              </a:buClr>
              <a:defRPr/>
            </a:pPr>
            <a:r>
              <a:rPr lang="de-DE" altLang="de-DE" dirty="0"/>
              <a:t>Nieren</a:t>
            </a:r>
          </a:p>
          <a:p>
            <a:pPr marL="357188" lvl="1" indent="-265113">
              <a:spcBef>
                <a:spcPts val="1000"/>
              </a:spcBef>
              <a:buClr>
                <a:srgbClr val="3B5BA1"/>
              </a:buClr>
              <a:defRPr/>
            </a:pPr>
            <a:r>
              <a:rPr lang="de-DE" altLang="de-DE" dirty="0"/>
              <a:t>Augen</a:t>
            </a:r>
          </a:p>
        </p:txBody>
      </p:sp>
      <p:pic>
        <p:nvPicPr>
          <p:cNvPr id="3" name="Bildplatzhalter 2"/>
          <p:cNvPicPr>
            <a:picLocks noGrp="1" noChangeAspect="1"/>
          </p:cNvPicPr>
          <p:nvPr>
            <p:ph type="pic" idx="10"/>
          </p:nvPr>
        </p:nvPicPr>
        <p:blipFill>
          <a:blip r:embed="rId2">
            <a:extLst>
              <a:ext uri="{28A0092B-C50C-407E-A947-70E740481C1C}">
                <a14:useLocalDpi xmlns:a14="http://schemas.microsoft.com/office/drawing/2010/main"/>
              </a:ext>
            </a:extLst>
          </a:blip>
          <a:srcRect l="6841" r="6841"/>
          <a:stretch>
            <a:fillRect/>
          </a:stretch>
        </p:blipFill>
        <p:spPr/>
      </p:pic>
      <p:pic>
        <p:nvPicPr>
          <p:cNvPr id="16388" name="Grafik 16"/>
          <p:cNvPicPr>
            <a:picLocks noChangeAspect="1"/>
          </p:cNvPicPr>
          <p:nvPr/>
        </p:nvPicPr>
        <p:blipFill>
          <a:blip r:embed="rId3">
            <a:extLst>
              <a:ext uri="{28A0092B-C50C-407E-A947-70E740481C1C}">
                <a14:useLocalDpi xmlns:a14="http://schemas.microsoft.com/office/drawing/2010/main"/>
              </a:ext>
            </a:extLst>
          </a:blip>
          <a:srcRect t="14156" b="6657"/>
          <a:stretch>
            <a:fillRect/>
          </a:stretch>
        </p:blipFill>
        <p:spPr bwMode="auto">
          <a:xfrm>
            <a:off x="836613" y="3747583"/>
            <a:ext cx="525938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feld 3"/>
          <p:cNvSpPr txBox="1">
            <a:spLocks noChangeArrowheads="1"/>
          </p:cNvSpPr>
          <p:nvPr/>
        </p:nvSpPr>
        <p:spPr bwMode="auto">
          <a:xfrm>
            <a:off x="1052027" y="5933066"/>
            <a:ext cx="27822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dirty="0">
                <a:solidFill>
                  <a:srgbClr val="3C5BA6"/>
                </a:solidFill>
                <a:latin typeface="Calibri" panose="020F0502020204030204" pitchFamily="34" charset="0"/>
                <a:cs typeface="Calibri" panose="020F0502020204030204" pitchFamily="34" charset="0"/>
              </a:rPr>
              <a:t>Gesunde Netzhaut</a:t>
            </a:r>
          </a:p>
        </p:txBody>
      </p:sp>
      <p:sp>
        <p:nvSpPr>
          <p:cNvPr id="16390" name="Textfeld 4"/>
          <p:cNvSpPr txBox="1">
            <a:spLocks noChangeArrowheads="1"/>
          </p:cNvSpPr>
          <p:nvPr/>
        </p:nvSpPr>
        <p:spPr bwMode="auto">
          <a:xfrm>
            <a:off x="3497602" y="5933066"/>
            <a:ext cx="2601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dirty="0">
                <a:solidFill>
                  <a:srgbClr val="3C5BA6"/>
                </a:solidFill>
                <a:latin typeface="Calibri" panose="020F0502020204030204" pitchFamily="34" charset="0"/>
                <a:cs typeface="Calibri" panose="020F0502020204030204" pitchFamily="34" charset="0"/>
              </a:rPr>
              <a:t>Geschädigte</a:t>
            </a:r>
            <a:r>
              <a:rPr lang="de-DE" altLang="de-DE" dirty="0">
                <a:solidFill>
                  <a:srgbClr val="3E6EA5"/>
                </a:solidFill>
              </a:rPr>
              <a:t> </a:t>
            </a:r>
            <a:r>
              <a:rPr lang="de-DE" altLang="de-DE" sz="2000" dirty="0">
                <a:solidFill>
                  <a:srgbClr val="3C5BA6"/>
                </a:solidFill>
                <a:latin typeface="Calibri" panose="020F0502020204030204" pitchFamily="34" charset="0"/>
                <a:cs typeface="Calibri" panose="020F0502020204030204" pitchFamily="34" charset="0"/>
              </a:rPr>
              <a:t>Netzhaut</a:t>
            </a:r>
          </a:p>
        </p:txBody>
      </p:sp>
      <p:sp>
        <p:nvSpPr>
          <p:cNvPr id="9" name="Textfeld 8"/>
          <p:cNvSpPr txBox="1"/>
          <p:nvPr/>
        </p:nvSpPr>
        <p:spPr>
          <a:xfrm>
            <a:off x="8587152"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7activestudio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
        <p:nvSpPr>
          <p:cNvPr id="11" name="Textfeld 10"/>
          <p:cNvSpPr txBox="1"/>
          <p:nvPr/>
        </p:nvSpPr>
        <p:spPr>
          <a:xfrm>
            <a:off x="2443137" y="6366652"/>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Sophia Winters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1708907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Schädigung des Nervensystems</a:t>
            </a:r>
          </a:p>
        </p:txBody>
      </p:sp>
      <p:sp>
        <p:nvSpPr>
          <p:cNvPr id="17411" name="Inhaltsplatzhalter 2"/>
          <p:cNvSpPr>
            <a:spLocks noGrp="1" noChangeArrowheads="1"/>
          </p:cNvSpPr>
          <p:nvPr>
            <p:ph idx="1"/>
          </p:nvPr>
        </p:nvSpPr>
        <p:spPr bwMode="auto">
          <a:xfrm>
            <a:off x="838198" y="1825625"/>
            <a:ext cx="792000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57188" indent="-265113"/>
            <a:r>
              <a:rPr lang="de-DE" altLang="de-DE" sz="2400" dirty="0"/>
              <a:t>Füße</a:t>
            </a:r>
          </a:p>
          <a:p>
            <a:pPr marL="539750" lvl="1" defTabSz="987425"/>
            <a:r>
              <a:rPr lang="de-DE" altLang="de-DE" sz="1800" dirty="0"/>
              <a:t>Kribbeln, Schmerzen</a:t>
            </a:r>
          </a:p>
          <a:p>
            <a:pPr marL="539750" lvl="1" defTabSz="987425"/>
            <a:r>
              <a:rPr lang="de-DE" altLang="de-DE" sz="1800" dirty="0"/>
              <a:t>Fehlendes Temperatur- und Schmerzempfinden</a:t>
            </a:r>
          </a:p>
          <a:p>
            <a:pPr marL="539750" lvl="1" defTabSz="987425"/>
            <a:r>
              <a:rPr lang="de-DE" altLang="de-DE" sz="1800" dirty="0"/>
              <a:t>Verminderte Schweißbildung</a:t>
            </a:r>
          </a:p>
          <a:p>
            <a:pPr marL="539750" lvl="1" defTabSz="987425"/>
            <a:r>
              <a:rPr lang="de-DE" altLang="de-DE" sz="1800" dirty="0"/>
              <a:t>Vermehrte Hornhautbildung</a:t>
            </a:r>
          </a:p>
          <a:p>
            <a:pPr marL="539750" lvl="1" defTabSz="987425"/>
            <a:r>
              <a:rPr lang="de-DE" altLang="de-DE" sz="1800" dirty="0"/>
              <a:t>Muskelrückbildung</a:t>
            </a:r>
          </a:p>
          <a:p>
            <a:pPr marL="357188" indent="-265113"/>
            <a:r>
              <a:rPr lang="de-DE" altLang="de-DE" sz="2400" dirty="0"/>
              <a:t>Magen- und Darmstörungen</a:t>
            </a:r>
          </a:p>
          <a:p>
            <a:pPr marL="357188" indent="-265113"/>
            <a:r>
              <a:rPr lang="de-DE" altLang="de-DE" sz="2400" dirty="0"/>
              <a:t>Blasenentleerungsstörungen</a:t>
            </a:r>
          </a:p>
          <a:p>
            <a:pPr marL="357188" indent="-265113"/>
            <a:r>
              <a:rPr lang="de-DE" altLang="de-DE" sz="2400" dirty="0"/>
              <a:t>Blutdruckschwankungen</a:t>
            </a:r>
          </a:p>
          <a:p>
            <a:pPr marL="357188" indent="-265113"/>
            <a:r>
              <a:rPr lang="de-DE" altLang="de-DE" sz="2400" dirty="0"/>
              <a:t>Potenzstörungen</a:t>
            </a:r>
          </a:p>
        </p:txBody>
      </p:sp>
      <p:pic>
        <p:nvPicPr>
          <p:cNvPr id="17413" name="Grafik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091243" y="3716339"/>
            <a:ext cx="2491076" cy="249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Grafik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01715" y="1817224"/>
            <a:ext cx="2252084" cy="170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9091243"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Robert </a:t>
            </a:r>
            <a:r>
              <a:rPr lang="de-DE" sz="1000" dirty="0" err="1">
                <a:solidFill>
                  <a:srgbClr val="575756"/>
                </a:solidFill>
                <a:latin typeface="+mj-lt"/>
              </a:rPr>
              <a:t>Kneschke</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
        <p:nvSpPr>
          <p:cNvPr id="8" name="Textfeld 7"/>
          <p:cNvSpPr txBox="1"/>
          <p:nvPr/>
        </p:nvSpPr>
        <p:spPr>
          <a:xfrm>
            <a:off x="9101715" y="3558322"/>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snyfer</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1397392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t="15967" b="15967"/>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Gesunde Augen</a:t>
            </a:r>
          </a:p>
        </p:txBody>
      </p:sp>
      <p:sp>
        <p:nvSpPr>
          <p:cNvPr id="4" name="Textplatzhalter 3"/>
          <p:cNvSpPr>
            <a:spLocks noGrp="1"/>
          </p:cNvSpPr>
          <p:nvPr>
            <p:ph type="body" sz="quarter" idx="21"/>
          </p:nvPr>
        </p:nvSpPr>
        <p:spPr/>
        <p:txBody>
          <a:bodyPr>
            <a:normAutofit fontScale="85000" lnSpcReduction="20000"/>
          </a:bodyPr>
          <a:lstStyle/>
          <a:p>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5172528"/>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rPr>
              <a:t>Foto: © </a:t>
            </a:r>
            <a:r>
              <a:rPr lang="de-DE" sz="1000" dirty="0" err="1">
                <a:solidFill>
                  <a:srgbClr val="575756"/>
                </a:solidFill>
              </a:rPr>
              <a:t>CroMary</a:t>
            </a:r>
            <a:r>
              <a:rPr lang="de-DE" sz="1000" dirty="0">
                <a:solidFill>
                  <a:srgbClr val="575756"/>
                </a:solidFill>
              </a:rPr>
              <a:t> – Shutterstock.com</a:t>
            </a:r>
          </a:p>
        </p:txBody>
      </p:sp>
    </p:spTree>
    <p:extLst>
      <p:ext uri="{BB962C8B-B14F-4D97-AF65-F5344CB8AC3E}">
        <p14:creationId xmlns:p14="http://schemas.microsoft.com/office/powerpoint/2010/main" val="3618737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eaLnBrk="1" hangingPunct="1"/>
            <a:r>
              <a:rPr lang="de-DE" altLang="de-DE" dirty="0">
                <a:solidFill>
                  <a:srgbClr val="3B5BA1"/>
                </a:solidFill>
              </a:rPr>
              <a:t>Diabetische Augenerkrankungen (1)</a:t>
            </a:r>
          </a:p>
        </p:txBody>
      </p:sp>
      <p:sp>
        <p:nvSpPr>
          <p:cNvPr id="4" name="Inhaltsplatzhalter 3"/>
          <p:cNvSpPr>
            <a:spLocks noGrp="1"/>
          </p:cNvSpPr>
          <p:nvPr>
            <p:ph idx="1"/>
          </p:nvPr>
        </p:nvSpPr>
        <p:spPr/>
        <p:txBody>
          <a:bodyPr/>
          <a:lstStyle/>
          <a:p>
            <a:pPr marL="0" indent="0">
              <a:buNone/>
            </a:pPr>
            <a:r>
              <a:rPr lang="de-DE" altLang="de-DE" b="1" dirty="0">
                <a:solidFill>
                  <a:srgbClr val="3B5BA1"/>
                </a:solidFill>
                <a:latin typeface="Calibri" panose="020F0502020204030204" pitchFamily="34" charset="0"/>
                <a:cs typeface="Calibri" panose="020F0502020204030204" pitchFamily="34" charset="0"/>
              </a:rPr>
              <a:t>Diabetische Retinopathie</a:t>
            </a:r>
          </a:p>
        </p:txBody>
      </p:sp>
      <p:sp>
        <p:nvSpPr>
          <p:cNvPr id="18435" name="Textfeld 3"/>
          <p:cNvSpPr txBox="1">
            <a:spLocks noChangeArrowheads="1"/>
          </p:cNvSpPr>
          <p:nvPr/>
        </p:nvSpPr>
        <p:spPr bwMode="auto">
          <a:xfrm>
            <a:off x="2312988" y="5361468"/>
            <a:ext cx="1687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solidFill>
                  <a:srgbClr val="575756"/>
                </a:solidFill>
                <a:latin typeface="Calibri" panose="020F0502020204030204" pitchFamily="34" charset="0"/>
                <a:cs typeface="Calibri" panose="020F0502020204030204" pitchFamily="34" charset="0"/>
              </a:rPr>
              <a:t>Anfangsstadium</a:t>
            </a:r>
          </a:p>
        </p:txBody>
      </p:sp>
      <p:sp>
        <p:nvSpPr>
          <p:cNvPr id="18436" name="Textfeld 5"/>
          <p:cNvSpPr txBox="1">
            <a:spLocks noChangeArrowheads="1"/>
          </p:cNvSpPr>
          <p:nvPr/>
        </p:nvSpPr>
        <p:spPr bwMode="auto">
          <a:xfrm>
            <a:off x="4621213" y="5361468"/>
            <a:ext cx="2725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dirty="0">
                <a:solidFill>
                  <a:srgbClr val="575756"/>
                </a:solidFill>
                <a:latin typeface="Calibri" panose="020F0502020204030204" pitchFamily="34" charset="0"/>
                <a:cs typeface="Calibri" panose="020F0502020204030204" pitchFamily="34" charset="0"/>
              </a:rPr>
              <a:t>Fortgeschrittenes Stadium</a:t>
            </a:r>
          </a:p>
        </p:txBody>
      </p:sp>
      <p:sp>
        <p:nvSpPr>
          <p:cNvPr id="18437" name="Textfeld 6"/>
          <p:cNvSpPr txBox="1">
            <a:spLocks noChangeArrowheads="1"/>
          </p:cNvSpPr>
          <p:nvPr/>
        </p:nvSpPr>
        <p:spPr bwMode="auto">
          <a:xfrm>
            <a:off x="7967663" y="5361468"/>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solidFill>
                  <a:srgbClr val="575756"/>
                </a:solidFill>
                <a:latin typeface="Calibri" panose="020F0502020204030204" pitchFamily="34" charset="0"/>
                <a:cs typeface="Calibri" panose="020F0502020204030204" pitchFamily="34" charset="0"/>
              </a:rPr>
              <a:t>Spätstadium</a:t>
            </a:r>
          </a:p>
        </p:txBody>
      </p:sp>
      <p:pic>
        <p:nvPicPr>
          <p:cNvPr id="18438" name="Grafik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38339" y="2669133"/>
            <a:ext cx="2573337"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Grafik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2669132"/>
            <a:ext cx="25654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Grafik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65663" y="2669133"/>
            <a:ext cx="257175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p:nvPr/>
        </p:nvSpPr>
        <p:spPr>
          <a:xfrm>
            <a:off x="4712676" y="6305487"/>
            <a:ext cx="2766647" cy="237638"/>
          </a:xfrm>
          <a:prstGeom prst="rect">
            <a:avLst/>
          </a:prstGeom>
        </p:spPr>
        <p:txBody>
          <a:bodyPr vert="horz" wrap="none" lIns="0" tIns="0" rIns="0" bIns="0" rtlCol="0">
            <a:noAutofit/>
          </a:bodyPr>
          <a:lstStyle/>
          <a:p>
            <a:pPr algn="ctr">
              <a:lnSpc>
                <a:spcPct val="90000"/>
              </a:lnSpc>
              <a:spcBef>
                <a:spcPts val="300"/>
              </a:spcBef>
            </a:pPr>
            <a:r>
              <a:rPr lang="de-DE" sz="1000" dirty="0">
                <a:solidFill>
                  <a:srgbClr val="575756"/>
                </a:solidFill>
                <a:latin typeface="+mj-lt"/>
              </a:rPr>
              <a:t>Foto: © </a:t>
            </a:r>
            <a:r>
              <a:rPr lang="de-DE" sz="1000" dirty="0" err="1">
                <a:solidFill>
                  <a:srgbClr val="575756"/>
                </a:solidFill>
                <a:latin typeface="+mj-lt"/>
              </a:rPr>
              <a:t>einstein</a:t>
            </a:r>
            <a:r>
              <a:rPr lang="de-DE" sz="1000" dirty="0">
                <a:solidFill>
                  <a:srgbClr val="575756"/>
                </a:solidFill>
                <a:latin typeface="+mj-lt"/>
              </a:rPr>
              <a:t> – Fotolia.com</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124345639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eaLnBrk="1" hangingPunct="1"/>
            <a:r>
              <a:rPr lang="de-DE" altLang="de-DE" dirty="0"/>
              <a:t>Diabetische Augenerkrankungen (2)</a:t>
            </a:r>
          </a:p>
        </p:txBody>
      </p:sp>
      <p:sp>
        <p:nvSpPr>
          <p:cNvPr id="2" name="Inhaltsplatzhalter 1"/>
          <p:cNvSpPr>
            <a:spLocks noGrp="1"/>
          </p:cNvSpPr>
          <p:nvPr>
            <p:ph idx="1"/>
          </p:nvPr>
        </p:nvSpPr>
        <p:spPr/>
        <p:txBody>
          <a:bodyPr/>
          <a:lstStyle/>
          <a:p>
            <a:pPr marL="0" indent="0">
              <a:buNone/>
            </a:pPr>
            <a:r>
              <a:rPr lang="de-DE" altLang="de-DE" b="1" dirty="0" err="1">
                <a:solidFill>
                  <a:srgbClr val="3B5BA1"/>
                </a:solidFill>
                <a:latin typeface="Calibri" panose="020F0502020204030204" pitchFamily="34" charset="0"/>
                <a:cs typeface="Calibri" panose="020F0502020204030204" pitchFamily="34" charset="0"/>
              </a:rPr>
              <a:t>Makulaödem</a:t>
            </a:r>
            <a:endParaRPr lang="de-DE" altLang="de-DE" b="1" dirty="0">
              <a:solidFill>
                <a:srgbClr val="3B5BA1"/>
              </a:solidFill>
              <a:latin typeface="Calibri" panose="020F0502020204030204" pitchFamily="34" charset="0"/>
              <a:cs typeface="Calibri" panose="020F0502020204030204" pitchFamily="34" charset="0"/>
            </a:endParaRPr>
          </a:p>
        </p:txBody>
      </p:sp>
      <p:sp>
        <p:nvSpPr>
          <p:cNvPr id="19459" name="Textfeld 3"/>
          <p:cNvSpPr txBox="1">
            <a:spLocks noChangeArrowheads="1"/>
          </p:cNvSpPr>
          <p:nvPr/>
        </p:nvSpPr>
        <p:spPr bwMode="auto">
          <a:xfrm>
            <a:off x="3467100" y="5442712"/>
            <a:ext cx="1504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solidFill>
                  <a:srgbClr val="575756"/>
                </a:solidFill>
                <a:latin typeface="Calibri" panose="020F0502020204030204" pitchFamily="34" charset="0"/>
                <a:cs typeface="Calibri" panose="020F0502020204030204" pitchFamily="34" charset="0"/>
              </a:rPr>
              <a:t>Normale Sicht</a:t>
            </a:r>
          </a:p>
        </p:txBody>
      </p:sp>
      <p:sp>
        <p:nvSpPr>
          <p:cNvPr id="19460" name="Textfeld 3"/>
          <p:cNvSpPr txBox="1">
            <a:spLocks noChangeArrowheads="1"/>
          </p:cNvSpPr>
          <p:nvPr/>
        </p:nvSpPr>
        <p:spPr bwMode="auto">
          <a:xfrm>
            <a:off x="6743701" y="5442712"/>
            <a:ext cx="2271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Sicht bei Makulaödem</a:t>
            </a:r>
          </a:p>
        </p:txBody>
      </p:sp>
      <p:pic>
        <p:nvPicPr>
          <p:cNvPr id="19461" name="Grafik 1"/>
          <p:cNvPicPr>
            <a:picLocks noChangeAspect="1"/>
          </p:cNvPicPr>
          <p:nvPr/>
        </p:nvPicPr>
        <p:blipFill>
          <a:blip r:embed="rId2">
            <a:extLst>
              <a:ext uri="{28A0092B-C50C-407E-A947-70E740481C1C}">
                <a14:useLocalDpi xmlns:a14="http://schemas.microsoft.com/office/drawing/2010/main"/>
              </a:ext>
            </a:extLst>
          </a:blip>
          <a:srcRect l="3870" r="26234"/>
          <a:stretch>
            <a:fillRect/>
          </a:stretch>
        </p:blipFill>
        <p:spPr bwMode="auto">
          <a:xfrm>
            <a:off x="6527801" y="2781300"/>
            <a:ext cx="26638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Grafik 3"/>
          <p:cNvPicPr>
            <a:picLocks noChangeAspect="1"/>
          </p:cNvPicPr>
          <p:nvPr/>
        </p:nvPicPr>
        <p:blipFill>
          <a:blip r:embed="rId3">
            <a:extLst>
              <a:ext uri="{28A0092B-C50C-407E-A947-70E740481C1C}">
                <a14:useLocalDpi xmlns:a14="http://schemas.microsoft.com/office/drawing/2010/main"/>
              </a:ext>
            </a:extLst>
          </a:blip>
          <a:srcRect l="3870" r="26234"/>
          <a:stretch>
            <a:fillRect/>
          </a:stretch>
        </p:blipFill>
        <p:spPr bwMode="auto">
          <a:xfrm>
            <a:off x="3000375" y="2781301"/>
            <a:ext cx="266065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4712676" y="6305487"/>
            <a:ext cx="2766647" cy="237638"/>
          </a:xfrm>
          <a:prstGeom prst="rect">
            <a:avLst/>
          </a:prstGeom>
        </p:spPr>
        <p:txBody>
          <a:bodyPr vert="horz" wrap="none" lIns="0" tIns="0" rIns="0" bIns="0" rtlCol="0">
            <a:noAutofit/>
          </a:bodyPr>
          <a:lstStyle/>
          <a:p>
            <a:pPr algn="ctr">
              <a:lnSpc>
                <a:spcPct val="90000"/>
              </a:lnSpc>
              <a:spcBef>
                <a:spcPts val="300"/>
              </a:spcBef>
            </a:pPr>
            <a:r>
              <a:rPr lang="de-DE" sz="1000" dirty="0">
                <a:solidFill>
                  <a:srgbClr val="575756"/>
                </a:solidFill>
                <a:latin typeface="+mj-lt"/>
              </a:rPr>
              <a:t>Foto: © </a:t>
            </a:r>
            <a:r>
              <a:rPr lang="de-DE" sz="1000" dirty="0" err="1">
                <a:solidFill>
                  <a:srgbClr val="575756"/>
                </a:solidFill>
                <a:latin typeface="+mj-lt"/>
              </a:rPr>
              <a:t>GordonGrand</a:t>
            </a:r>
            <a:r>
              <a:rPr lang="de-DE" sz="1000" dirty="0">
                <a:solidFill>
                  <a:srgbClr val="575756"/>
                </a:solidFill>
                <a:latin typeface="+mj-lt"/>
              </a:rPr>
              <a:t> – Fotolia.com</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379752589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rotWithShape="1">
          <a:blip r:embed="rId2" cstate="print">
            <a:extLst>
              <a:ext uri="{28A0092B-C50C-407E-A947-70E740481C1C}">
                <a14:useLocalDpi xmlns:a14="http://schemas.microsoft.com/office/drawing/2010/main"/>
              </a:ext>
            </a:extLst>
          </a:blip>
          <a:srcRect l="9818" t="23591" r="-32" b="15132"/>
          <a:stretch/>
        </p:blipFill>
        <p:spPr>
          <a:xfrm>
            <a:off x="-8965" y="1188609"/>
            <a:ext cx="12209929" cy="5534872"/>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Gesunde Zähne</a:t>
            </a:r>
          </a:p>
        </p:txBody>
      </p:sp>
      <p:sp>
        <p:nvSpPr>
          <p:cNvPr id="4" name="Textplatzhalter 3"/>
          <p:cNvSpPr>
            <a:spLocks noGrp="1"/>
          </p:cNvSpPr>
          <p:nvPr>
            <p:ph type="body" sz="quarter" idx="21"/>
          </p:nvPr>
        </p:nvSpPr>
        <p:spPr/>
        <p:txBody>
          <a:bodyPr>
            <a:normAutofit fontScale="85000" lnSpcReduction="20000"/>
          </a:bodyPr>
          <a:lstStyle/>
          <a:p>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rPr>
              <a:t>Foto: © Ross Helen – Shutterstock.com</a:t>
            </a:r>
          </a:p>
        </p:txBody>
      </p:sp>
    </p:spTree>
    <p:extLst>
      <p:ext uri="{BB962C8B-B14F-4D97-AF65-F5344CB8AC3E}">
        <p14:creationId xmlns:p14="http://schemas.microsoft.com/office/powerpoint/2010/main" val="2472108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Diabetes und Zahngesundheit</a:t>
            </a:r>
            <a:endParaRPr lang="de-DE" altLang="de-DE" dirty="0">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92075" indent="0">
              <a:lnSpc>
                <a:spcPct val="110000"/>
              </a:lnSpc>
              <a:buNone/>
            </a:pPr>
            <a:r>
              <a:rPr lang="de-DE" altLang="de-DE" sz="2400" dirty="0"/>
              <a:t>Parodontitis und Diabetes können sich </a:t>
            </a:r>
            <a:r>
              <a:rPr lang="de-DE" altLang="de-DE" sz="2400" b="1" dirty="0"/>
              <a:t>wechselseitig</a:t>
            </a:r>
            <a:r>
              <a:rPr lang="de-DE" altLang="de-DE" sz="2400" dirty="0"/>
              <a:t> beeinflussen und verstärken:</a:t>
            </a:r>
          </a:p>
          <a:p>
            <a:pPr marL="357188" indent="-265113">
              <a:lnSpc>
                <a:spcPct val="110000"/>
              </a:lnSpc>
            </a:pPr>
            <a:r>
              <a:rPr lang="de-AT" altLang="de-DE" sz="2400" b="1" dirty="0">
                <a:solidFill>
                  <a:srgbClr val="3B5BA1"/>
                </a:solidFill>
              </a:rPr>
              <a:t>Diabetes fördert Parodontitis.</a:t>
            </a:r>
            <a:br>
              <a:rPr lang="de-AT" altLang="de-DE" sz="2400" dirty="0">
                <a:solidFill>
                  <a:srgbClr val="3B5BA1"/>
                </a:solidFill>
              </a:rPr>
            </a:br>
            <a:r>
              <a:rPr lang="de-AT" altLang="de-DE" sz="2400" dirty="0"/>
              <a:t>Sobald die Blutzuckerwerte richtig eingestellt sind, sinkt auch das Risiko für Parodontitis.</a:t>
            </a:r>
          </a:p>
          <a:p>
            <a:pPr marL="357188" indent="-265113">
              <a:lnSpc>
                <a:spcPct val="110000"/>
              </a:lnSpc>
            </a:pPr>
            <a:r>
              <a:rPr lang="de-AT" altLang="de-DE" sz="2400" b="1" dirty="0">
                <a:solidFill>
                  <a:srgbClr val="3B5BA1"/>
                </a:solidFill>
              </a:rPr>
              <a:t>Parodontitis fördert Diabetes. </a:t>
            </a:r>
            <a:br>
              <a:rPr lang="de-AT" altLang="de-DE" sz="2400" dirty="0">
                <a:solidFill>
                  <a:srgbClr val="3B5BA1"/>
                </a:solidFill>
              </a:rPr>
            </a:br>
            <a:r>
              <a:rPr lang="de-AT" altLang="de-DE" sz="2400" dirty="0"/>
              <a:t>Parodontitis fördert auch Diabetes und kann auch ein Grund für schlechte Blutzuckerwerte sein.</a:t>
            </a:r>
          </a:p>
        </p:txBody>
      </p:sp>
      <p:sp>
        <p:nvSpPr>
          <p:cNvPr id="7" name="Textfeld 6"/>
          <p:cNvSpPr txBox="1"/>
          <p:nvPr/>
        </p:nvSpPr>
        <p:spPr>
          <a:xfrm>
            <a:off x="7592522" y="6058144"/>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575756"/>
                </a:solidFill>
                <a:effectLst/>
                <a:uLnTx/>
                <a:uFillTx/>
                <a:latin typeface="Calibri Light" panose="020F0302020204030204"/>
                <a:ea typeface="+mn-ea"/>
                <a:cs typeface="+mn-cs"/>
              </a:rPr>
              <a:t>Foto: © </a:t>
            </a:r>
            <a:r>
              <a:rPr lang="de-DE" sz="1000" dirty="0">
                <a:solidFill>
                  <a:srgbClr val="575756"/>
                </a:solidFill>
                <a:latin typeface="Calibri Light" panose="020F0302020204030204"/>
              </a:rPr>
              <a:t>Andrey Popov </a:t>
            </a:r>
            <a:r>
              <a:rPr kumimoji="0" lang="de-DE" sz="1000" b="0" i="0" u="none" strike="noStrike" kern="1200" cap="none" spc="0" normalizeH="0" baseline="0" noProof="0" dirty="0">
                <a:ln>
                  <a:noFill/>
                </a:ln>
                <a:solidFill>
                  <a:srgbClr val="575756"/>
                </a:solidFill>
                <a:effectLst/>
                <a:uLnTx/>
                <a:uFillTx/>
                <a:latin typeface="Calibri Light" panose="020F0302020204030204"/>
                <a:ea typeface="+mn-ea"/>
                <a:cs typeface="+mn-cs"/>
              </a:rPr>
              <a:t>– </a:t>
            </a:r>
            <a:r>
              <a:rPr lang="de-DE" sz="1000" dirty="0" err="1">
                <a:solidFill>
                  <a:srgbClr val="575756"/>
                </a:solidFill>
                <a:latin typeface="Calibri Light" panose="020F0302020204030204"/>
              </a:rPr>
              <a:t>AdobeStock</a:t>
            </a:r>
            <a:endParaRPr kumimoji="0" lang="de-DE" sz="1000" b="0" i="0" u="none" strike="noStrike" kern="1200" cap="none" spc="0" normalizeH="0" baseline="0" noProof="0" dirty="0">
              <a:ln>
                <a:noFill/>
              </a:ln>
              <a:solidFill>
                <a:srgbClr val="575756"/>
              </a:solidFill>
              <a:effectLst/>
              <a:uLnTx/>
              <a:uFillTx/>
              <a:latin typeface="Calibri Light" panose="020F0302020204030204"/>
              <a:ea typeface="+mn-ea"/>
              <a:cs typeface="+mn-cs"/>
            </a:endParaRPr>
          </a:p>
        </p:txBody>
      </p:sp>
      <p:pic>
        <p:nvPicPr>
          <p:cNvPr id="4" name="Bildplatzhalter 3"/>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l="21233" r="21233" b="5554"/>
          <a:stretch/>
        </p:blipFill>
        <p:spPr>
          <a:xfrm>
            <a:off x="7597302" y="1825626"/>
            <a:ext cx="3756497" cy="4109661"/>
          </a:xfrm>
        </p:spPr>
      </p:pic>
    </p:spTree>
    <p:extLst>
      <p:ext uri="{BB962C8B-B14F-4D97-AF65-F5344CB8AC3E}">
        <p14:creationId xmlns:p14="http://schemas.microsoft.com/office/powerpoint/2010/main" val="396506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So erkennen Sie eine Parodontitis </a:t>
            </a:r>
            <a:endParaRPr lang="de-DE" altLang="de-DE" dirty="0">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57188" indent="-265113">
              <a:lnSpc>
                <a:spcPct val="110000"/>
              </a:lnSpc>
            </a:pPr>
            <a:r>
              <a:rPr lang="de-DE" altLang="de-DE" sz="2400" dirty="0"/>
              <a:t>Häufiges Zahnfleischbluten</a:t>
            </a:r>
          </a:p>
          <a:p>
            <a:pPr marL="357188" indent="-265113">
              <a:lnSpc>
                <a:spcPct val="110000"/>
              </a:lnSpc>
            </a:pPr>
            <a:r>
              <a:rPr lang="de-DE" altLang="de-DE" sz="2400" dirty="0"/>
              <a:t>Stark gerötetes und geschwollenes Zahnfleisch</a:t>
            </a:r>
          </a:p>
          <a:p>
            <a:pPr marL="357188" indent="-265113">
              <a:lnSpc>
                <a:spcPct val="110000"/>
              </a:lnSpc>
            </a:pPr>
            <a:r>
              <a:rPr lang="de-DE" altLang="de-DE" sz="2400" dirty="0"/>
              <a:t>Dauerhafter Mundgeruch oder ein unangenehmer Geschmack im Mund</a:t>
            </a:r>
          </a:p>
          <a:p>
            <a:pPr marL="357188" indent="-265113">
              <a:lnSpc>
                <a:spcPct val="110000"/>
              </a:lnSpc>
            </a:pPr>
            <a:r>
              <a:rPr lang="de-DE" altLang="de-DE" sz="2400" dirty="0"/>
              <a:t>Schmerzempfindlichkeit der Zähne und Zahnhälse</a:t>
            </a:r>
          </a:p>
          <a:p>
            <a:pPr marL="357188" indent="-265113">
              <a:lnSpc>
                <a:spcPct val="110000"/>
              </a:lnSpc>
            </a:pPr>
            <a:r>
              <a:rPr lang="de-DE" altLang="de-DE" sz="2400" dirty="0"/>
              <a:t>Das Zahnfleisch zieht sich zurück und die Zahnhälse werden sichtbar.</a:t>
            </a:r>
          </a:p>
          <a:p>
            <a:pPr marL="357188" indent="-265113">
              <a:lnSpc>
                <a:spcPct val="110000"/>
              </a:lnSpc>
            </a:pPr>
            <a:r>
              <a:rPr lang="de-DE" altLang="de-DE" sz="2400" dirty="0"/>
              <a:t>Die Zähne werden locker.</a:t>
            </a:r>
            <a:endParaRPr lang="de-AT" altLang="de-DE" sz="2400" dirty="0"/>
          </a:p>
        </p:txBody>
      </p:sp>
      <p:sp>
        <p:nvSpPr>
          <p:cNvPr id="7" name="Textfeld 6"/>
          <p:cNvSpPr txBox="1"/>
          <p:nvPr/>
        </p:nvSpPr>
        <p:spPr>
          <a:xfrm>
            <a:off x="7663432" y="6324952"/>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575756"/>
                </a:solidFill>
                <a:effectLst/>
                <a:uLnTx/>
                <a:uFillTx/>
                <a:latin typeface="Calibri Light" panose="020F0302020204030204"/>
                <a:ea typeface="+mn-ea"/>
                <a:cs typeface="+mn-cs"/>
              </a:rPr>
              <a:t>Foto: © </a:t>
            </a:r>
            <a:r>
              <a:rPr kumimoji="0" lang="de-DE" sz="1000" b="0" i="0" u="none" strike="noStrike" kern="1200" cap="none" spc="0" normalizeH="0" baseline="0" noProof="0" dirty="0" err="1">
                <a:ln>
                  <a:noFill/>
                </a:ln>
                <a:solidFill>
                  <a:srgbClr val="575756"/>
                </a:solidFill>
                <a:effectLst/>
                <a:uLnTx/>
                <a:uFillTx/>
                <a:latin typeface="Calibri Light" panose="020F0302020204030204"/>
                <a:ea typeface="+mn-ea"/>
                <a:cs typeface="+mn-cs"/>
              </a:rPr>
              <a:t>karelnoppe</a:t>
            </a:r>
            <a:r>
              <a:rPr kumimoji="0" lang="de-DE" sz="1000" b="0" i="0" u="none" strike="noStrike" kern="1200" cap="none" spc="0" normalizeH="0" baseline="0" noProof="0" dirty="0">
                <a:ln>
                  <a:noFill/>
                </a:ln>
                <a:solidFill>
                  <a:srgbClr val="575756"/>
                </a:solidFill>
                <a:effectLst/>
                <a:uLnTx/>
                <a:uFillTx/>
                <a:latin typeface="Calibri Light" panose="020F0302020204030204"/>
                <a:ea typeface="+mn-ea"/>
                <a:cs typeface="+mn-cs"/>
              </a:rPr>
              <a:t> – Shutterstock.com</a:t>
            </a:r>
          </a:p>
        </p:txBody>
      </p:sp>
      <p:pic>
        <p:nvPicPr>
          <p:cNvPr id="5" name="Bildplatzhalter 4">
            <a:extLst>
              <a:ext uri="{FF2B5EF4-FFF2-40B4-BE49-F238E27FC236}">
                <a16:creationId xmlns:a16="http://schemas.microsoft.com/office/drawing/2014/main" id="{42D12E3F-77DB-8EC7-6E50-84859376721F}"/>
              </a:ext>
            </a:extLst>
          </p:cNvPr>
          <p:cNvPicPr>
            <a:picLocks noGrp="1" noChangeAspect="1"/>
          </p:cNvPicPr>
          <p:nvPr>
            <p:ph type="pic" idx="10"/>
          </p:nvPr>
        </p:nvPicPr>
        <p:blipFill>
          <a:blip r:embed="rId2" cstate="print">
            <a:extLst>
              <a:ext uri="{28A0092B-C50C-407E-A947-70E740481C1C}">
                <a14:useLocalDpi xmlns:a14="http://schemas.microsoft.com/office/drawing/2010/main"/>
              </a:ext>
            </a:extLst>
          </a:blip>
          <a:srcRect l="36424" t="15057" r="14694"/>
          <a:stretch>
            <a:fillRect/>
          </a:stretch>
        </p:blipFill>
        <p:spPr>
          <a:xfrm>
            <a:off x="7597302" y="1825626"/>
            <a:ext cx="3756497" cy="4351338"/>
          </a:xfrm>
        </p:spPr>
      </p:pic>
    </p:spTree>
    <p:extLst>
      <p:ext uri="{BB962C8B-B14F-4D97-AF65-F5344CB8AC3E}">
        <p14:creationId xmlns:p14="http://schemas.microsoft.com/office/powerpoint/2010/main" val="177590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t="15964" b="15964"/>
          <a:stretch>
            <a:fillRect/>
          </a:stretch>
        </p:blipFill>
        <p:spPr>
          <a:xfrm flipH="1">
            <a:off x="0" y="1189038"/>
            <a:ext cx="12192000" cy="5532437"/>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Herzlich Willkommen</a:t>
            </a:r>
          </a:p>
        </p:txBody>
      </p:sp>
      <p:sp>
        <p:nvSpPr>
          <p:cNvPr id="4" name="Textplatzhalter 3"/>
          <p:cNvSpPr>
            <a:spLocks noGrp="1"/>
          </p:cNvSpPr>
          <p:nvPr>
            <p:ph type="body" sz="quarter" idx="21"/>
          </p:nvPr>
        </p:nvSpPr>
        <p:spPr/>
        <p:txBody>
          <a:bodyPr>
            <a:normAutofit fontScale="85000" lnSpcReduction="20000"/>
          </a:bodyPr>
          <a:lstStyle/>
          <a:p>
            <a:r>
              <a:rPr lang="de-DE" dirty="0"/>
              <a:t>Vorbereitung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10681975" y="5195879"/>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pPr>
            <a:r>
              <a:rPr kumimoji="0" lang="de-DE" sz="1000" b="0" i="0" u="none" strike="noStrike" kern="1200" cap="none" spc="0" normalizeH="0" baseline="0" noProof="0" dirty="0">
                <a:ln>
                  <a:noFill/>
                </a:ln>
                <a:solidFill>
                  <a:schemeClr val="bg1"/>
                </a:solidFill>
                <a:effectLst/>
                <a:uLnTx/>
                <a:uFillTx/>
                <a:latin typeface="+mj-lt"/>
                <a:ea typeface="+mn-ea"/>
                <a:cs typeface="+mn-cs"/>
              </a:rPr>
              <a:t>Foto: © </a:t>
            </a:r>
            <a:r>
              <a:rPr kumimoji="0" lang="de-DE" sz="1000" b="0" i="0" u="none" strike="noStrike" kern="1200" cap="none" spc="0" normalizeH="0" baseline="0" noProof="0" dirty="0" err="1">
                <a:ln>
                  <a:noFill/>
                </a:ln>
                <a:solidFill>
                  <a:schemeClr val="bg1"/>
                </a:solidFill>
                <a:effectLst/>
                <a:uLnTx/>
                <a:uFillTx/>
                <a:latin typeface="+mj-lt"/>
                <a:ea typeface="+mn-ea"/>
                <a:cs typeface="+mn-cs"/>
              </a:rPr>
              <a:t>Africa</a:t>
            </a:r>
            <a:r>
              <a:rPr kumimoji="0" lang="de-DE" sz="1000" b="0" i="0" u="none" strike="noStrike" kern="1200" cap="none" spc="0" normalizeH="0" baseline="0" noProof="0" dirty="0">
                <a:ln>
                  <a:noFill/>
                </a:ln>
                <a:solidFill>
                  <a:schemeClr val="bg1"/>
                </a:solidFill>
                <a:effectLst/>
                <a:uLnTx/>
                <a:uFillTx/>
                <a:latin typeface="+mj-lt"/>
                <a:ea typeface="+mn-ea"/>
                <a:cs typeface="+mn-cs"/>
              </a:rPr>
              <a:t> Studio – Shutterstock.com</a:t>
            </a:r>
          </a:p>
        </p:txBody>
      </p:sp>
    </p:spTree>
    <p:extLst>
      <p:ext uri="{BB962C8B-B14F-4D97-AF65-F5344CB8AC3E}">
        <p14:creationId xmlns:p14="http://schemas.microsoft.com/office/powerpoint/2010/main" val="328842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Zahnärztliche Kontrolle</a:t>
            </a:r>
            <a:endParaRPr lang="de-DE" altLang="de-DE" dirty="0">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sz="2400" dirty="0"/>
              <a:t>Auch wenn Sie keine Schmerzen verspüren, sollten Sie mindestens </a:t>
            </a:r>
            <a:r>
              <a:rPr lang="de-DE" altLang="de-DE" sz="2400" b="1" dirty="0"/>
              <a:t>einmal jährlich </a:t>
            </a:r>
            <a:r>
              <a:rPr lang="de-DE" altLang="de-DE" sz="2400" dirty="0"/>
              <a:t>zur Zahnärztin oder zum Zahnarzt gehen. </a:t>
            </a:r>
          </a:p>
          <a:p>
            <a:pPr marL="357188" indent="-265113">
              <a:lnSpc>
                <a:spcPct val="100000"/>
              </a:lnSpc>
            </a:pPr>
            <a:r>
              <a:rPr lang="de-DE" altLang="de-DE" sz="2400" dirty="0"/>
              <a:t>Vorbeugung durch professionelle Zahnreinigung</a:t>
            </a:r>
          </a:p>
          <a:p>
            <a:pPr marL="357188" indent="-265113">
              <a:lnSpc>
                <a:spcPct val="100000"/>
              </a:lnSpc>
            </a:pPr>
            <a:r>
              <a:rPr lang="de-DE" altLang="de-DE" sz="2400" dirty="0"/>
              <a:t>Informieren Sie Ihre Zahnärztin oder Ihren Zahnarzt unbedingt darüber, dass Sie Diabetes haben – vor allem vor einer zahnärztlich-chirurgischen Behandlung, um eine eventuell gestörte Wundheilung zu berücksichtigen. </a:t>
            </a:r>
          </a:p>
        </p:txBody>
      </p:sp>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Jenny Sturm </a:t>
            </a:r>
            <a:r>
              <a:rPr kumimoji="0" lang="de-DE" sz="1000" b="0" i="0" u="none" strike="noStrike" kern="1200" cap="none" spc="0" normalizeH="0" baseline="0" noProof="0" dirty="0">
                <a:ln>
                  <a:noFill/>
                </a:ln>
                <a:solidFill>
                  <a:srgbClr val="575756"/>
                </a:solidFill>
                <a:effectLst/>
                <a:uLnTx/>
                <a:uFillTx/>
                <a:latin typeface="+mj-lt"/>
                <a:ea typeface="+mn-ea"/>
                <a:cs typeface="+mn-cs"/>
              </a:rPr>
              <a:t>– </a:t>
            </a:r>
            <a:r>
              <a:rPr kumimoji="0" lang="de-DE" sz="1000" b="0" i="0" u="none" strike="noStrike" kern="1200" cap="none" spc="0" normalizeH="0" baseline="0" noProof="0" dirty="0" err="1">
                <a:ln>
                  <a:noFill/>
                </a:ln>
                <a:solidFill>
                  <a:srgbClr val="575756"/>
                </a:solidFill>
                <a:effectLst/>
                <a:uLnTx/>
                <a:uFillTx/>
                <a:latin typeface="+mj-lt"/>
                <a:ea typeface="+mn-ea"/>
                <a:cs typeface="+mn-cs"/>
              </a:rPr>
              <a:t>AdobeStock</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pic>
        <p:nvPicPr>
          <p:cNvPr id="10" name="Bildplatzhalter 2"/>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l="20572" r="20664"/>
          <a:stretch/>
        </p:blipFill>
        <p:spPr>
          <a:xfrm>
            <a:off x="7518645" y="1825625"/>
            <a:ext cx="3835154" cy="4351338"/>
          </a:xfrm>
        </p:spPr>
      </p:pic>
    </p:spTree>
    <p:extLst>
      <p:ext uri="{BB962C8B-B14F-4D97-AF65-F5344CB8AC3E}">
        <p14:creationId xmlns:p14="http://schemas.microsoft.com/office/powerpoint/2010/main" val="148874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t="16004" b="16004"/>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Verhalten bei Krankheit</a:t>
            </a:r>
          </a:p>
        </p:txBody>
      </p:sp>
      <p:sp>
        <p:nvSpPr>
          <p:cNvPr id="4" name="Textplatzhalter 3"/>
          <p:cNvSpPr>
            <a:spLocks noGrp="1"/>
          </p:cNvSpPr>
          <p:nvPr>
            <p:ph type="body" sz="quarter" idx="21"/>
          </p:nvPr>
        </p:nvSpPr>
        <p:spPr/>
        <p:txBody>
          <a:bodyPr>
            <a:normAutofit fontScale="85000" lnSpcReduction="20000"/>
          </a:bodyPr>
          <a:lstStyle/>
          <a:p>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chemeClr val="bg1"/>
                </a:solidFill>
              </a:rPr>
              <a:t>Foto: © </a:t>
            </a:r>
            <a:r>
              <a:rPr lang="de-DE" sz="1000" dirty="0" err="1">
                <a:solidFill>
                  <a:schemeClr val="bg1"/>
                </a:solidFill>
              </a:rPr>
              <a:t>Subbotina</a:t>
            </a:r>
            <a:r>
              <a:rPr lang="de-DE" sz="1000" dirty="0">
                <a:solidFill>
                  <a:schemeClr val="bg1"/>
                </a:solidFill>
              </a:rPr>
              <a:t> Anna – Shutterstock.com</a:t>
            </a:r>
          </a:p>
        </p:txBody>
      </p:sp>
    </p:spTree>
    <p:extLst>
      <p:ext uri="{BB962C8B-B14F-4D97-AF65-F5344CB8AC3E}">
        <p14:creationId xmlns:p14="http://schemas.microsoft.com/office/powerpoint/2010/main" val="933013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solidFill>
                  <a:srgbClr val="3B5BA1"/>
                </a:solidFill>
              </a:rPr>
              <a:t>Verhalten bei Krankheit</a:t>
            </a: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sz="2400" b="1" dirty="0">
                <a:solidFill>
                  <a:srgbClr val="3B5BA1"/>
                </a:solidFill>
              </a:rPr>
              <a:t>Erkrankungen können den Blutzucker </a:t>
            </a:r>
            <a:br>
              <a:rPr lang="de-DE" altLang="de-DE" sz="2400" b="1" dirty="0">
                <a:solidFill>
                  <a:srgbClr val="3B5BA1"/>
                </a:solidFill>
              </a:rPr>
            </a:br>
            <a:r>
              <a:rPr lang="de-DE" altLang="de-DE" sz="2400" b="1" dirty="0">
                <a:solidFill>
                  <a:srgbClr val="3B5BA1"/>
                </a:solidFill>
              </a:rPr>
              <a:t>ansteigen lassen. Deswegen …</a:t>
            </a:r>
          </a:p>
          <a:p>
            <a:pPr marL="357188" indent="-265113"/>
            <a:r>
              <a:rPr lang="de-DE" altLang="de-DE" sz="2400" dirty="0"/>
              <a:t>Vorhandene Erkrankung von Ärztin oder Arzt behandeln lassen</a:t>
            </a:r>
          </a:p>
          <a:p>
            <a:pPr marL="357188" indent="-265113"/>
            <a:r>
              <a:rPr lang="de-DE" altLang="de-DE" sz="2400" dirty="0"/>
              <a:t>Häufigere Blutzuckerselbstkontrollen </a:t>
            </a:r>
          </a:p>
          <a:p>
            <a:pPr marL="357188" indent="-265113"/>
            <a:r>
              <a:rPr lang="de-DE" altLang="de-DE" sz="2400" dirty="0"/>
              <a:t>Bei Blutzucker </a:t>
            </a:r>
            <a:r>
              <a:rPr lang="de-DE" altLang="de-DE" sz="2400" b="1" dirty="0">
                <a:solidFill>
                  <a:srgbClr val="3B5BA1"/>
                </a:solidFill>
              </a:rPr>
              <a:t>über 250 mg/dl</a:t>
            </a:r>
          </a:p>
          <a:p>
            <a:pPr lvl="1"/>
            <a:r>
              <a:rPr lang="de-DE" altLang="de-DE" sz="2000" dirty="0"/>
              <a:t>Viel trinken</a:t>
            </a:r>
          </a:p>
          <a:p>
            <a:pPr lvl="1"/>
            <a:r>
              <a:rPr lang="de-DE" altLang="de-DE" sz="2000" dirty="0"/>
              <a:t>Eventuell nächste Mahlzeit ausfallen lassen</a:t>
            </a:r>
          </a:p>
          <a:p>
            <a:pPr lvl="1"/>
            <a:r>
              <a:rPr lang="de-DE" altLang="de-DE" sz="2000" dirty="0"/>
              <a:t>Tablettendosiserhöhung nach Rücksprache mit Ärztin oder Arzt</a:t>
            </a:r>
          </a:p>
        </p:txBody>
      </p:sp>
      <p:pic>
        <p:nvPicPr>
          <p:cNvPr id="3" name="Bildplatzhalter 2"/>
          <p:cNvPicPr>
            <a:picLocks noGrp="1" noChangeAspect="1"/>
          </p:cNvPicPr>
          <p:nvPr>
            <p:ph type="pic" idx="10"/>
          </p:nvPr>
        </p:nvPicPr>
        <p:blipFill rotWithShape="1">
          <a:blip r:embed="rId2">
            <a:extLst>
              <a:ext uri="{28A0092B-C50C-407E-A947-70E740481C1C}">
                <a14:useLocalDpi xmlns:a14="http://schemas.microsoft.com/office/drawing/2010/main"/>
              </a:ext>
            </a:extLst>
          </a:blip>
          <a:srcRect l="25514" r="16912"/>
          <a:stretch/>
        </p:blipFill>
        <p:spPr>
          <a:xfrm>
            <a:off x="7597302" y="1825626"/>
            <a:ext cx="3756497" cy="4351338"/>
          </a:xfrm>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Africa</a:t>
            </a:r>
            <a:r>
              <a:rPr lang="de-DE" sz="1000" dirty="0">
                <a:solidFill>
                  <a:srgbClr val="575756"/>
                </a:solidFill>
                <a:latin typeface="+mj-lt"/>
              </a:rPr>
              <a:t> Studio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1605307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rotWithShape="1">
          <a:blip r:embed="rId2" cstate="print">
            <a:extLst>
              <a:ext uri="{28A0092B-C50C-407E-A947-70E740481C1C}">
                <a14:useLocalDpi xmlns:a14="http://schemas.microsoft.com/office/drawing/2010/main"/>
              </a:ext>
            </a:extLst>
          </a:blip>
          <a:srcRect l="1736" t="2832" b="30266"/>
          <a:stretch/>
        </p:blipFill>
        <p:spPr>
          <a:xfrm>
            <a:off x="0" y="1188608"/>
            <a:ext cx="12192000" cy="5533935"/>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Diabetes mellitus und Urlaub</a:t>
            </a:r>
          </a:p>
        </p:txBody>
      </p:sp>
      <p:sp>
        <p:nvSpPr>
          <p:cNvPr id="4" name="Textplatzhalter 3"/>
          <p:cNvSpPr>
            <a:spLocks noGrp="1"/>
          </p:cNvSpPr>
          <p:nvPr>
            <p:ph type="body" sz="quarter" idx="21"/>
          </p:nvPr>
        </p:nvSpPr>
        <p:spPr/>
        <p:txBody>
          <a:bodyPr>
            <a:normAutofit fontScale="85000" lnSpcReduction="20000"/>
          </a:bodyPr>
          <a:lstStyle/>
          <a:p>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chemeClr val="bg1"/>
                </a:solidFill>
              </a:rPr>
              <a:t>Foto: © Alexander </a:t>
            </a:r>
            <a:r>
              <a:rPr lang="de-DE" sz="1000" dirty="0" err="1">
                <a:solidFill>
                  <a:schemeClr val="bg1"/>
                </a:solidFill>
              </a:rPr>
              <a:t>Ozerov</a:t>
            </a:r>
            <a:r>
              <a:rPr lang="de-DE" sz="1000" dirty="0">
                <a:solidFill>
                  <a:schemeClr val="bg1"/>
                </a:solidFill>
              </a:rPr>
              <a:t> – </a:t>
            </a:r>
            <a:r>
              <a:rPr lang="de-DE" sz="1000" dirty="0" err="1">
                <a:solidFill>
                  <a:schemeClr val="bg1"/>
                </a:solidFill>
              </a:rPr>
              <a:t>AdobeStock</a:t>
            </a:r>
            <a:endParaRPr lang="de-DE" sz="1000" dirty="0">
              <a:solidFill>
                <a:schemeClr val="bg1"/>
              </a:solidFill>
            </a:endParaRPr>
          </a:p>
        </p:txBody>
      </p:sp>
    </p:spTree>
    <p:extLst>
      <p:ext uri="{BB962C8B-B14F-4D97-AF65-F5344CB8AC3E}">
        <p14:creationId xmlns:p14="http://schemas.microsoft.com/office/powerpoint/2010/main" val="3365542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dirty="0"/>
              <a:t>Reisevorbereitung</a:t>
            </a:r>
            <a:endParaRPr lang="de-DE" altLang="de-DE" dirty="0">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sz="2400" b="1" dirty="0">
                <a:solidFill>
                  <a:srgbClr val="3B5BA1"/>
                </a:solidFill>
              </a:rPr>
              <a:t>Informieren Sie sich vor Antritt der Reise</a:t>
            </a:r>
            <a:endParaRPr lang="de-AT" altLang="de-DE" sz="2400" b="1" dirty="0">
              <a:solidFill>
                <a:srgbClr val="3B5BA1"/>
              </a:solidFill>
            </a:endParaRPr>
          </a:p>
          <a:p>
            <a:pPr marL="357188" indent="-265113"/>
            <a:r>
              <a:rPr lang="de-AT" altLang="de-DE" sz="2400" dirty="0"/>
              <a:t>Welche typischen Gerichte gibt es im Urlaubsland?</a:t>
            </a:r>
          </a:p>
          <a:p>
            <a:pPr marL="357188" indent="-265113"/>
            <a:r>
              <a:rPr lang="de-AT" altLang="de-DE" sz="2400" dirty="0"/>
              <a:t>Muss ich mich selbst verpflegen?</a:t>
            </a:r>
          </a:p>
          <a:p>
            <a:pPr marL="357188" indent="-265113"/>
            <a:r>
              <a:rPr lang="de-AT" altLang="de-DE" sz="2400" dirty="0"/>
              <a:t>Gibt es Buffet oder Vollpension?</a:t>
            </a:r>
          </a:p>
          <a:p>
            <a:pPr marL="357188" indent="-265113"/>
            <a:r>
              <a:rPr lang="de-AT" altLang="de-DE" sz="2400" dirty="0"/>
              <a:t>Wie sind die Essenszeiten?</a:t>
            </a:r>
          </a:p>
          <a:p>
            <a:pPr marL="357188" indent="-265113"/>
            <a:r>
              <a:rPr lang="de-AT" altLang="de-DE" sz="2400" dirty="0"/>
              <a:t>Gibt es eine Zeitverschiebung?</a:t>
            </a:r>
          </a:p>
          <a:p>
            <a:pPr marL="357188" indent="-265113"/>
            <a:r>
              <a:rPr lang="de-DE" altLang="de-DE" sz="2400" dirty="0"/>
              <a:t>Gibt es Ärzte in der Nähe vom Urlaubsort?</a:t>
            </a:r>
            <a:endParaRPr lang="de-AT" altLang="de-DE" sz="2400" dirty="0"/>
          </a:p>
          <a:p>
            <a:pPr>
              <a:buFontTx/>
              <a:buChar char="-"/>
            </a:pPr>
            <a:endParaRPr lang="de-DE" altLang="de-DE" dirty="0"/>
          </a:p>
        </p:txBody>
      </p:sp>
      <p:pic>
        <p:nvPicPr>
          <p:cNvPr id="3" name="Bildplatzhalter 2"/>
          <p:cNvPicPr>
            <a:picLocks noGrp="1" noChangeAspect="1"/>
          </p:cNvPicPr>
          <p:nvPr>
            <p:ph type="pic" idx="10"/>
          </p:nvPr>
        </p:nvPicPr>
        <p:blipFill>
          <a:blip r:embed="rId3" cstate="print">
            <a:extLst>
              <a:ext uri="{28A0092B-C50C-407E-A947-70E740481C1C}">
                <a14:useLocalDpi xmlns:a14="http://schemas.microsoft.com/office/drawing/2010/main"/>
              </a:ext>
            </a:extLst>
          </a:blip>
          <a:srcRect l="21209" r="21209"/>
          <a:stretch>
            <a:fillRect/>
          </a:stretch>
        </p:blipFill>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rPr>
              <a:t>Foto: © </a:t>
            </a:r>
            <a:r>
              <a:rPr lang="de-DE" sz="1000" dirty="0" err="1">
                <a:solidFill>
                  <a:srgbClr val="575756"/>
                </a:solidFill>
              </a:rPr>
              <a:t>Patryk</a:t>
            </a:r>
            <a:r>
              <a:rPr lang="de-DE" sz="1000" dirty="0">
                <a:solidFill>
                  <a:srgbClr val="575756"/>
                </a:solidFill>
              </a:rPr>
              <a:t> </a:t>
            </a:r>
            <a:r>
              <a:rPr lang="de-DE" sz="1000" dirty="0" err="1">
                <a:solidFill>
                  <a:srgbClr val="575756"/>
                </a:solidFill>
              </a:rPr>
              <a:t>Kosmider</a:t>
            </a:r>
            <a:r>
              <a:rPr lang="de-DE" sz="1000" dirty="0">
                <a:solidFill>
                  <a:srgbClr val="575756"/>
                </a:solidFill>
              </a:rPr>
              <a:t> – Shutterstock.com</a:t>
            </a:r>
          </a:p>
        </p:txBody>
      </p:sp>
    </p:spTree>
    <p:extLst>
      <p:ext uri="{BB962C8B-B14F-4D97-AF65-F5344CB8AC3E}">
        <p14:creationId xmlns:p14="http://schemas.microsoft.com/office/powerpoint/2010/main" val="2207636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dirty="0"/>
              <a:t>Medikamente</a:t>
            </a:r>
            <a:endParaRPr lang="de-DE" altLang="de-DE" dirty="0">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57188" indent="-265113"/>
            <a:r>
              <a:rPr lang="de-AT" altLang="de-DE" sz="2400" dirty="0"/>
              <a:t>Gut ausgestattete Reiseapotheke</a:t>
            </a:r>
          </a:p>
          <a:p>
            <a:pPr marL="357188" indent="-265113"/>
            <a:r>
              <a:rPr lang="de-AT" altLang="de-DE" sz="2400" dirty="0"/>
              <a:t>Auf </a:t>
            </a:r>
            <a:r>
              <a:rPr lang="de-AT" altLang="de-DE" sz="2400" b="1" dirty="0"/>
              <a:t>KEINEN</a:t>
            </a:r>
            <a:r>
              <a:rPr lang="de-AT" altLang="de-DE" sz="2400" dirty="0"/>
              <a:t> Fall auf Ihre persönlichen Medikamente (orale Antidiabetika, Insulin) vergessen!! (Handgepäck)</a:t>
            </a:r>
          </a:p>
          <a:p>
            <a:pPr marL="357188" indent="-265113"/>
            <a:r>
              <a:rPr lang="de-AT" altLang="de-DE" sz="2400" dirty="0"/>
              <a:t>Beipackzettel mit Wirkstoffen mitnehmen</a:t>
            </a:r>
          </a:p>
          <a:p>
            <a:pPr marL="357188" indent="-265113"/>
            <a:r>
              <a:rPr lang="de-AT" altLang="de-DE" sz="2400" dirty="0"/>
              <a:t>Medikamente in </a:t>
            </a:r>
            <a:r>
              <a:rPr lang="de-AT" altLang="de-DE" sz="2400" b="1" dirty="0"/>
              <a:t>doppelter</a:t>
            </a:r>
            <a:r>
              <a:rPr lang="de-AT" altLang="de-DE" sz="2400" dirty="0"/>
              <a:t> Menge einpacken (verschiedene Gepäckstücke, falls eines verloren geht)</a:t>
            </a:r>
          </a:p>
        </p:txBody>
      </p:sp>
      <p:sp>
        <p:nvSpPr>
          <p:cNvPr id="7" name="Textfeld 6"/>
          <p:cNvSpPr txBox="1"/>
          <p:nvPr/>
        </p:nvSpPr>
        <p:spPr>
          <a:xfrm>
            <a:off x="7593107" y="6262330"/>
            <a:ext cx="2766647" cy="237638"/>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rPr>
              <a:t>Foto: © thodonal88 – Shutterstock.com</a:t>
            </a:r>
          </a:p>
        </p:txBody>
      </p:sp>
      <p:pic>
        <p:nvPicPr>
          <p:cNvPr id="8" name="Bildplatzhalter 3"/>
          <p:cNvPicPr>
            <a:picLocks noGrp="1" noChangeAspect="1"/>
          </p:cNvPicPr>
          <p:nvPr>
            <p:ph type="pic" idx="10"/>
          </p:nvPr>
        </p:nvPicPr>
        <p:blipFill rotWithShape="1">
          <a:blip r:embed="rId3" cstate="print">
            <a:extLst>
              <a:ext uri="{28A0092B-C50C-407E-A947-70E740481C1C}">
                <a14:useLocalDpi xmlns:a14="http://schemas.microsoft.com/office/drawing/2010/main"/>
              </a:ext>
            </a:extLst>
          </a:blip>
          <a:srcRect l="13519" r="28719"/>
          <a:stretch/>
        </p:blipFill>
        <p:spPr>
          <a:xfrm>
            <a:off x="7593107" y="1825625"/>
            <a:ext cx="3765176" cy="4351338"/>
          </a:xfrm>
        </p:spPr>
      </p:pic>
    </p:spTree>
    <p:extLst>
      <p:ext uri="{BB962C8B-B14F-4D97-AF65-F5344CB8AC3E}">
        <p14:creationId xmlns:p14="http://schemas.microsoft.com/office/powerpoint/2010/main" val="759169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de-AT" altLang="de-DE" dirty="0"/>
              <a:t>Vorbereitung auf Notfall-Situation</a:t>
            </a:r>
            <a:endParaRPr lang="de-DE" altLang="de-DE" dirty="0">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57188" indent="-265113"/>
            <a:r>
              <a:rPr lang="de-AT" altLang="de-DE" sz="2400" b="1" dirty="0"/>
              <a:t>„Notfall-KE“ </a:t>
            </a:r>
            <a:r>
              <a:rPr lang="de-AT" altLang="de-DE" sz="2400" dirty="0"/>
              <a:t>(z. B. Traubenzucker, Knäckebrot, Obst) im Handgepäck mitnehmen</a:t>
            </a:r>
          </a:p>
          <a:p>
            <a:pPr marL="357188" indent="-265113"/>
            <a:r>
              <a:rPr lang="de-AT" altLang="de-DE" sz="2400" dirty="0"/>
              <a:t>Ihr </a:t>
            </a:r>
            <a:r>
              <a:rPr lang="de-AT" altLang="de-DE" sz="2400" b="1" dirty="0"/>
              <a:t>Reisepartner</a:t>
            </a:r>
            <a:r>
              <a:rPr lang="de-AT" altLang="de-DE" sz="2400" dirty="0"/>
              <a:t> sollte auch im Notfall wissen, was zu tun ist.</a:t>
            </a:r>
          </a:p>
          <a:p>
            <a:pPr marL="357188" indent="-265113"/>
            <a:r>
              <a:rPr lang="de-AT" altLang="de-DE" sz="2400" b="1" dirty="0"/>
              <a:t>Diabetikerausweis</a:t>
            </a:r>
            <a:r>
              <a:rPr lang="de-AT" altLang="de-DE" sz="2400" dirty="0"/>
              <a:t> in Landessprache (zumindest Englisch)</a:t>
            </a:r>
          </a:p>
          <a:p>
            <a:pPr marL="357188" indent="-265113"/>
            <a:r>
              <a:rPr lang="de-DE" altLang="de-DE" sz="2400" dirty="0"/>
              <a:t>Vordrucke für </a:t>
            </a:r>
            <a:r>
              <a:rPr lang="de-DE" altLang="de-DE" sz="2400" b="1" dirty="0"/>
              <a:t>ärztliche Bestätigungen </a:t>
            </a:r>
            <a:r>
              <a:rPr lang="de-DE" altLang="de-DE" sz="2400" dirty="0"/>
              <a:t>und </a:t>
            </a:r>
            <a:r>
              <a:rPr lang="de-DE" altLang="de-DE" sz="2400" b="1" dirty="0" err="1"/>
              <a:t>Notfallskärtchen</a:t>
            </a:r>
            <a:r>
              <a:rPr lang="de-DE" altLang="de-DE" sz="2400" dirty="0"/>
              <a:t> (in verschiedenen Sprachen) finden Sie unter </a:t>
            </a:r>
            <a:r>
              <a:rPr lang="de-DE" altLang="de-DE" sz="2400" dirty="0">
                <a:hlinkClick r:id="rId3"/>
              </a:rPr>
              <a:t>www.therapie-aktiv.at/reise</a:t>
            </a:r>
            <a:r>
              <a:rPr lang="de-DE" altLang="de-DE" sz="2400" dirty="0"/>
              <a:t> </a:t>
            </a:r>
          </a:p>
          <a:p>
            <a:endParaRPr lang="de-AT" altLang="de-DE" sz="2400" dirty="0"/>
          </a:p>
        </p:txBody>
      </p:sp>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
        <p:nvSpPr>
          <p:cNvPr id="10" name="Textfeld 9"/>
          <p:cNvSpPr txBox="1"/>
          <p:nvPr/>
        </p:nvSpPr>
        <p:spPr>
          <a:xfrm>
            <a:off x="7597302" y="6247833"/>
            <a:ext cx="2766647" cy="237638"/>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rPr>
              <a:t>Foto: © Teresa </a:t>
            </a:r>
            <a:r>
              <a:rPr lang="de-DE" sz="1000" dirty="0" err="1">
                <a:solidFill>
                  <a:srgbClr val="575756"/>
                </a:solidFill>
              </a:rPr>
              <a:t>Kasprzycka</a:t>
            </a:r>
            <a:r>
              <a:rPr lang="de-DE" sz="1000" dirty="0">
                <a:solidFill>
                  <a:srgbClr val="575756"/>
                </a:solidFill>
              </a:rPr>
              <a:t> – Shutterstock.com</a:t>
            </a:r>
          </a:p>
        </p:txBody>
      </p:sp>
      <p:pic>
        <p:nvPicPr>
          <p:cNvPr id="12" name="Bildplatzhalter 2"/>
          <p:cNvPicPr>
            <a:picLocks noChangeAspect="1"/>
          </p:cNvPicPr>
          <p:nvPr/>
        </p:nvPicPr>
        <p:blipFill>
          <a:blip r:embed="rId4" cstate="print">
            <a:extLst>
              <a:ext uri="{28A0092B-C50C-407E-A947-70E740481C1C}">
                <a14:useLocalDpi xmlns:a14="http://schemas.microsoft.com/office/drawing/2010/main"/>
              </a:ext>
            </a:extLst>
          </a:blip>
          <a:srcRect l="21108" r="21108"/>
          <a:stretch>
            <a:fillRect/>
          </a:stretch>
        </p:blipFill>
        <p:spPr>
          <a:xfrm>
            <a:off x="7597301" y="1825625"/>
            <a:ext cx="3756497" cy="4351338"/>
          </a:xfrm>
          <a:prstGeom prst="rect">
            <a:avLst/>
          </a:prstGeom>
        </p:spPr>
      </p:pic>
    </p:spTree>
    <p:extLst>
      <p:ext uri="{BB962C8B-B14F-4D97-AF65-F5344CB8AC3E}">
        <p14:creationId xmlns:p14="http://schemas.microsoft.com/office/powerpoint/2010/main" val="4110442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E9C81FD9-C902-2D1C-37C7-356AACC13871}"/>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t="8104" b="24110"/>
          <a:stretch>
            <a:fillRect/>
          </a:stretch>
        </p:blipFill>
        <p:spPr>
          <a:xfrm>
            <a:off x="0" y="1189038"/>
            <a:ext cx="12192000" cy="5532437"/>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Gesunde Füße</a:t>
            </a:r>
          </a:p>
        </p:txBody>
      </p:sp>
      <p:sp>
        <p:nvSpPr>
          <p:cNvPr id="4" name="Textplatzhalter 3"/>
          <p:cNvSpPr>
            <a:spLocks noGrp="1"/>
          </p:cNvSpPr>
          <p:nvPr>
            <p:ph type="body" sz="quarter" idx="21"/>
          </p:nvPr>
        </p:nvSpPr>
        <p:spPr/>
        <p:txBody>
          <a:bodyPr>
            <a:normAutofit fontScale="85000" lnSpcReduction="20000"/>
          </a:bodyPr>
          <a:lstStyle/>
          <a:p>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chemeClr val="bg1"/>
                </a:solidFill>
              </a:rPr>
              <a:t>Foto: © </a:t>
            </a:r>
            <a:r>
              <a:rPr lang="de-DE" sz="1000" dirty="0" err="1">
                <a:solidFill>
                  <a:schemeClr val="bg1"/>
                </a:solidFill>
              </a:rPr>
              <a:t>Chiyacat</a:t>
            </a:r>
            <a:r>
              <a:rPr lang="de-DE" sz="1000" dirty="0">
                <a:solidFill>
                  <a:schemeClr val="bg1"/>
                </a:solidFill>
              </a:rPr>
              <a:t> – Shutterstock.com</a:t>
            </a:r>
          </a:p>
        </p:txBody>
      </p:sp>
    </p:spTree>
    <p:extLst>
      <p:ext uri="{BB962C8B-B14F-4D97-AF65-F5344CB8AC3E}">
        <p14:creationId xmlns:p14="http://schemas.microsoft.com/office/powerpoint/2010/main" val="2177581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de-DE" altLang="de-DE" dirty="0"/>
              <a:t>Gesunde Füße bei Diabetes mellitus</a:t>
            </a:r>
          </a:p>
        </p:txBody>
      </p:sp>
      <p:sp>
        <p:nvSpPr>
          <p:cNvPr id="12291" name="Inhaltsplatzhalter 2"/>
          <p:cNvSpPr>
            <a:spLocks noGrp="1"/>
          </p:cNvSpPr>
          <p:nvPr>
            <p:ph idx="1"/>
          </p:nvPr>
        </p:nvSpPr>
        <p:spPr>
          <a:xfrm>
            <a:off x="838200" y="1825625"/>
            <a:ext cx="6263936" cy="4351338"/>
          </a:xfrm>
        </p:spPr>
        <p:txBody>
          <a:bodyPr>
            <a:normAutofit/>
          </a:bodyPr>
          <a:lstStyle/>
          <a:p>
            <a:pPr marL="357188" indent="-265113">
              <a:defRPr/>
            </a:pPr>
            <a:r>
              <a:rPr lang="de-DE" sz="2400" b="1" dirty="0">
                <a:solidFill>
                  <a:srgbClr val="3B5BA1"/>
                </a:solidFill>
              </a:rPr>
              <a:t>Hohe Blutzuckerwerte</a:t>
            </a:r>
          </a:p>
          <a:p>
            <a:pPr marL="357188" indent="-265113">
              <a:defRPr/>
            </a:pPr>
            <a:r>
              <a:rPr lang="de-DE" sz="2400" b="1" dirty="0">
                <a:solidFill>
                  <a:srgbClr val="3B5BA1"/>
                </a:solidFill>
              </a:rPr>
              <a:t>Erhöhter Blutdruck</a:t>
            </a:r>
          </a:p>
          <a:p>
            <a:pPr marL="357188" indent="-265113">
              <a:defRPr/>
            </a:pPr>
            <a:r>
              <a:rPr lang="de-DE" sz="2400" b="1" dirty="0">
                <a:solidFill>
                  <a:srgbClr val="3B5BA1"/>
                </a:solidFill>
              </a:rPr>
              <a:t>Erhöhte Blutfette</a:t>
            </a:r>
          </a:p>
          <a:p>
            <a:pPr marL="357188" indent="-265113">
              <a:defRPr/>
            </a:pPr>
            <a:r>
              <a:rPr lang="de-DE" sz="2400" b="1" dirty="0">
                <a:solidFill>
                  <a:srgbClr val="3B5BA1"/>
                </a:solidFill>
              </a:rPr>
              <a:t>Rauchen</a:t>
            </a:r>
          </a:p>
          <a:p>
            <a:pPr>
              <a:defRPr/>
            </a:pPr>
            <a:endParaRPr lang="de-DE" sz="2400" dirty="0"/>
          </a:p>
          <a:p>
            <a:pPr marL="0" indent="0">
              <a:buNone/>
              <a:defRPr/>
            </a:pPr>
            <a:r>
              <a:rPr lang="de-DE" sz="2400" dirty="0"/>
              <a:t>… können bei Diabetes mellitus Typ 2 langfristig zu </a:t>
            </a:r>
            <a:r>
              <a:rPr lang="de-DE" sz="2400" b="1" dirty="0"/>
              <a:t>Durchblutungs-</a:t>
            </a:r>
            <a:r>
              <a:rPr lang="de-DE" sz="2400" dirty="0"/>
              <a:t> und/oder </a:t>
            </a:r>
            <a:r>
              <a:rPr lang="de-DE" sz="2400" b="1" dirty="0"/>
              <a:t>Nervenstörungen</a:t>
            </a:r>
            <a:r>
              <a:rPr lang="de-DE" sz="2400" dirty="0"/>
              <a:t> an den Füßen führen!</a:t>
            </a:r>
          </a:p>
        </p:txBody>
      </p:sp>
      <p:pic>
        <p:nvPicPr>
          <p:cNvPr id="4" name="Bildplatzhalter 8"/>
          <p:cNvPicPr>
            <a:picLocks noChangeAspect="1"/>
          </p:cNvPicPr>
          <p:nvPr/>
        </p:nvPicPr>
        <p:blipFill rotWithShape="1">
          <a:blip r:embed="rId2" cstate="print">
            <a:extLst>
              <a:ext uri="{28A0092B-C50C-407E-A947-70E740481C1C}">
                <a14:useLocalDpi xmlns:a14="http://schemas.microsoft.com/office/drawing/2010/main"/>
              </a:ext>
            </a:extLst>
          </a:blip>
          <a:srcRect l="27390" r="11480"/>
          <a:stretch/>
        </p:blipFill>
        <p:spPr>
          <a:xfrm>
            <a:off x="7597302" y="1825626"/>
            <a:ext cx="3756497" cy="4351338"/>
          </a:xfrm>
          <a:prstGeom prst="rect">
            <a:avLst/>
          </a:prstGeom>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nebari</a:t>
            </a:r>
            <a:r>
              <a:rPr lang="de-DE" sz="1000" dirty="0">
                <a:solidFill>
                  <a:srgbClr val="575756"/>
                </a:solidFill>
                <a:latin typeface="+mj-lt"/>
              </a:rPr>
              <a:t> – </a:t>
            </a:r>
            <a:r>
              <a:rPr lang="de-DE" sz="1000" dirty="0" err="1">
                <a:solidFill>
                  <a:srgbClr val="575756"/>
                </a:solidFill>
                <a:latin typeface="+mj-lt"/>
              </a:rPr>
              <a:t>Fotolia</a:t>
            </a:r>
            <a:r>
              <a:rPr lang="de-DE" sz="1000" dirty="0">
                <a:solidFill>
                  <a:srgbClr val="575756"/>
                </a:solidFill>
                <a:latin typeface="+mj-lt"/>
              </a:rPr>
              <a:t>.</a:t>
            </a:r>
            <a:r>
              <a:rPr kumimoji="0" lang="de-DE" sz="1000" b="0" i="0" u="none" strike="noStrike" kern="1200" cap="none" spc="0" normalizeH="0" baseline="0" noProof="0" dirty="0" err="1">
                <a:ln>
                  <a:noFill/>
                </a:ln>
                <a:solidFill>
                  <a:srgbClr val="575756"/>
                </a:solidFill>
                <a:effectLst/>
                <a:uLnTx/>
                <a:uFillTx/>
                <a:latin typeface="+mj-lt"/>
                <a:ea typeface="+mn-ea"/>
                <a:cs typeface="+mn-cs"/>
              </a:rPr>
              <a:t>com</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49143349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Schädlich für Ihre Gefäße</a:t>
            </a:r>
          </a:p>
        </p:txBody>
      </p:sp>
      <p:grpSp>
        <p:nvGrpSpPr>
          <p:cNvPr id="5" name="Gruppieren 4"/>
          <p:cNvGrpSpPr/>
          <p:nvPr/>
        </p:nvGrpSpPr>
        <p:grpSpPr>
          <a:xfrm>
            <a:off x="395139" y="2583864"/>
            <a:ext cx="5365537" cy="3162332"/>
            <a:chOff x="6227239" y="3743046"/>
            <a:chExt cx="5365537" cy="3162332"/>
          </a:xfrm>
        </p:grpSpPr>
        <p:pic>
          <p:nvPicPr>
            <p:cNvPr id="13" name="Grafik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36656" y="5715695"/>
              <a:ext cx="1782423" cy="1189683"/>
            </a:xfrm>
            <a:prstGeom prst="rect">
              <a:avLst/>
            </a:prstGeom>
          </p:spPr>
        </p:pic>
        <p:pic>
          <p:nvPicPr>
            <p:cNvPr id="11" name="Grafik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40076" y="4282279"/>
              <a:ext cx="2252700" cy="1501800"/>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7239" y="4263387"/>
              <a:ext cx="2009254" cy="1506940"/>
            </a:xfrm>
            <a:prstGeom prst="rect">
              <a:avLst/>
            </a:prstGeom>
          </p:spPr>
        </p:pic>
        <p:sp>
          <p:nvSpPr>
            <p:cNvPr id="24580" name="Textfeld 8"/>
            <p:cNvSpPr txBox="1">
              <a:spLocks noChangeArrowheads="1"/>
            </p:cNvSpPr>
            <p:nvPr/>
          </p:nvSpPr>
          <p:spPr bwMode="auto">
            <a:xfrm>
              <a:off x="7635962" y="3743046"/>
              <a:ext cx="20320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dirty="0">
                  <a:solidFill>
                    <a:srgbClr val="C00000"/>
                  </a:solidFill>
                  <a:latin typeface="Calibri" panose="020F0502020204030204" pitchFamily="34" charset="0"/>
                  <a:cs typeface="Calibri" panose="020F0502020204030204" pitchFamily="34" charset="0"/>
                </a:rPr>
                <a:t>Ungünstige Fette</a:t>
              </a:r>
            </a:p>
          </p:txBody>
        </p:sp>
      </p:grpSp>
      <p:sp>
        <p:nvSpPr>
          <p:cNvPr id="24581" name="Textfeld 9"/>
          <p:cNvSpPr txBox="1">
            <a:spLocks noChangeArrowheads="1"/>
          </p:cNvSpPr>
          <p:nvPr/>
        </p:nvSpPr>
        <p:spPr bwMode="auto">
          <a:xfrm>
            <a:off x="7956410" y="4178389"/>
            <a:ext cx="1755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dirty="0">
                <a:solidFill>
                  <a:srgbClr val="C00000"/>
                </a:solidFill>
                <a:latin typeface="Calibri" panose="020F0502020204030204" pitchFamily="34" charset="0"/>
                <a:cs typeface="Calibri" panose="020F0502020204030204" pitchFamily="34" charset="0"/>
              </a:rPr>
              <a:t>Zigaretten</a:t>
            </a:r>
          </a:p>
        </p:txBody>
      </p:sp>
      <p:grpSp>
        <p:nvGrpSpPr>
          <p:cNvPr id="14" name="Gruppieren 13"/>
          <p:cNvGrpSpPr/>
          <p:nvPr/>
        </p:nvGrpSpPr>
        <p:grpSpPr>
          <a:xfrm>
            <a:off x="6364681" y="1946216"/>
            <a:ext cx="5221402" cy="1978624"/>
            <a:chOff x="447314" y="4646500"/>
            <a:chExt cx="5221402" cy="1978624"/>
          </a:xfrm>
        </p:grpSpPr>
        <p:pic>
          <p:nvPicPr>
            <p:cNvPr id="2" name="Grafik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7314" y="4733367"/>
              <a:ext cx="2364697" cy="1891757"/>
            </a:xfrm>
            <a:prstGeom prst="rect">
              <a:avLst/>
            </a:prstGeom>
          </p:spPr>
        </p:pic>
        <p:pic>
          <p:nvPicPr>
            <p:cNvPr id="3" name="Grafik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69719" y="4646500"/>
              <a:ext cx="3198997" cy="1871522"/>
            </a:xfrm>
            <a:prstGeom prst="rect">
              <a:avLst/>
            </a:prstGeom>
          </p:spPr>
        </p:pic>
        <p:sp>
          <p:nvSpPr>
            <p:cNvPr id="24579" name="Textfeld 2"/>
            <p:cNvSpPr txBox="1">
              <a:spLocks noChangeArrowheads="1"/>
            </p:cNvSpPr>
            <p:nvPr/>
          </p:nvSpPr>
          <p:spPr bwMode="auto">
            <a:xfrm>
              <a:off x="2447283" y="4682200"/>
              <a:ext cx="1195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dirty="0">
                  <a:solidFill>
                    <a:srgbClr val="C00000"/>
                  </a:solidFill>
                  <a:latin typeface="Calibri" panose="020F0502020204030204" pitchFamily="34" charset="0"/>
                  <a:cs typeface="Calibri" panose="020F0502020204030204" pitchFamily="34" charset="0"/>
                </a:rPr>
                <a:t>Zucker</a:t>
              </a:r>
            </a:p>
          </p:txBody>
        </p:sp>
      </p:grpSp>
      <p:sp>
        <p:nvSpPr>
          <p:cNvPr id="19" name="Textfeld 18"/>
          <p:cNvSpPr txBox="1"/>
          <p:nvPr/>
        </p:nvSpPr>
        <p:spPr>
          <a:xfrm>
            <a:off x="151704" y="6518945"/>
            <a:ext cx="11853062" cy="18146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unpict</a:t>
            </a:r>
            <a:r>
              <a:rPr lang="de-DE" sz="1000" dirty="0">
                <a:solidFill>
                  <a:srgbClr val="575756"/>
                </a:solidFill>
                <a:latin typeface="+mj-lt"/>
              </a:rPr>
              <a:t> (Torte), Jacek </a:t>
            </a:r>
            <a:r>
              <a:rPr lang="de-DE" sz="1000" dirty="0" err="1">
                <a:solidFill>
                  <a:srgbClr val="575756"/>
                </a:solidFill>
                <a:latin typeface="+mj-lt"/>
              </a:rPr>
              <a:t>Chabraszewski</a:t>
            </a:r>
            <a:r>
              <a:rPr lang="de-DE" sz="1000" dirty="0">
                <a:solidFill>
                  <a:srgbClr val="575756"/>
                </a:solidFill>
                <a:latin typeface="+mj-lt"/>
              </a:rPr>
              <a:t> (Burger), </a:t>
            </a:r>
            <a:r>
              <a:rPr lang="de-DE" sz="1000" dirty="0" err="1">
                <a:solidFill>
                  <a:srgbClr val="575756"/>
                </a:solidFill>
                <a:latin typeface="+mj-lt"/>
              </a:rPr>
              <a:t>Dzha</a:t>
            </a:r>
            <a:r>
              <a:rPr lang="de-DE" sz="1000" dirty="0">
                <a:solidFill>
                  <a:srgbClr val="575756"/>
                </a:solidFill>
                <a:latin typeface="+mj-lt"/>
              </a:rPr>
              <a:t> (Pizza), </a:t>
            </a:r>
            <a:r>
              <a:rPr lang="de-DE" sz="1000" dirty="0" err="1">
                <a:solidFill>
                  <a:srgbClr val="575756"/>
                </a:solidFill>
                <a:latin typeface="+mj-lt"/>
              </a:rPr>
              <a:t>ExQuisine</a:t>
            </a:r>
            <a:r>
              <a:rPr lang="de-DE" sz="1000" dirty="0">
                <a:solidFill>
                  <a:srgbClr val="575756"/>
                </a:solidFill>
                <a:latin typeface="+mj-lt"/>
              </a:rPr>
              <a:t> (</a:t>
            </a:r>
            <a:r>
              <a:rPr lang="de-DE" sz="1000" dirty="0" err="1">
                <a:solidFill>
                  <a:srgbClr val="575756"/>
                </a:solidFill>
                <a:latin typeface="+mj-lt"/>
              </a:rPr>
              <a:t>Backhenderl</a:t>
            </a:r>
            <a:r>
              <a:rPr lang="de-DE" sz="1000" dirty="0">
                <a:solidFill>
                  <a:srgbClr val="575756"/>
                </a:solidFill>
                <a:latin typeface="+mj-lt"/>
              </a:rPr>
              <a:t>) – Fotolia.com; </a:t>
            </a:r>
            <a:r>
              <a:rPr lang="de-DE" sz="1000" dirty="0" err="1">
                <a:solidFill>
                  <a:srgbClr val="575756"/>
                </a:solidFill>
                <a:latin typeface="+mj-lt"/>
              </a:rPr>
              <a:t>Chones</a:t>
            </a:r>
            <a:r>
              <a:rPr lang="de-DE" sz="1000" dirty="0">
                <a:solidFill>
                  <a:srgbClr val="575756"/>
                </a:solidFill>
                <a:latin typeface="+mj-lt"/>
              </a:rPr>
              <a:t> (Zucker), </a:t>
            </a:r>
            <a:r>
              <a:rPr lang="de-DE" sz="1000" dirty="0" err="1">
                <a:solidFill>
                  <a:srgbClr val="575756"/>
                </a:solidFill>
                <a:latin typeface="+mj-lt"/>
              </a:rPr>
              <a:t>Zonda</a:t>
            </a:r>
            <a:r>
              <a:rPr lang="de-DE" sz="1000" dirty="0">
                <a:solidFill>
                  <a:srgbClr val="575756"/>
                </a:solidFill>
                <a:latin typeface="+mj-lt"/>
              </a:rPr>
              <a:t> (Zigarettenpackung), Josep </a:t>
            </a:r>
            <a:r>
              <a:rPr lang="de-DE" sz="1000" dirty="0" err="1">
                <a:solidFill>
                  <a:srgbClr val="575756"/>
                </a:solidFill>
                <a:latin typeface="+mj-lt"/>
              </a:rPr>
              <a:t>Suria</a:t>
            </a:r>
            <a:r>
              <a:rPr lang="de-DE" sz="1000" dirty="0">
                <a:solidFill>
                  <a:srgbClr val="575756"/>
                </a:solidFill>
                <a:latin typeface="+mj-lt"/>
              </a:rPr>
              <a:t> (Rauchstopp)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pic>
        <p:nvPicPr>
          <p:cNvPr id="7" name="Grafik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34423" y="4671681"/>
            <a:ext cx="1315958" cy="1762635"/>
          </a:xfrm>
          <a:prstGeom prst="rect">
            <a:avLst/>
          </a:prstGeom>
        </p:spPr>
      </p:pic>
      <p:pic>
        <p:nvPicPr>
          <p:cNvPr id="8" name="Grafik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20283" y="4671681"/>
            <a:ext cx="2481300" cy="1654200"/>
          </a:xfrm>
          <a:prstGeom prst="rect">
            <a:avLst/>
          </a:prstGeom>
        </p:spPr>
      </p:pic>
    </p:spTree>
    <p:extLst>
      <p:ext uri="{BB962C8B-B14F-4D97-AF65-F5344CB8AC3E}">
        <p14:creationId xmlns:p14="http://schemas.microsoft.com/office/powerpoint/2010/main" val="330228154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Startcheck</a:t>
            </a:r>
          </a:p>
        </p:txBody>
      </p:sp>
      <p:sp>
        <p:nvSpPr>
          <p:cNvPr id="3" name="Inhaltsplatzhalter 2"/>
          <p:cNvSpPr>
            <a:spLocks noGrp="1"/>
          </p:cNvSpPr>
          <p:nvPr>
            <p:ph idx="1"/>
          </p:nvPr>
        </p:nvSpPr>
        <p:spPr/>
        <p:txBody>
          <a:bodyPr>
            <a:normAutofit/>
          </a:bodyPr>
          <a:lstStyle/>
          <a:p>
            <a:pPr marL="0" indent="0">
              <a:buNone/>
              <a:defRPr/>
            </a:pPr>
            <a:r>
              <a:rPr lang="de-DE" altLang="de-DE" sz="2400" b="1" dirty="0">
                <a:solidFill>
                  <a:srgbClr val="3C5BA6"/>
                </a:solidFill>
              </a:rPr>
              <a:t>Vor dem Start …</a:t>
            </a:r>
          </a:p>
          <a:p>
            <a:pPr>
              <a:defRPr/>
            </a:pPr>
            <a:r>
              <a:rPr lang="de-DE" altLang="de-DE" sz="2400" dirty="0"/>
              <a:t>Ruhige Umgebung?</a:t>
            </a:r>
          </a:p>
          <a:p>
            <a:pPr>
              <a:defRPr/>
            </a:pPr>
            <a:r>
              <a:rPr lang="de-DE" altLang="de-DE" sz="2400" dirty="0"/>
              <a:t>Eventuell Kopfhörer bei schlechter Tonqualität</a:t>
            </a:r>
          </a:p>
          <a:p>
            <a:pPr>
              <a:defRPr/>
            </a:pPr>
            <a:r>
              <a:rPr lang="de-DE" altLang="de-DE" sz="2400" dirty="0"/>
              <a:t>Alles vorbereitet? Diabetes-Tagebuch, Notizblock, Stift</a:t>
            </a:r>
          </a:p>
          <a:p>
            <a:pPr>
              <a:defRPr/>
            </a:pPr>
            <a:r>
              <a:rPr lang="de-DE" altLang="de-DE" sz="2400" dirty="0"/>
              <a:t>Technische Ausrüstung okay? Ladegerät griffbereit?</a:t>
            </a:r>
          </a:p>
          <a:p>
            <a:pPr>
              <a:defRPr/>
            </a:pPr>
            <a:r>
              <a:rPr lang="de-DE" altLang="de-DE" sz="2400" dirty="0"/>
              <a:t>Video und Mikrofon aktiviert? </a:t>
            </a:r>
            <a:br>
              <a:rPr lang="de-DE" altLang="de-DE" sz="2400" dirty="0"/>
            </a:br>
            <a:r>
              <a:rPr lang="de-DE" altLang="de-DE" sz="2400" dirty="0"/>
              <a:t>Wichtig für Soundcheck – soll danach wieder deaktiviert werden</a:t>
            </a:r>
          </a:p>
        </p:txBody>
      </p:sp>
    </p:spTree>
    <p:extLst>
      <p:ext uri="{BB962C8B-B14F-4D97-AF65-F5344CB8AC3E}">
        <p14:creationId xmlns:p14="http://schemas.microsoft.com/office/powerpoint/2010/main" val="521880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Durchblutungsstörungen</a:t>
            </a:r>
          </a:p>
        </p:txBody>
      </p:sp>
      <p:sp>
        <p:nvSpPr>
          <p:cNvPr id="3" name="Inhaltsplatzhalter 2"/>
          <p:cNvSpPr>
            <a:spLocks noGrp="1"/>
          </p:cNvSpPr>
          <p:nvPr>
            <p:ph idx="1"/>
          </p:nvPr>
        </p:nvSpPr>
        <p:spPr/>
        <p:txBody>
          <a:bodyPr>
            <a:normAutofit/>
          </a:bodyPr>
          <a:lstStyle/>
          <a:p>
            <a:pPr marL="357188" indent="-265113">
              <a:defRPr/>
            </a:pPr>
            <a:r>
              <a:rPr lang="de-DE" sz="2400" dirty="0"/>
              <a:t>Durchblutungsstörungen entstehen durch eine Verengung der Gefäße (Arterien).</a:t>
            </a:r>
          </a:p>
          <a:p>
            <a:pPr marL="357188" indent="-265113">
              <a:defRPr/>
            </a:pPr>
            <a:r>
              <a:rPr lang="de-DE" sz="2400" dirty="0"/>
              <a:t>Durch die Minderdurchblutung kommt es zu Hautveränderungen, kalten Füßen, schlechter Wundheilung.</a:t>
            </a:r>
          </a:p>
          <a:p>
            <a:pPr marL="357188" indent="-265113">
              <a:defRPr/>
            </a:pPr>
            <a:r>
              <a:rPr lang="de-DE" sz="2400" dirty="0"/>
              <a:t>Die durch den Diabetes ausgelösten Durchblutungsstörungen begünstigen auch die Entstehung von Schlaganfall und Herzinfarkt.</a:t>
            </a:r>
          </a:p>
        </p:txBody>
      </p:sp>
      <p:pic>
        <p:nvPicPr>
          <p:cNvPr id="12" name="Bildplatzhalter 11">
            <a:extLst>
              <a:ext uri="{FF2B5EF4-FFF2-40B4-BE49-F238E27FC236}">
                <a16:creationId xmlns:a16="http://schemas.microsoft.com/office/drawing/2014/main" id="{40AD3748-3DD7-1599-E4BD-3D2F97993826}"/>
              </a:ext>
            </a:extLst>
          </p:cNvPr>
          <p:cNvPicPr>
            <a:picLocks noGrp="1" noChangeAspect="1"/>
          </p:cNvPicPr>
          <p:nvPr>
            <p:ph type="pic" idx="10"/>
          </p:nvPr>
        </p:nvPicPr>
        <p:blipFill>
          <a:blip r:embed="rId2" cstate="print">
            <a:extLst>
              <a:ext uri="{28A0092B-C50C-407E-A947-70E740481C1C}">
                <a14:useLocalDpi xmlns:a14="http://schemas.microsoft.com/office/drawing/2010/main"/>
              </a:ext>
            </a:extLst>
          </a:blip>
          <a:srcRect l="-2951" t="-2132" b="-17136"/>
          <a:stretch>
            <a:fillRect/>
          </a:stretch>
        </p:blipFill>
        <p:spPr>
          <a:xfrm>
            <a:off x="7597302" y="1825626"/>
            <a:ext cx="3756497" cy="4351338"/>
          </a:xfrm>
        </p:spPr>
      </p:pic>
    </p:spTree>
    <p:extLst>
      <p:ext uri="{BB962C8B-B14F-4D97-AF65-F5344CB8AC3E}">
        <p14:creationId xmlns:p14="http://schemas.microsoft.com/office/powerpoint/2010/main" val="294169071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Anzeichen einer Durchblutungsstörung</a:t>
            </a:r>
          </a:p>
        </p:txBody>
      </p:sp>
      <p:sp>
        <p:nvSpPr>
          <p:cNvPr id="9219" name="Inhaltsplatzhalter 2"/>
          <p:cNvSpPr>
            <a:spLocks noGrp="1"/>
          </p:cNvSpPr>
          <p:nvPr>
            <p:ph idx="1"/>
          </p:nvPr>
        </p:nvSpPr>
        <p:spPr/>
        <p:txBody>
          <a:bodyPr>
            <a:normAutofit/>
          </a:bodyPr>
          <a:lstStyle/>
          <a:p>
            <a:pPr marL="357188" indent="-265113">
              <a:defRPr/>
            </a:pPr>
            <a:r>
              <a:rPr lang="de-DE" altLang="de-DE" sz="2400" dirty="0"/>
              <a:t>Kühle, blasse Haut</a:t>
            </a:r>
          </a:p>
          <a:p>
            <a:pPr marL="357188" indent="-265113">
              <a:defRPr/>
            </a:pPr>
            <a:r>
              <a:rPr lang="de-DE" altLang="de-DE" sz="2400" dirty="0"/>
              <a:t>Schwere kraftlose Beine</a:t>
            </a:r>
          </a:p>
          <a:p>
            <a:pPr marL="357188" indent="-265113">
              <a:defRPr/>
            </a:pPr>
            <a:r>
              <a:rPr lang="de-DE" altLang="de-DE" sz="2400" dirty="0"/>
              <a:t>Schmerzhafte Zehenrötungen</a:t>
            </a:r>
          </a:p>
          <a:p>
            <a:pPr marL="357188" indent="-265113">
              <a:defRPr/>
            </a:pPr>
            <a:r>
              <a:rPr lang="de-DE" altLang="de-DE" sz="2400" dirty="0"/>
              <a:t>Schmerzhafte, schlecht heilende Wunden </a:t>
            </a:r>
          </a:p>
          <a:p>
            <a:pPr marL="357188" indent="-265113">
              <a:defRPr/>
            </a:pPr>
            <a:r>
              <a:rPr lang="de-DE" altLang="de-DE" sz="2400" dirty="0"/>
              <a:t>Wadenschmerzen und Krämpfe beim Gehen – Linderung beim Stehenbleiben</a:t>
            </a:r>
          </a:p>
          <a:p>
            <a:pPr marL="357188" indent="-265113">
              <a:defRPr/>
            </a:pPr>
            <a:r>
              <a:rPr lang="de-DE" altLang="de-DE" sz="2400" dirty="0" err="1"/>
              <a:t>Fußpulse</a:t>
            </a:r>
            <a:r>
              <a:rPr lang="de-DE" altLang="de-DE" sz="2400" dirty="0"/>
              <a:t> nicht tastbar</a:t>
            </a:r>
          </a:p>
          <a:p>
            <a:pPr marL="357188" indent="-265113">
              <a:defRPr/>
            </a:pPr>
            <a:r>
              <a:rPr lang="de-DE" altLang="de-DE" sz="2400" dirty="0"/>
              <a:t>Dünne, trockene, pergamentartige Haut</a:t>
            </a:r>
          </a:p>
          <a:p>
            <a:pPr marL="357188" indent="-265113">
              <a:defRPr/>
            </a:pPr>
            <a:r>
              <a:rPr lang="de-DE" altLang="de-DE" sz="2400" dirty="0"/>
              <a:t>Fehlende Bein- oder Fußbehaarung</a:t>
            </a:r>
          </a:p>
          <a:p>
            <a:pPr marL="357188" indent="-265113">
              <a:defRPr/>
            </a:pPr>
            <a:r>
              <a:rPr lang="de-DE" altLang="de-DE" sz="2400" dirty="0"/>
              <a:t>Nageldeformierung</a:t>
            </a:r>
          </a:p>
        </p:txBody>
      </p:sp>
    </p:spTree>
    <p:extLst>
      <p:ext uri="{BB962C8B-B14F-4D97-AF65-F5344CB8AC3E}">
        <p14:creationId xmlns:p14="http://schemas.microsoft.com/office/powerpoint/2010/main" val="355798170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Untersuchung - Durchblutungsstörung</a:t>
            </a:r>
          </a:p>
        </p:txBody>
      </p:sp>
      <p:sp>
        <p:nvSpPr>
          <p:cNvPr id="3" name="Inhaltsplatzhalter 2"/>
          <p:cNvSpPr>
            <a:spLocks noGrp="1"/>
          </p:cNvSpPr>
          <p:nvPr>
            <p:ph idx="1"/>
          </p:nvPr>
        </p:nvSpPr>
        <p:spPr>
          <a:xfrm>
            <a:off x="838199" y="1825625"/>
            <a:ext cx="6480000" cy="4351338"/>
          </a:xfrm>
        </p:spPr>
        <p:txBody>
          <a:bodyPr>
            <a:normAutofit/>
          </a:bodyPr>
          <a:lstStyle/>
          <a:p>
            <a:pPr marL="0" indent="0">
              <a:buNone/>
              <a:defRPr/>
            </a:pPr>
            <a:r>
              <a:rPr lang="de-DE" sz="2400" b="1" dirty="0">
                <a:solidFill>
                  <a:srgbClr val="3C5BA6"/>
                </a:solidFill>
              </a:rPr>
              <a:t>1 x jährlich</a:t>
            </a:r>
          </a:p>
          <a:p>
            <a:pPr marL="357188" indent="-265113">
              <a:defRPr/>
            </a:pPr>
            <a:r>
              <a:rPr lang="de-DE" sz="2400" dirty="0"/>
              <a:t>Tasten der Pulse an den Beinen und Füßen</a:t>
            </a:r>
          </a:p>
          <a:p>
            <a:pPr marL="357188" indent="-265113">
              <a:defRPr/>
            </a:pPr>
            <a:r>
              <a:rPr lang="de-DE" sz="2400" dirty="0"/>
              <a:t>Kontrolle des Hautbildes</a:t>
            </a:r>
          </a:p>
          <a:p>
            <a:pPr marL="357188" indent="-265113">
              <a:defRPr/>
            </a:pPr>
            <a:r>
              <a:rPr lang="de-DE" sz="2400" dirty="0"/>
              <a:t>Überprüfung der Durchblutung</a:t>
            </a:r>
          </a:p>
          <a:p>
            <a:pPr>
              <a:defRPr/>
            </a:pPr>
            <a:endParaRPr lang="de-DE" sz="2400" dirty="0"/>
          </a:p>
          <a:p>
            <a:pPr marL="0" indent="0">
              <a:buNone/>
              <a:defRPr/>
            </a:pPr>
            <a:r>
              <a:rPr lang="de-DE" sz="2400" b="1" dirty="0"/>
              <a:t>Bei Risikofüßen ist eine häufigere Kontrolle notwendig!</a:t>
            </a:r>
          </a:p>
          <a:p>
            <a:pPr marL="0" indent="0">
              <a:buNone/>
              <a:defRPr/>
            </a:pPr>
            <a:endParaRPr lang="de-DE" sz="2400" dirty="0"/>
          </a:p>
          <a:p>
            <a:pPr marL="0" indent="0">
              <a:buNone/>
              <a:defRPr/>
            </a:pPr>
            <a:endParaRPr lang="de-DE" sz="2400" dirty="0"/>
          </a:p>
        </p:txBody>
      </p:sp>
      <p:pic>
        <p:nvPicPr>
          <p:cNvPr id="4" name="Bildplatzhalter 3"/>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l="10868" t="-27955" r="15500" b="-1"/>
          <a:stretch/>
        </p:blipFill>
        <p:spPr>
          <a:xfrm>
            <a:off x="7597302" y="1398436"/>
            <a:ext cx="3756497" cy="4351338"/>
          </a:xfrm>
        </p:spPr>
      </p:pic>
      <p:sp>
        <p:nvSpPr>
          <p:cNvPr id="28678" name="Textfeld 2"/>
          <p:cNvSpPr txBox="1">
            <a:spLocks noChangeArrowheads="1"/>
          </p:cNvSpPr>
          <p:nvPr/>
        </p:nvSpPr>
        <p:spPr bwMode="auto">
          <a:xfrm>
            <a:off x="7597302" y="1825625"/>
            <a:ext cx="330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b="1" dirty="0">
                <a:solidFill>
                  <a:srgbClr val="3B5BA1"/>
                </a:solidFill>
                <a:latin typeface="Calibri" panose="020F0502020204030204" pitchFamily="34" charset="0"/>
                <a:cs typeface="Calibri" panose="020F0502020204030204" pitchFamily="34" charset="0"/>
              </a:rPr>
              <a:t>Messung der Arterien</a:t>
            </a:r>
          </a:p>
        </p:txBody>
      </p:sp>
      <p:sp>
        <p:nvSpPr>
          <p:cNvPr id="7" name="Textfeld 6"/>
          <p:cNvSpPr txBox="1"/>
          <p:nvPr/>
        </p:nvSpPr>
        <p:spPr>
          <a:xfrm>
            <a:off x="7611065" y="582064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toysf400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256746948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de-DE" altLang="de-DE" dirty="0"/>
              <a:t>Anzeichen einer Nervenstörung (1)</a:t>
            </a:r>
          </a:p>
        </p:txBody>
      </p:sp>
      <p:sp>
        <p:nvSpPr>
          <p:cNvPr id="3" name="Inhaltsplatzhalter 2"/>
          <p:cNvSpPr>
            <a:spLocks noGrp="1"/>
          </p:cNvSpPr>
          <p:nvPr>
            <p:ph idx="1"/>
          </p:nvPr>
        </p:nvSpPr>
        <p:spPr/>
        <p:txBody>
          <a:bodyPr>
            <a:normAutofit/>
          </a:bodyPr>
          <a:lstStyle/>
          <a:p>
            <a:pPr marL="357188" indent="-265113">
              <a:defRPr/>
            </a:pPr>
            <a:r>
              <a:rPr lang="de-DE" sz="2400" dirty="0"/>
              <a:t>Warme und extrem trockene, rissige Haut</a:t>
            </a:r>
          </a:p>
          <a:p>
            <a:pPr marL="357188" indent="-265113">
              <a:defRPr/>
            </a:pPr>
            <a:r>
              <a:rPr lang="de-DE" sz="2400" dirty="0"/>
              <a:t>Kribbeln, Ameisenlaufen, Taubheitsgefühl</a:t>
            </a:r>
          </a:p>
          <a:p>
            <a:pPr marL="357188" indent="-265113">
              <a:defRPr/>
            </a:pPr>
            <a:r>
              <a:rPr lang="de-DE" sz="2400" dirty="0"/>
              <a:t>Missempfindungen z. B. Kältegefühl bei warmen Füßen</a:t>
            </a:r>
          </a:p>
          <a:p>
            <a:pPr marL="357188" indent="-265113">
              <a:defRPr/>
            </a:pPr>
            <a:r>
              <a:rPr lang="de-DE" sz="2400" dirty="0"/>
              <a:t>Fehlendes oder abgeschwächtes Temperaturempfinden und Schmerzempfinden (</a:t>
            </a:r>
            <a:r>
              <a:rPr lang="de-DE" sz="2400" b="1" dirty="0"/>
              <a:t>Achtung: Verbrennungsgefahr!)</a:t>
            </a:r>
          </a:p>
          <a:p>
            <a:pPr marL="357188" indent="-265113">
              <a:defRPr/>
            </a:pPr>
            <a:r>
              <a:rPr lang="de-DE" sz="2400" dirty="0"/>
              <a:t>Neigung zu Schwielen und Hornhaut</a:t>
            </a:r>
          </a:p>
          <a:p>
            <a:pPr marL="357188" indent="-265113">
              <a:defRPr/>
            </a:pPr>
            <a:r>
              <a:rPr lang="de-DE" sz="2400" dirty="0"/>
              <a:t>Fußfehlstellungen</a:t>
            </a:r>
          </a:p>
          <a:p>
            <a:pPr marL="357188" indent="-265113">
              <a:defRPr/>
            </a:pPr>
            <a:r>
              <a:rPr lang="de-DE" sz="2400" dirty="0"/>
              <a:t>Unbeweglichkeit der Zehen</a:t>
            </a:r>
            <a:endParaRPr lang="de-DE" sz="2400" dirty="0">
              <a:solidFill>
                <a:srgbClr val="FF0000"/>
              </a:solidFill>
            </a:endParaRPr>
          </a:p>
        </p:txBody>
      </p:sp>
    </p:spTree>
    <p:extLst>
      <p:ext uri="{BB962C8B-B14F-4D97-AF65-F5344CB8AC3E}">
        <p14:creationId xmlns:p14="http://schemas.microsoft.com/office/powerpoint/2010/main" val="34304459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de-DE" altLang="de-DE" dirty="0"/>
              <a:t>Anzeichen einer Nervenstörung (2)</a:t>
            </a:r>
          </a:p>
        </p:txBody>
      </p:sp>
      <p:sp>
        <p:nvSpPr>
          <p:cNvPr id="3" name="Inhaltsplatzhalter 2"/>
          <p:cNvSpPr>
            <a:spLocks noGrp="1"/>
          </p:cNvSpPr>
          <p:nvPr>
            <p:ph idx="1"/>
          </p:nvPr>
        </p:nvSpPr>
        <p:spPr/>
        <p:txBody>
          <a:bodyPr>
            <a:noAutofit/>
          </a:bodyPr>
          <a:lstStyle/>
          <a:p>
            <a:pPr marL="0" indent="0">
              <a:spcBef>
                <a:spcPts val="0"/>
              </a:spcBef>
              <a:buNone/>
              <a:defRPr/>
            </a:pPr>
            <a:r>
              <a:rPr lang="de-AT" sz="2400" b="1" dirty="0">
                <a:solidFill>
                  <a:srgbClr val="FF0000"/>
                </a:solidFill>
              </a:rPr>
              <a:t>GEFAHR </a:t>
            </a:r>
            <a:r>
              <a:rPr lang="de-AT" sz="2400" b="1" dirty="0"/>
              <a:t>bei verringertem Schmerz- und Temperaturempfinden</a:t>
            </a:r>
          </a:p>
          <a:p>
            <a:pPr marL="0" indent="0">
              <a:spcBef>
                <a:spcPts val="0"/>
              </a:spcBef>
              <a:buNone/>
              <a:defRPr/>
            </a:pPr>
            <a:endParaRPr lang="de-AT" sz="2400" b="1" dirty="0"/>
          </a:p>
          <a:p>
            <a:pPr marL="0" indent="0">
              <a:buNone/>
              <a:defRPr/>
            </a:pPr>
            <a:r>
              <a:rPr lang="de-AT" sz="2400" b="1" dirty="0">
                <a:solidFill>
                  <a:srgbClr val="3C5BA6"/>
                </a:solidFill>
              </a:rPr>
              <a:t>Man spürt keine Verletzungen.</a:t>
            </a:r>
          </a:p>
          <a:p>
            <a:pPr>
              <a:spcBef>
                <a:spcPts val="600"/>
              </a:spcBef>
              <a:defRPr/>
            </a:pPr>
            <a:r>
              <a:rPr lang="de-AT" sz="2400" dirty="0"/>
              <a:t>Druckstellen im Schuh</a:t>
            </a:r>
          </a:p>
          <a:p>
            <a:pPr>
              <a:spcBef>
                <a:spcPts val="600"/>
              </a:spcBef>
              <a:defRPr/>
            </a:pPr>
            <a:r>
              <a:rPr lang="de-AT" sz="2400" dirty="0"/>
              <a:t>Brandwunden</a:t>
            </a:r>
          </a:p>
          <a:p>
            <a:pPr>
              <a:spcBef>
                <a:spcPts val="600"/>
              </a:spcBef>
              <a:defRPr/>
            </a:pPr>
            <a:r>
              <a:rPr lang="de-AT" sz="2400" dirty="0"/>
              <a:t>Verletzungen durch die Nagelpflege</a:t>
            </a:r>
          </a:p>
          <a:p>
            <a:pPr>
              <a:spcBef>
                <a:spcPts val="0"/>
              </a:spcBef>
              <a:defRPr/>
            </a:pPr>
            <a:endParaRPr lang="de-AT" sz="2400" dirty="0"/>
          </a:p>
          <a:p>
            <a:pPr marL="0" indent="0">
              <a:spcBef>
                <a:spcPts val="600"/>
              </a:spcBef>
              <a:buNone/>
              <a:defRPr/>
            </a:pPr>
            <a:r>
              <a:rPr lang="de-AT" sz="2400" b="1" dirty="0">
                <a:solidFill>
                  <a:srgbClr val="3C5BA6"/>
                </a:solidFill>
              </a:rPr>
              <a:t>Man spürt keine Fremdkörper.</a:t>
            </a:r>
          </a:p>
          <a:p>
            <a:pPr>
              <a:spcBef>
                <a:spcPts val="600"/>
              </a:spcBef>
              <a:defRPr/>
            </a:pPr>
            <a:r>
              <a:rPr lang="de-AT" sz="2400" dirty="0"/>
              <a:t>Stein im Schuh</a:t>
            </a:r>
          </a:p>
          <a:p>
            <a:pPr>
              <a:spcBef>
                <a:spcPts val="600"/>
              </a:spcBef>
              <a:defRPr/>
            </a:pPr>
            <a:r>
              <a:rPr lang="de-AT" sz="2400" dirty="0"/>
              <a:t>verrutschte Einlage</a:t>
            </a:r>
            <a:endParaRPr lang="de-DE" sz="2400" dirty="0"/>
          </a:p>
        </p:txBody>
      </p:sp>
      <p:pic>
        <p:nvPicPr>
          <p:cNvPr id="4" name="Bildplatzhalter 3"/>
          <p:cNvPicPr>
            <a:picLocks noGrp="1" noChangeAspect="1"/>
          </p:cNvPicPr>
          <p:nvPr>
            <p:ph type="pic" idx="10"/>
          </p:nvPr>
        </p:nvPicPr>
        <p:blipFill>
          <a:blip r:embed="rId2" cstate="print">
            <a:extLst>
              <a:ext uri="{28A0092B-C50C-407E-A947-70E740481C1C}">
                <a14:useLocalDpi xmlns:a14="http://schemas.microsoft.com/office/drawing/2010/main"/>
              </a:ext>
            </a:extLst>
          </a:blip>
          <a:srcRect l="21236" r="21236"/>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koszivu</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305823109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dirty="0"/>
              <a:t>Untersuchung auf Nervenstörung (Neuropathie)</a:t>
            </a:r>
          </a:p>
        </p:txBody>
      </p:sp>
      <p:sp>
        <p:nvSpPr>
          <p:cNvPr id="2" name="Inhaltsplatzhalter 1"/>
          <p:cNvSpPr>
            <a:spLocks noGrp="1"/>
          </p:cNvSpPr>
          <p:nvPr>
            <p:ph idx="1"/>
          </p:nvPr>
        </p:nvSpPr>
        <p:spPr>
          <a:xfrm>
            <a:off x="838200" y="1825625"/>
            <a:ext cx="10515600" cy="2630830"/>
          </a:xfrm>
        </p:spPr>
        <p:txBody>
          <a:bodyPr>
            <a:noAutofit/>
          </a:bodyPr>
          <a:lstStyle/>
          <a:p>
            <a:pPr marL="0" indent="0">
              <a:buNone/>
              <a:defRPr/>
            </a:pPr>
            <a:r>
              <a:rPr lang="de-DE" altLang="de-DE" sz="2400" b="1" dirty="0">
                <a:solidFill>
                  <a:srgbClr val="3C5BA6"/>
                </a:solidFill>
              </a:rPr>
              <a:t>1 x jährlich</a:t>
            </a:r>
          </a:p>
          <a:p>
            <a:pPr>
              <a:spcAft>
                <a:spcPts val="2400"/>
              </a:spcAft>
              <a:defRPr/>
            </a:pPr>
            <a:r>
              <a:rPr lang="de-DE" altLang="de-DE" sz="2400" dirty="0"/>
              <a:t>Neurologischer Fußstatus </a:t>
            </a:r>
            <a:br>
              <a:rPr lang="de-DE" altLang="de-DE" sz="2400" dirty="0"/>
            </a:br>
            <a:r>
              <a:rPr lang="de-DE" altLang="de-DE" sz="2400" dirty="0"/>
              <a:t>(im Rahmen von Therapie Aktiv bei Ihrer Ärztin oder Ihrem Arzt)</a:t>
            </a:r>
          </a:p>
          <a:p>
            <a:pPr>
              <a:spcAft>
                <a:spcPts val="1200"/>
              </a:spcAft>
              <a:defRPr/>
            </a:pPr>
            <a:r>
              <a:rPr lang="de-DE" altLang="de-DE" sz="2400" dirty="0"/>
              <a:t>Überprüfung der </a:t>
            </a:r>
            <a:r>
              <a:rPr lang="de-DE" altLang="de-DE" sz="2400" b="1" dirty="0"/>
              <a:t>Sensibilität an den Füßen und Beinen </a:t>
            </a:r>
            <a:r>
              <a:rPr lang="de-DE" altLang="de-DE" sz="2400" dirty="0"/>
              <a:t>mit</a:t>
            </a:r>
          </a:p>
          <a:p>
            <a:pPr marL="0" indent="0">
              <a:buNone/>
              <a:defRPr/>
            </a:pPr>
            <a:r>
              <a:rPr lang="de-DE" altLang="de-DE" sz="2400" b="1" dirty="0">
                <a:solidFill>
                  <a:srgbClr val="3B5BA1"/>
                </a:solidFill>
              </a:rPr>
              <a:t>          Stimmgabel		         Monofilament		    Kalt-Warm-Stift</a:t>
            </a:r>
          </a:p>
          <a:p>
            <a:endParaRPr lang="de-AT" sz="2400" dirty="0"/>
          </a:p>
        </p:txBody>
      </p:sp>
      <p:pic>
        <p:nvPicPr>
          <p:cNvPr id="10" name="Picture 3" descr="L:\Allgemein\CHIR - tag der offenen tür\diab fuß\Fußstatus\P104062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45037" y="4461218"/>
            <a:ext cx="2701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L:\Allgemein\CHIR - tag der offenen tür\diab fuß\Fußstatus\P1040626.JPG"/>
          <p:cNvPicPr>
            <a:picLocks noChangeAspect="1" noChangeArrowheads="1"/>
          </p:cNvPicPr>
          <p:nvPr/>
        </p:nvPicPr>
        <p:blipFill>
          <a:blip r:embed="rId3" cstate="print">
            <a:extLst>
              <a:ext uri="{28A0092B-C50C-407E-A947-70E740481C1C}">
                <a14:useLocalDpi xmlns:a14="http://schemas.microsoft.com/office/drawing/2010/main"/>
              </a:ext>
            </a:extLst>
          </a:blip>
          <a:srcRect l="12000" r="275"/>
          <a:stretch>
            <a:fillRect/>
          </a:stretch>
        </p:blipFill>
        <p:spPr bwMode="auto">
          <a:xfrm>
            <a:off x="8261123" y="4465979"/>
            <a:ext cx="26320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L:\Allgemein\CHIR - tag der offenen tür\diab fuß\Fußstatus\P104062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3513" y="4456455"/>
            <a:ext cx="3027363"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a:off x="4745037" y="6285812"/>
            <a:ext cx="2701925" cy="237638"/>
          </a:xfrm>
          <a:prstGeom prst="rect">
            <a:avLst/>
          </a:prstGeom>
        </p:spPr>
        <p:txBody>
          <a:bodyPr vert="horz" wrap="none" lIns="0" tIns="0" rIns="0" bIns="0" rtlCol="0">
            <a:noAutofit/>
          </a:bodyPr>
          <a:lstStyle/>
          <a:p>
            <a:pPr algn="ct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Fotos: </a:t>
            </a:r>
            <a:r>
              <a:rPr lang="de-DE" sz="1000" dirty="0">
                <a:solidFill>
                  <a:srgbClr val="575756"/>
                </a:solidFill>
                <a:latin typeface="+mj-lt"/>
              </a:rPr>
              <a:t>© ÖGK</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1266457876"/>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AT" altLang="de-DE"/>
              <a:t>Wie kann ich meine Füße gesund erhalten?</a:t>
            </a:r>
            <a:endParaRPr lang="de-DE" altLang="de-DE"/>
          </a:p>
        </p:txBody>
      </p:sp>
      <p:sp>
        <p:nvSpPr>
          <p:cNvPr id="5" name="Abgerundetes Rechteck 4"/>
          <p:cNvSpPr/>
          <p:nvPr/>
        </p:nvSpPr>
        <p:spPr>
          <a:xfrm>
            <a:off x="4812269" y="3815592"/>
            <a:ext cx="2078718" cy="703828"/>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b="1" dirty="0">
                <a:solidFill>
                  <a:srgbClr val="475B9D"/>
                </a:solidFill>
                <a:latin typeface="Calibri" panose="020F0502020204030204" pitchFamily="34" charset="0"/>
                <a:cs typeface="Calibri" panose="020F0502020204030204" pitchFamily="34" charset="0"/>
              </a:rPr>
              <a:t>Fußpflege</a:t>
            </a:r>
          </a:p>
        </p:txBody>
      </p:sp>
      <p:sp>
        <p:nvSpPr>
          <p:cNvPr id="6" name="Abgerundetes Rechteck 5"/>
          <p:cNvSpPr/>
          <p:nvPr/>
        </p:nvSpPr>
        <p:spPr>
          <a:xfrm>
            <a:off x="986958" y="5138384"/>
            <a:ext cx="2427287" cy="914400"/>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dirty="0">
                <a:solidFill>
                  <a:srgbClr val="475B9D"/>
                </a:solidFill>
                <a:latin typeface="Calibri" panose="020F0502020204030204" pitchFamily="34" charset="0"/>
                <a:cs typeface="Calibri" panose="020F0502020204030204" pitchFamily="34" charset="0"/>
              </a:rPr>
              <a:t>Reinigung</a:t>
            </a:r>
          </a:p>
        </p:txBody>
      </p:sp>
      <p:sp>
        <p:nvSpPr>
          <p:cNvPr id="7" name="Abgerundetes Rechteck 6"/>
          <p:cNvSpPr/>
          <p:nvPr/>
        </p:nvSpPr>
        <p:spPr>
          <a:xfrm>
            <a:off x="8398461" y="4889349"/>
            <a:ext cx="2427287" cy="914400"/>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dirty="0">
                <a:solidFill>
                  <a:srgbClr val="475B9D"/>
                </a:solidFill>
                <a:latin typeface="Calibri" panose="020F0502020204030204" pitchFamily="34" charset="0"/>
                <a:cs typeface="Calibri" panose="020F0502020204030204" pitchFamily="34" charset="0"/>
              </a:rPr>
              <a:t>Nagelpflege</a:t>
            </a:r>
          </a:p>
        </p:txBody>
      </p:sp>
      <p:sp>
        <p:nvSpPr>
          <p:cNvPr id="8" name="Abgerundetes Rechteck 7"/>
          <p:cNvSpPr/>
          <p:nvPr/>
        </p:nvSpPr>
        <p:spPr>
          <a:xfrm>
            <a:off x="4637986" y="5441099"/>
            <a:ext cx="2427287" cy="914400"/>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dirty="0">
                <a:solidFill>
                  <a:srgbClr val="475B9D"/>
                </a:solidFill>
                <a:latin typeface="Calibri" panose="020F0502020204030204" pitchFamily="34" charset="0"/>
                <a:cs typeface="Calibri" panose="020F0502020204030204" pitchFamily="34" charset="0"/>
              </a:rPr>
              <a:t>Hautpflege</a:t>
            </a:r>
          </a:p>
        </p:txBody>
      </p:sp>
      <p:sp>
        <p:nvSpPr>
          <p:cNvPr id="11" name="Pfeil nach unten 10"/>
          <p:cNvSpPr/>
          <p:nvPr/>
        </p:nvSpPr>
        <p:spPr>
          <a:xfrm>
            <a:off x="5587764" y="2855155"/>
            <a:ext cx="485775" cy="9604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2" name="Pfeil nach rechts 11"/>
          <p:cNvSpPr/>
          <p:nvPr/>
        </p:nvSpPr>
        <p:spPr>
          <a:xfrm rot="8798481">
            <a:off x="3451220" y="4567814"/>
            <a:ext cx="1172442" cy="4857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3" name="Pfeil nach rechts 12"/>
          <p:cNvSpPr/>
          <p:nvPr/>
        </p:nvSpPr>
        <p:spPr>
          <a:xfrm rot="1672271">
            <a:off x="7087145" y="4459098"/>
            <a:ext cx="1266791" cy="50482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4" name="Pfeil nach rechts 13"/>
          <p:cNvSpPr/>
          <p:nvPr/>
        </p:nvSpPr>
        <p:spPr>
          <a:xfrm rot="5400000">
            <a:off x="5401960" y="4737372"/>
            <a:ext cx="756936" cy="4857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4" name="Ellipse 3"/>
          <p:cNvSpPr/>
          <p:nvPr/>
        </p:nvSpPr>
        <p:spPr>
          <a:xfrm>
            <a:off x="4329216" y="1616103"/>
            <a:ext cx="3044825" cy="1562100"/>
          </a:xfrm>
          <a:prstGeom prst="ellipse">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800" b="1" dirty="0">
                <a:solidFill>
                  <a:srgbClr val="475B9D"/>
                </a:solidFill>
                <a:latin typeface="Calibri" panose="020F0502020204030204" pitchFamily="34" charset="0"/>
                <a:cs typeface="Calibri" panose="020F0502020204030204" pitchFamily="34" charset="0"/>
              </a:rPr>
              <a:t>Pflege</a:t>
            </a:r>
          </a:p>
        </p:txBody>
      </p:sp>
      <p:sp>
        <p:nvSpPr>
          <p:cNvPr id="15" name="Ellipse 14"/>
          <p:cNvSpPr/>
          <p:nvPr/>
        </p:nvSpPr>
        <p:spPr>
          <a:xfrm>
            <a:off x="682663" y="1714147"/>
            <a:ext cx="3170237" cy="1687512"/>
          </a:xfrm>
          <a:prstGeom prst="ellipse">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800" b="1" dirty="0">
                <a:solidFill>
                  <a:srgbClr val="475B9D"/>
                </a:solidFill>
                <a:latin typeface="Calibri" panose="020F0502020204030204" pitchFamily="34" charset="0"/>
                <a:cs typeface="Calibri" panose="020F0502020204030204" pitchFamily="34" charset="0"/>
              </a:rPr>
              <a:t>Bewegung</a:t>
            </a:r>
          </a:p>
        </p:txBody>
      </p:sp>
      <p:sp>
        <p:nvSpPr>
          <p:cNvPr id="16" name="Ellipse 15"/>
          <p:cNvSpPr/>
          <p:nvPr/>
        </p:nvSpPr>
        <p:spPr>
          <a:xfrm>
            <a:off x="8326673" y="1678886"/>
            <a:ext cx="2951162" cy="1582738"/>
          </a:xfrm>
          <a:prstGeom prst="ellipse">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800" b="1" dirty="0">
                <a:solidFill>
                  <a:srgbClr val="3C5BA6"/>
                </a:solidFill>
                <a:latin typeface="Calibri" panose="020F0502020204030204" pitchFamily="34" charset="0"/>
                <a:cs typeface="Calibri" panose="020F0502020204030204" pitchFamily="34" charset="0"/>
              </a:rPr>
              <a:t>Kontrolle</a:t>
            </a:r>
          </a:p>
        </p:txBody>
      </p:sp>
    </p:spTree>
    <p:extLst>
      <p:ext uri="{BB962C8B-B14F-4D97-AF65-F5344CB8AC3E}">
        <p14:creationId xmlns:p14="http://schemas.microsoft.com/office/powerpoint/2010/main" val="25215244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de-AT" altLang="de-DE" dirty="0"/>
              <a:t>Reinigung und Hautpflege</a:t>
            </a:r>
          </a:p>
        </p:txBody>
      </p:sp>
      <p:sp>
        <p:nvSpPr>
          <p:cNvPr id="4099" name="Rectangle 3"/>
          <p:cNvSpPr>
            <a:spLocks noGrp="1" noChangeArrowheads="1"/>
          </p:cNvSpPr>
          <p:nvPr>
            <p:ph idx="1"/>
          </p:nvPr>
        </p:nvSpPr>
        <p:spPr/>
        <p:txBody>
          <a:bodyPr>
            <a:normAutofit/>
          </a:bodyPr>
          <a:lstStyle/>
          <a:p>
            <a:pPr marL="357188" indent="-265113" eaLnBrk="1" hangingPunct="1">
              <a:defRPr/>
            </a:pPr>
            <a:r>
              <a:rPr lang="de-AT" sz="2400" dirty="0"/>
              <a:t>Füße waschen im Fußbad</a:t>
            </a:r>
          </a:p>
          <a:p>
            <a:pPr marL="357188" indent="-265113">
              <a:defRPr/>
            </a:pPr>
            <a:r>
              <a:rPr lang="de-AT" sz="2400" dirty="0"/>
              <a:t>Wasser nicht wärmer als 37 Grad, </a:t>
            </a:r>
            <a:br>
              <a:rPr lang="de-AT" sz="2400" dirty="0"/>
            </a:br>
            <a:r>
              <a:rPr lang="de-AT" sz="2400" dirty="0"/>
              <a:t>Dauer höchstens 3 – 5 Minuten</a:t>
            </a:r>
          </a:p>
          <a:p>
            <a:pPr marL="357188" indent="-265113" eaLnBrk="1" hangingPunct="1">
              <a:defRPr/>
            </a:pPr>
            <a:r>
              <a:rPr lang="de-AT" sz="2400" dirty="0"/>
              <a:t>Füße gründlich abtrocknen, besonders zwischen den Zehen</a:t>
            </a:r>
          </a:p>
          <a:p>
            <a:pPr marL="357188" indent="-265113">
              <a:defRPr/>
            </a:pPr>
            <a:r>
              <a:rPr lang="de-DE" altLang="de-DE" sz="2400" dirty="0"/>
              <a:t>Bei trockener, rissiger Haut feuchtigkeitsspendende, rückfettende Cremen verwenden</a:t>
            </a:r>
          </a:p>
          <a:p>
            <a:pPr marL="357188" indent="-265113">
              <a:defRPr/>
            </a:pPr>
            <a:r>
              <a:rPr lang="de-DE" altLang="de-DE" sz="2400" dirty="0"/>
              <a:t>Hornhaut und Schwielen nur mit Bimsstein vorsichtig behandeln!</a:t>
            </a:r>
          </a:p>
        </p:txBody>
      </p:sp>
      <p:sp>
        <p:nvSpPr>
          <p:cNvPr id="8" name="Textfeld 7"/>
          <p:cNvSpPr txBox="1"/>
          <p:nvPr/>
        </p:nvSpPr>
        <p:spPr>
          <a:xfrm>
            <a:off x="7597302"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VadimGuzhva</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a:t>
            </a:r>
            <a:r>
              <a:rPr kumimoji="0" lang="de-DE" sz="1000" b="0" i="0" u="none" strike="noStrike" kern="1200" cap="none" spc="0" normalizeH="0" baseline="0" noProof="0" dirty="0" err="1">
                <a:ln>
                  <a:noFill/>
                </a:ln>
                <a:solidFill>
                  <a:srgbClr val="575756"/>
                </a:solidFill>
                <a:effectLst/>
                <a:uLnTx/>
                <a:uFillTx/>
                <a:latin typeface="+mj-lt"/>
                <a:ea typeface="+mn-ea"/>
                <a:cs typeface="+mn-cs"/>
              </a:rPr>
              <a:t>AdobeStock</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pic>
        <p:nvPicPr>
          <p:cNvPr id="6" name="Bildplatzhalter 5">
            <a:extLst>
              <a:ext uri="{FF2B5EF4-FFF2-40B4-BE49-F238E27FC236}">
                <a16:creationId xmlns:a16="http://schemas.microsoft.com/office/drawing/2014/main" id="{6AD289D9-C626-B400-46C3-C2E548CEE25B}"/>
              </a:ext>
            </a:extLst>
          </p:cNvPr>
          <p:cNvPicPr>
            <a:picLocks noGrp="1" noChangeAspect="1"/>
          </p:cNvPicPr>
          <p:nvPr>
            <p:ph type="pic" idx="10"/>
          </p:nvPr>
        </p:nvPicPr>
        <p:blipFill>
          <a:blip r:embed="rId2" cstate="print">
            <a:extLst>
              <a:ext uri="{28A0092B-C50C-407E-A947-70E740481C1C}">
                <a14:useLocalDpi xmlns:a14="http://schemas.microsoft.com/office/drawing/2010/main"/>
              </a:ext>
            </a:extLst>
          </a:blip>
          <a:srcRect l="26038" r="26038"/>
          <a:stretch>
            <a:fillRect/>
          </a:stretch>
        </p:blipFill>
        <p:spPr/>
      </p:pic>
    </p:spTree>
    <p:extLst>
      <p:ext uri="{BB962C8B-B14F-4D97-AF65-F5344CB8AC3E}">
        <p14:creationId xmlns:p14="http://schemas.microsoft.com/office/powerpoint/2010/main" val="301995170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Haut- und Nagelpflege </a:t>
            </a:r>
          </a:p>
        </p:txBody>
      </p:sp>
      <p:sp>
        <p:nvSpPr>
          <p:cNvPr id="3" name="Inhaltsplatzhalter 2"/>
          <p:cNvSpPr>
            <a:spLocks noGrp="1"/>
          </p:cNvSpPr>
          <p:nvPr>
            <p:ph idx="1"/>
          </p:nvPr>
        </p:nvSpPr>
        <p:spPr/>
        <p:txBody>
          <a:bodyPr>
            <a:normAutofit/>
          </a:bodyPr>
          <a:lstStyle/>
          <a:p>
            <a:pPr marL="357188" indent="-265113">
              <a:defRPr/>
            </a:pPr>
            <a:r>
              <a:rPr lang="de-DE" sz="2400" dirty="0"/>
              <a:t>Fußnägel gerade feilen</a:t>
            </a:r>
          </a:p>
          <a:p>
            <a:pPr marL="357188" indent="-265113">
              <a:defRPr/>
            </a:pPr>
            <a:r>
              <a:rPr lang="de-DE" altLang="de-DE" sz="2400" dirty="0"/>
              <a:t>Nie scharfe Klingen oder Hornhautraspeln/</a:t>
            </a:r>
            <a:br>
              <a:rPr lang="de-DE" altLang="de-DE" sz="2400" dirty="0"/>
            </a:br>
            <a:r>
              <a:rPr lang="de-DE" altLang="de-DE" sz="2400" dirty="0"/>
              <a:t>-hobeln verwenden!</a:t>
            </a:r>
          </a:p>
          <a:p>
            <a:pPr marL="357188" indent="-265113">
              <a:defRPr/>
            </a:pPr>
            <a:r>
              <a:rPr lang="de-DE" sz="2400" dirty="0"/>
              <a:t>Keine spitzen Scheren verwenden</a:t>
            </a:r>
            <a:br>
              <a:rPr lang="de-DE" sz="2400" dirty="0"/>
            </a:br>
            <a:r>
              <a:rPr lang="de-DE" sz="2400" dirty="0">
                <a:solidFill>
                  <a:srgbClr val="FF0000"/>
                </a:solidFill>
                <a:sym typeface="Wingdings" pitchFamily="2" charset="2"/>
              </a:rPr>
              <a:t></a:t>
            </a:r>
            <a:r>
              <a:rPr lang="de-DE" sz="2400" dirty="0">
                <a:sym typeface="Wingdings" pitchFamily="2" charset="2"/>
              </a:rPr>
              <a:t> </a:t>
            </a:r>
            <a:r>
              <a:rPr lang="de-DE" sz="2400" dirty="0">
                <a:solidFill>
                  <a:srgbClr val="FF0000"/>
                </a:solidFill>
                <a:sym typeface="Wingdings" pitchFamily="2" charset="2"/>
              </a:rPr>
              <a:t>Verletzungsgefahr!!!</a:t>
            </a:r>
            <a:endParaRPr lang="de-DE" sz="2400" dirty="0">
              <a:solidFill>
                <a:srgbClr val="FF0000"/>
              </a:solidFill>
            </a:endParaRPr>
          </a:p>
        </p:txBody>
      </p:sp>
      <p:pic>
        <p:nvPicPr>
          <p:cNvPr id="8" name="Bildplatzhalter 7">
            <a:extLst>
              <a:ext uri="{FF2B5EF4-FFF2-40B4-BE49-F238E27FC236}">
                <a16:creationId xmlns:a16="http://schemas.microsoft.com/office/drawing/2014/main" id="{D5110637-20CD-F69F-0AAE-B4354E285CA3}"/>
              </a:ext>
            </a:extLst>
          </p:cNvPr>
          <p:cNvPicPr>
            <a:picLocks noGrp="1" noChangeAspect="1"/>
          </p:cNvPicPr>
          <p:nvPr>
            <p:ph type="pic" idx="10"/>
          </p:nvPr>
        </p:nvPicPr>
        <p:blipFill>
          <a:blip r:embed="rId2" cstate="print">
            <a:extLst>
              <a:ext uri="{28A0092B-C50C-407E-A947-70E740481C1C}">
                <a14:useLocalDpi xmlns:a14="http://schemas.microsoft.com/office/drawing/2010/main"/>
              </a:ext>
            </a:extLst>
          </a:blip>
          <a:srcRect l="-1650" t="1" r="1" b="-17763"/>
          <a:stretch>
            <a:fillRect/>
          </a:stretch>
        </p:blipFill>
        <p:spPr>
          <a:xfrm>
            <a:off x="7597302" y="1825626"/>
            <a:ext cx="3756497" cy="4351338"/>
          </a:xfrm>
        </p:spPr>
      </p:pic>
    </p:spTree>
    <p:extLst>
      <p:ext uri="{BB962C8B-B14F-4D97-AF65-F5344CB8AC3E}">
        <p14:creationId xmlns:p14="http://schemas.microsoft.com/office/powerpoint/2010/main" val="177154415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Geeignete Fußpflege-Utensilien</a:t>
            </a:r>
          </a:p>
        </p:txBody>
      </p:sp>
      <p:pic>
        <p:nvPicPr>
          <p:cNvPr id="6" name="Grafi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867408"/>
            <a:ext cx="6239256" cy="4159504"/>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a:ext>
            </a:extLst>
          </a:blip>
          <a:srcRect l="11110" t="73097" r="66476" b="4879"/>
          <a:stretch>
            <a:fillRect/>
          </a:stretch>
        </p:blipFill>
        <p:spPr>
          <a:xfrm>
            <a:off x="8024328" y="2457271"/>
            <a:ext cx="3032508" cy="2979778"/>
          </a:xfrm>
          <a:prstGeom prst="ellipse">
            <a:avLst/>
          </a:prstGeom>
        </p:spPr>
      </p:pic>
      <p:sp>
        <p:nvSpPr>
          <p:cNvPr id="8" name="Textfeld 7"/>
          <p:cNvSpPr txBox="1"/>
          <p:nvPr/>
        </p:nvSpPr>
        <p:spPr>
          <a:xfrm>
            <a:off x="8667850" y="5609008"/>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THesIMPLIFY</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
        <p:nvSpPr>
          <p:cNvPr id="9" name="Textfeld 8"/>
          <p:cNvSpPr txBox="1"/>
          <p:nvPr/>
        </p:nvSpPr>
        <p:spPr>
          <a:xfrm>
            <a:off x="838200" y="6122192"/>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Krottmaier</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1124649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Soundcheck und Videocheck</a:t>
            </a:r>
          </a:p>
        </p:txBody>
      </p:sp>
      <p:sp>
        <p:nvSpPr>
          <p:cNvPr id="3" name="Inhaltsplatzhalter 2"/>
          <p:cNvSpPr>
            <a:spLocks noGrp="1"/>
          </p:cNvSpPr>
          <p:nvPr>
            <p:ph idx="1"/>
          </p:nvPr>
        </p:nvSpPr>
        <p:spPr/>
        <p:txBody>
          <a:bodyPr>
            <a:normAutofit/>
          </a:bodyPr>
          <a:lstStyle/>
          <a:p>
            <a:pPr marL="0" indent="0">
              <a:buNone/>
              <a:defRPr/>
            </a:pPr>
            <a:r>
              <a:rPr lang="de-DE" altLang="de-DE" sz="2400" b="1" dirty="0">
                <a:solidFill>
                  <a:srgbClr val="3B5BA1"/>
                </a:solidFill>
              </a:rPr>
              <a:t>Soundcheck</a:t>
            </a:r>
          </a:p>
          <a:p>
            <a:pPr>
              <a:defRPr/>
            </a:pPr>
            <a:r>
              <a:rPr lang="de-DE" altLang="de-DE" sz="2400" dirty="0"/>
              <a:t>Können alle Teilnehmer*innen die Vortragenden </a:t>
            </a:r>
            <a:r>
              <a:rPr lang="de-DE" altLang="de-DE" sz="2400" b="1" dirty="0"/>
              <a:t>hören</a:t>
            </a:r>
            <a:r>
              <a:rPr lang="de-DE" altLang="de-DE" sz="2400" dirty="0"/>
              <a:t>? </a:t>
            </a:r>
            <a:br>
              <a:rPr lang="de-DE" altLang="de-DE" sz="2400" dirty="0"/>
            </a:br>
            <a:r>
              <a:rPr lang="de-DE" altLang="de-DE" sz="2400" dirty="0"/>
              <a:t>Bitte Daumen hoch in die Kamera!</a:t>
            </a:r>
          </a:p>
          <a:p>
            <a:pPr>
              <a:defRPr/>
            </a:pPr>
            <a:endParaRPr lang="de-DE" altLang="de-DE" sz="2400" dirty="0"/>
          </a:p>
          <a:p>
            <a:pPr marL="0" indent="0">
              <a:buNone/>
              <a:defRPr/>
            </a:pPr>
            <a:r>
              <a:rPr lang="de-AT" altLang="de-DE" sz="2400" b="1" dirty="0">
                <a:solidFill>
                  <a:srgbClr val="3B5BA1"/>
                </a:solidFill>
              </a:rPr>
              <a:t>Videocheck</a:t>
            </a:r>
            <a:endParaRPr lang="de-DE" altLang="de-DE" sz="2400" b="1" dirty="0">
              <a:solidFill>
                <a:srgbClr val="3B5BA1"/>
              </a:solidFill>
            </a:endParaRPr>
          </a:p>
          <a:p>
            <a:pPr>
              <a:defRPr/>
            </a:pPr>
            <a:r>
              <a:rPr lang="de-DE" altLang="de-DE" sz="2400" dirty="0"/>
              <a:t>Können alle Teilnehmer*innen die Vortragenden </a:t>
            </a:r>
            <a:r>
              <a:rPr lang="de-DE" altLang="de-DE" sz="2400" b="1" dirty="0"/>
              <a:t>sehen</a:t>
            </a:r>
            <a:r>
              <a:rPr lang="de-DE" altLang="de-DE" sz="2400" dirty="0"/>
              <a:t>? </a:t>
            </a:r>
            <a:br>
              <a:rPr lang="de-DE" altLang="de-DE" sz="2400" dirty="0"/>
            </a:br>
            <a:r>
              <a:rPr lang="de-DE" altLang="de-DE" sz="2400" dirty="0"/>
              <a:t>Bitte Daumen hoch in die Kamera! </a:t>
            </a:r>
          </a:p>
        </p:txBody>
      </p:sp>
    </p:spTree>
    <p:extLst>
      <p:ext uri="{BB962C8B-B14F-4D97-AF65-F5344CB8AC3E}">
        <p14:creationId xmlns:p14="http://schemas.microsoft.com/office/powerpoint/2010/main" val="22333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Druckstellen</a:t>
            </a:r>
          </a:p>
        </p:txBody>
      </p:sp>
      <p:sp>
        <p:nvSpPr>
          <p:cNvPr id="26627" name="Inhaltsplatzhalter 2"/>
          <p:cNvSpPr>
            <a:spLocks noGrp="1"/>
          </p:cNvSpPr>
          <p:nvPr>
            <p:ph idx="1"/>
          </p:nvPr>
        </p:nvSpPr>
        <p:spPr/>
        <p:txBody>
          <a:bodyPr>
            <a:normAutofit/>
          </a:bodyPr>
          <a:lstStyle/>
          <a:p>
            <a:pPr marL="357188" indent="-265113">
              <a:defRPr/>
            </a:pPr>
            <a:r>
              <a:rPr lang="de-DE" altLang="de-DE" sz="2400" dirty="0"/>
              <a:t>Bei Hühneraugen (Druckstellen) </a:t>
            </a:r>
            <a:br>
              <a:rPr lang="de-DE" altLang="de-DE" sz="2400" dirty="0"/>
            </a:br>
            <a:r>
              <a:rPr lang="de-DE" altLang="de-DE" sz="2400" b="1" dirty="0">
                <a:solidFill>
                  <a:srgbClr val="FF0000"/>
                </a:solidFill>
              </a:rPr>
              <a:t>keine</a:t>
            </a:r>
            <a:r>
              <a:rPr lang="de-DE" altLang="de-DE" sz="2400" dirty="0">
                <a:solidFill>
                  <a:srgbClr val="FF0000"/>
                </a:solidFill>
              </a:rPr>
              <a:t> </a:t>
            </a:r>
            <a:r>
              <a:rPr lang="de-DE" altLang="de-DE" sz="2400" dirty="0"/>
              <a:t>Hühneraugenpflaster und Tinkturen verwenden.</a:t>
            </a:r>
          </a:p>
          <a:p>
            <a:pPr>
              <a:defRPr/>
            </a:pPr>
            <a:endParaRPr lang="de-DE" altLang="de-DE" sz="2400" dirty="0"/>
          </a:p>
          <a:p>
            <a:pPr marL="357188" indent="-265113">
              <a:defRPr/>
            </a:pPr>
            <a:r>
              <a:rPr lang="de-DE" altLang="de-DE" sz="2400" dirty="0"/>
              <a:t>Empfehlenswert sind:</a:t>
            </a:r>
          </a:p>
          <a:p>
            <a:pPr lvl="1" indent="-411163">
              <a:buFont typeface="Wingdings" panose="05000000000000000000" pitchFamily="2" charset="2"/>
              <a:buChar char="ü"/>
              <a:defRPr/>
            </a:pPr>
            <a:r>
              <a:rPr lang="de-DE" altLang="de-DE" dirty="0"/>
              <a:t>Genügend Platz im Schuh</a:t>
            </a:r>
          </a:p>
          <a:p>
            <a:pPr lvl="1" indent="-411163">
              <a:buFont typeface="Wingdings" panose="05000000000000000000" pitchFamily="2" charset="2"/>
              <a:buChar char="ü"/>
              <a:defRPr/>
            </a:pPr>
            <a:r>
              <a:rPr lang="de-DE" altLang="de-DE" dirty="0"/>
              <a:t>Druckschutzfilzpflaster</a:t>
            </a:r>
          </a:p>
          <a:p>
            <a:pPr lvl="1" indent="-411163">
              <a:buFont typeface="Wingdings" panose="05000000000000000000" pitchFamily="2" charset="2"/>
              <a:buChar char="ü"/>
              <a:defRPr/>
            </a:pPr>
            <a:r>
              <a:rPr lang="de-DE" altLang="de-DE" dirty="0"/>
              <a:t>Schlauchverband für empfindliche Füße</a:t>
            </a:r>
          </a:p>
          <a:p>
            <a:pPr lvl="1" indent="-411163">
              <a:buFont typeface="Wingdings" panose="05000000000000000000" pitchFamily="2" charset="2"/>
              <a:buChar char="ü"/>
              <a:defRPr/>
            </a:pPr>
            <a:r>
              <a:rPr lang="de-DE" altLang="de-DE" dirty="0"/>
              <a:t>Professionelle Fußpflege</a:t>
            </a:r>
          </a:p>
        </p:txBody>
      </p:sp>
      <p:pic>
        <p:nvPicPr>
          <p:cNvPr id="3" name="Bildplatzhalter 2"/>
          <p:cNvPicPr>
            <a:picLocks noGrp="1" noChangeAspect="1"/>
          </p:cNvPicPr>
          <p:nvPr>
            <p:ph type="pic" idx="10"/>
          </p:nvPr>
        </p:nvPicPr>
        <p:blipFill>
          <a:blip r:embed="rId2" cstate="print">
            <a:extLst>
              <a:ext uri="{28A0092B-C50C-407E-A947-70E740481C1C}">
                <a14:useLocalDpi xmlns:a14="http://schemas.microsoft.com/office/drawing/2010/main"/>
              </a:ext>
            </a:extLst>
          </a:blip>
          <a:srcRect l="17630" r="17630"/>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AB </a:t>
            </a:r>
            <a:r>
              <a:rPr lang="de-DE" sz="1000" dirty="0" err="1">
                <a:solidFill>
                  <a:srgbClr val="575756"/>
                </a:solidFill>
                <a:latin typeface="+mj-lt"/>
              </a:rPr>
              <a:t>Photography</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142991503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Tägliche Kontrolle der Füße</a:t>
            </a:r>
          </a:p>
        </p:txBody>
      </p:sp>
      <p:sp>
        <p:nvSpPr>
          <p:cNvPr id="27651" name="Inhaltsplatzhalter 2"/>
          <p:cNvSpPr>
            <a:spLocks noGrp="1"/>
          </p:cNvSpPr>
          <p:nvPr>
            <p:ph idx="1"/>
          </p:nvPr>
        </p:nvSpPr>
        <p:spPr/>
        <p:txBody>
          <a:bodyPr>
            <a:normAutofit/>
          </a:bodyPr>
          <a:lstStyle/>
          <a:p>
            <a:pPr marL="357188" indent="-265113">
              <a:defRPr/>
            </a:pPr>
            <a:r>
              <a:rPr lang="de-DE" altLang="de-DE" sz="2400" b="1" dirty="0"/>
              <a:t>Tägliche Kontrolle der Füße </a:t>
            </a:r>
            <a:r>
              <a:rPr lang="de-DE" altLang="de-DE" sz="2400" dirty="0"/>
              <a:t>bei gutem Licht</a:t>
            </a:r>
          </a:p>
          <a:p>
            <a:pPr marL="357188" indent="-265113">
              <a:defRPr/>
            </a:pPr>
            <a:r>
              <a:rPr lang="de-DE" altLang="de-DE" sz="2400" dirty="0"/>
              <a:t>Wenn nötig mit Hilfe eines Spiegels</a:t>
            </a:r>
          </a:p>
          <a:p>
            <a:pPr marL="357188" indent="-265113">
              <a:defRPr/>
            </a:pPr>
            <a:r>
              <a:rPr lang="de-DE" altLang="de-DE" sz="2400" dirty="0"/>
              <a:t>Kontrolle auf</a:t>
            </a:r>
          </a:p>
          <a:p>
            <a:pPr lvl="1" indent="-411163">
              <a:buFont typeface="Wingdings" panose="05000000000000000000" pitchFamily="2" charset="2"/>
              <a:buChar char="ü"/>
              <a:defRPr/>
            </a:pPr>
            <a:r>
              <a:rPr lang="de-DE" altLang="de-DE" sz="2000" dirty="0"/>
              <a:t>Verletzung</a:t>
            </a:r>
          </a:p>
          <a:p>
            <a:pPr lvl="1" indent="-411163">
              <a:buFont typeface="Wingdings" panose="05000000000000000000" pitchFamily="2" charset="2"/>
              <a:buChar char="ü"/>
              <a:defRPr/>
            </a:pPr>
            <a:r>
              <a:rPr lang="de-DE" altLang="de-DE" sz="2000" dirty="0"/>
              <a:t>Hornhaut, Schwielen, trockene und </a:t>
            </a:r>
            <a:br>
              <a:rPr lang="de-DE" altLang="de-DE" sz="2000" dirty="0"/>
            </a:br>
            <a:r>
              <a:rPr lang="de-DE" altLang="de-DE" sz="2000" dirty="0"/>
              <a:t>rissige Haut</a:t>
            </a:r>
          </a:p>
          <a:p>
            <a:pPr lvl="1" indent="-411163">
              <a:buFont typeface="Wingdings" panose="05000000000000000000" pitchFamily="2" charset="2"/>
              <a:buChar char="ü"/>
              <a:defRPr/>
            </a:pPr>
            <a:r>
              <a:rPr lang="de-DE" altLang="de-DE" sz="2000" dirty="0"/>
              <a:t>Hühneraugen, Druckstellen</a:t>
            </a:r>
          </a:p>
          <a:p>
            <a:pPr lvl="1" indent="-411163">
              <a:buFont typeface="Wingdings" panose="05000000000000000000" pitchFamily="2" charset="2"/>
              <a:buChar char="ü"/>
              <a:defRPr/>
            </a:pPr>
            <a:r>
              <a:rPr lang="de-DE" altLang="de-DE" sz="2000" dirty="0"/>
              <a:t>Blasen</a:t>
            </a:r>
          </a:p>
          <a:p>
            <a:pPr lvl="1" indent="-411163">
              <a:buFont typeface="Wingdings" panose="05000000000000000000" pitchFamily="2" charset="2"/>
              <a:buChar char="ü"/>
              <a:defRPr/>
            </a:pPr>
            <a:r>
              <a:rPr lang="de-DE" altLang="de-DE" sz="2000" dirty="0"/>
              <a:t>Zehenzwischenräume (nicht eincremen)</a:t>
            </a:r>
          </a:p>
        </p:txBody>
      </p:sp>
      <p:pic>
        <p:nvPicPr>
          <p:cNvPr id="7" name="Bildplatzhalter 2"/>
          <p:cNvPicPr>
            <a:picLocks noChangeAspect="1"/>
          </p:cNvPicPr>
          <p:nvPr/>
        </p:nvPicPr>
        <p:blipFill rotWithShape="1">
          <a:blip r:embed="rId2" cstate="print">
            <a:extLst>
              <a:ext uri="{28A0092B-C50C-407E-A947-70E740481C1C}">
                <a14:useLocalDpi xmlns:a14="http://schemas.microsoft.com/office/drawing/2010/main"/>
              </a:ext>
            </a:extLst>
          </a:blip>
          <a:srcRect t="14832" r="25807" b="28061"/>
          <a:stretch/>
        </p:blipFill>
        <p:spPr>
          <a:xfrm flipH="1">
            <a:off x="7706349" y="1794130"/>
            <a:ext cx="3783686" cy="4382833"/>
          </a:xfrm>
          <a:prstGeom prst="rect">
            <a:avLst/>
          </a:prstGeom>
        </p:spPr>
      </p:pic>
      <p:sp>
        <p:nvSpPr>
          <p:cNvPr id="4" name="Rechteck 3"/>
          <p:cNvSpPr/>
          <p:nvPr/>
        </p:nvSpPr>
        <p:spPr>
          <a:xfrm>
            <a:off x="8985223" y="6176963"/>
            <a:ext cx="1824538" cy="230832"/>
          </a:xfrm>
          <a:prstGeom prst="rect">
            <a:avLst/>
          </a:prstGeom>
        </p:spPr>
        <p:txBody>
          <a:bodyPr wrap="none">
            <a:spAutoFit/>
          </a:bodyPr>
          <a:lstStyle/>
          <a:p>
            <a:pPr>
              <a:lnSpc>
                <a:spcPct val="90000"/>
              </a:lnSpc>
              <a:spcBef>
                <a:spcPts val="300"/>
              </a:spcBef>
            </a:pPr>
            <a:r>
              <a:rPr lang="de-DE" sz="1000" dirty="0">
                <a:solidFill>
                  <a:srgbClr val="575756"/>
                </a:solidFill>
              </a:rPr>
              <a:t>Foto: ©  </a:t>
            </a:r>
            <a:r>
              <a:rPr lang="de-DE" sz="1000" dirty="0" err="1">
                <a:solidFill>
                  <a:srgbClr val="575756"/>
                </a:solidFill>
              </a:rPr>
              <a:t>illustrart</a:t>
            </a:r>
            <a:r>
              <a:rPr lang="de-DE" sz="1000" dirty="0">
                <a:solidFill>
                  <a:srgbClr val="575756"/>
                </a:solidFill>
              </a:rPr>
              <a:t> – Fotolia.com</a:t>
            </a:r>
          </a:p>
        </p:txBody>
      </p:sp>
    </p:spTree>
    <p:extLst>
      <p:ext uri="{BB962C8B-B14F-4D97-AF65-F5344CB8AC3E}">
        <p14:creationId xmlns:p14="http://schemas.microsoft.com/office/powerpoint/2010/main" val="226822657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Verhaltensmaßnahmen bei Verletzungen</a:t>
            </a:r>
          </a:p>
        </p:txBody>
      </p:sp>
      <p:sp>
        <p:nvSpPr>
          <p:cNvPr id="3" name="Inhaltsplatzhalter 2"/>
          <p:cNvSpPr>
            <a:spLocks noGrp="1"/>
          </p:cNvSpPr>
          <p:nvPr>
            <p:ph idx="1"/>
          </p:nvPr>
        </p:nvSpPr>
        <p:spPr/>
        <p:txBody>
          <a:bodyPr>
            <a:normAutofit/>
          </a:bodyPr>
          <a:lstStyle/>
          <a:p>
            <a:pPr marL="357188" indent="-265113">
              <a:defRPr/>
            </a:pPr>
            <a:r>
              <a:rPr lang="de-DE" sz="2400" dirty="0"/>
              <a:t>Desinfektion der Wunde</a:t>
            </a:r>
          </a:p>
          <a:p>
            <a:pPr marL="357188" indent="-265113">
              <a:defRPr/>
            </a:pPr>
            <a:r>
              <a:rPr lang="de-DE" sz="2400" dirty="0"/>
              <a:t>Steril verbinden z. B. sterile Mullkompresse, Pflaster</a:t>
            </a:r>
          </a:p>
          <a:p>
            <a:pPr marL="357188" indent="-265113">
              <a:defRPr/>
            </a:pPr>
            <a:r>
              <a:rPr lang="de-DE" sz="2400" dirty="0"/>
              <a:t>VORSICHT bei haftenden Binden</a:t>
            </a:r>
          </a:p>
          <a:p>
            <a:pPr marL="357188" indent="-265113">
              <a:defRPr/>
            </a:pPr>
            <a:r>
              <a:rPr lang="de-DE" sz="2400" dirty="0"/>
              <a:t>Keine Fußbäder!</a:t>
            </a:r>
          </a:p>
          <a:p>
            <a:pPr marL="357188" indent="-265113">
              <a:defRPr/>
            </a:pPr>
            <a:r>
              <a:rPr lang="de-DE" sz="2400" dirty="0"/>
              <a:t>Druckentlastung</a:t>
            </a:r>
          </a:p>
          <a:p>
            <a:pPr marL="357188" indent="-265113">
              <a:defRPr/>
            </a:pPr>
            <a:r>
              <a:rPr lang="de-DE" altLang="de-DE" sz="2400" dirty="0"/>
              <a:t>Auch </a:t>
            </a:r>
            <a:r>
              <a:rPr lang="de-DE" altLang="de-DE" sz="2400" b="1" dirty="0">
                <a:solidFill>
                  <a:srgbClr val="FF0000"/>
                </a:solidFill>
              </a:rPr>
              <a:t>kleinste Wunden </a:t>
            </a:r>
            <a:r>
              <a:rPr lang="de-DE" altLang="de-DE" sz="2400" dirty="0"/>
              <a:t>und Verletzungen ernst nehmen!</a:t>
            </a:r>
            <a:endParaRPr lang="de-DE" sz="2400" dirty="0"/>
          </a:p>
          <a:p>
            <a:pPr marL="357188" indent="-265113">
              <a:defRPr/>
            </a:pPr>
            <a:r>
              <a:rPr lang="de-DE" sz="2400" b="1" dirty="0">
                <a:solidFill>
                  <a:srgbClr val="FF0000"/>
                </a:solidFill>
              </a:rPr>
              <a:t>Ärztin </a:t>
            </a:r>
            <a:r>
              <a:rPr lang="de-DE" sz="2400" dirty="0"/>
              <a:t>oder</a:t>
            </a:r>
            <a:r>
              <a:rPr lang="de-DE" sz="2400" b="1" dirty="0">
                <a:solidFill>
                  <a:srgbClr val="FF0000"/>
                </a:solidFill>
              </a:rPr>
              <a:t> Arzt</a:t>
            </a:r>
            <a:r>
              <a:rPr lang="de-DE" sz="2400" dirty="0"/>
              <a:t> aufsuchen!</a:t>
            </a:r>
          </a:p>
        </p:txBody>
      </p:sp>
      <p:pic>
        <p:nvPicPr>
          <p:cNvPr id="4" name="Bildplatzhalter 3"/>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l="7116" t="-17958" r="8185" b="-29812"/>
          <a:stretch/>
        </p:blipFill>
        <p:spPr/>
      </p:pic>
      <p:sp>
        <p:nvSpPr>
          <p:cNvPr id="6" name="Textfeld 5"/>
          <p:cNvSpPr txBox="1"/>
          <p:nvPr/>
        </p:nvSpPr>
        <p:spPr>
          <a:xfrm>
            <a:off x="8866255" y="5734650"/>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toonman</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115205786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Achten Sie auf Ihre Füße</a:t>
            </a:r>
          </a:p>
        </p:txBody>
      </p:sp>
      <p:sp>
        <p:nvSpPr>
          <p:cNvPr id="29699" name="Inhaltsplatzhalter 2"/>
          <p:cNvSpPr>
            <a:spLocks noGrp="1"/>
          </p:cNvSpPr>
          <p:nvPr>
            <p:ph idx="1"/>
          </p:nvPr>
        </p:nvSpPr>
        <p:spPr/>
        <p:txBody>
          <a:bodyPr>
            <a:normAutofit/>
          </a:bodyPr>
          <a:lstStyle/>
          <a:p>
            <a:pPr>
              <a:defRPr/>
            </a:pPr>
            <a:r>
              <a:rPr lang="de-DE" altLang="de-DE" sz="2400" dirty="0"/>
              <a:t>Wechseln Sie täglich Socken und Strümpfe: </a:t>
            </a:r>
            <a:br>
              <a:rPr lang="de-DE" altLang="de-DE" sz="2400" dirty="0"/>
            </a:br>
            <a:r>
              <a:rPr lang="de-DE" altLang="de-DE" sz="2400" dirty="0"/>
              <a:t>Bevorzugen Sie einen hohen Baumwollanteil und vermeiden Sie einen engen Bund.</a:t>
            </a:r>
          </a:p>
          <a:p>
            <a:pPr>
              <a:defRPr/>
            </a:pPr>
            <a:r>
              <a:rPr lang="de-DE" altLang="de-DE" sz="2400" dirty="0"/>
              <a:t>Achten Sie auf passendes Schuhwerk.</a:t>
            </a:r>
          </a:p>
          <a:p>
            <a:pPr>
              <a:defRPr/>
            </a:pPr>
            <a:r>
              <a:rPr lang="de-DE" altLang="de-DE" sz="2400" dirty="0"/>
              <a:t>Vor dem Anziehen der Schuhe, untersuchen Sie diese auf Fremdkörper.</a:t>
            </a:r>
          </a:p>
          <a:p>
            <a:pPr>
              <a:defRPr/>
            </a:pPr>
            <a:r>
              <a:rPr lang="de-DE" altLang="de-DE" sz="2400" dirty="0"/>
              <a:t>Niemals barfuß laufen – dadurch können Verletzungen vermieden werden.</a:t>
            </a:r>
          </a:p>
        </p:txBody>
      </p:sp>
      <p:pic>
        <p:nvPicPr>
          <p:cNvPr id="3" name="Bildplatzhalter 2"/>
          <p:cNvPicPr>
            <a:picLocks noGrp="1" noChangeAspect="1"/>
          </p:cNvPicPr>
          <p:nvPr>
            <p:ph type="pic" idx="10"/>
          </p:nvPr>
        </p:nvPicPr>
        <p:blipFill>
          <a:blip r:embed="rId2">
            <a:extLst>
              <a:ext uri="{28A0092B-C50C-407E-A947-70E740481C1C}">
                <a14:useLocalDpi xmlns:a14="http://schemas.microsoft.com/office/drawing/2010/main"/>
              </a:ext>
            </a:extLst>
          </a:blip>
          <a:srcRect l="21213" r="21213"/>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stockfour</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222433938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Tipps zum Schuhkauf </a:t>
            </a:r>
          </a:p>
        </p:txBody>
      </p:sp>
      <p:sp>
        <p:nvSpPr>
          <p:cNvPr id="33795" name="Inhaltsplatzhalter 2"/>
          <p:cNvSpPr>
            <a:spLocks noGrp="1"/>
          </p:cNvSpPr>
          <p:nvPr>
            <p:ph idx="1"/>
          </p:nvPr>
        </p:nvSpPr>
        <p:spPr/>
        <p:txBody>
          <a:bodyPr>
            <a:normAutofit/>
          </a:bodyPr>
          <a:lstStyle/>
          <a:p>
            <a:pPr>
              <a:defRPr/>
            </a:pPr>
            <a:r>
              <a:rPr lang="de-AT" altLang="de-DE" sz="2400" dirty="0">
                <a:ea typeface="Calibri" pitchFamily="34" charset="0"/>
              </a:rPr>
              <a:t>Schuhe </a:t>
            </a:r>
            <a:r>
              <a:rPr lang="de-AT" altLang="de-DE" sz="2400" b="1" dirty="0">
                <a:ea typeface="Calibri" pitchFamily="34" charset="0"/>
              </a:rPr>
              <a:t>nachmittags</a:t>
            </a:r>
            <a:r>
              <a:rPr lang="de-AT" altLang="de-DE" sz="2400" dirty="0">
                <a:ea typeface="Calibri" pitchFamily="34" charset="0"/>
              </a:rPr>
              <a:t> kaufen</a:t>
            </a:r>
          </a:p>
          <a:p>
            <a:pPr>
              <a:defRPr/>
            </a:pPr>
            <a:r>
              <a:rPr lang="de-AT" altLang="de-DE" sz="2400" dirty="0">
                <a:ea typeface="Calibri" pitchFamily="34" charset="0"/>
              </a:rPr>
              <a:t>Optimale Passform beachten</a:t>
            </a:r>
          </a:p>
          <a:p>
            <a:pPr>
              <a:defRPr/>
            </a:pPr>
            <a:r>
              <a:rPr lang="de-AT" altLang="de-DE" sz="2400" dirty="0">
                <a:ea typeface="Calibri" pitchFamily="34" charset="0"/>
              </a:rPr>
              <a:t>Genügend </a:t>
            </a:r>
            <a:r>
              <a:rPr lang="de-DE" altLang="de-DE" sz="2400" dirty="0">
                <a:ea typeface="Calibri" pitchFamily="34" charset="0"/>
              </a:rPr>
              <a:t>Platz für die Zehen</a:t>
            </a:r>
          </a:p>
          <a:p>
            <a:pPr>
              <a:defRPr/>
            </a:pPr>
            <a:r>
              <a:rPr lang="de-DE" altLang="de-DE" sz="2400" dirty="0">
                <a:ea typeface="Calibri" pitchFamily="34" charset="0"/>
              </a:rPr>
              <a:t>Weiches und atmungsaktives Material</a:t>
            </a:r>
          </a:p>
          <a:p>
            <a:pPr>
              <a:defRPr/>
            </a:pPr>
            <a:r>
              <a:rPr lang="de-AT" altLang="de-DE" sz="2400" dirty="0">
                <a:ea typeface="Calibri" pitchFamily="34" charset="0"/>
              </a:rPr>
              <a:t>Keine störenden Nähte an der Innenseite </a:t>
            </a:r>
          </a:p>
          <a:p>
            <a:pPr>
              <a:defRPr/>
            </a:pPr>
            <a:r>
              <a:rPr lang="de-AT" altLang="de-DE" sz="2400" dirty="0">
                <a:ea typeface="Calibri" pitchFamily="34" charset="0"/>
              </a:rPr>
              <a:t>Feste Sohle mit flachen Absätzen</a:t>
            </a:r>
          </a:p>
          <a:p>
            <a:pPr>
              <a:defRPr/>
            </a:pPr>
            <a:r>
              <a:rPr lang="de-AT" altLang="de-DE" sz="2400" dirty="0">
                <a:ea typeface="Calibri" pitchFamily="34" charset="0"/>
              </a:rPr>
              <a:t>Guter Halt im Fersenbereich</a:t>
            </a:r>
          </a:p>
        </p:txBody>
      </p:sp>
      <p:pic>
        <p:nvPicPr>
          <p:cNvPr id="6" name="Bildplatzhalter 5">
            <a:extLst>
              <a:ext uri="{FF2B5EF4-FFF2-40B4-BE49-F238E27FC236}">
                <a16:creationId xmlns:a16="http://schemas.microsoft.com/office/drawing/2014/main" id="{6350DE22-5737-0C86-DFDD-ABCC4DE57424}"/>
              </a:ext>
            </a:extLst>
          </p:cNvPr>
          <p:cNvPicPr>
            <a:picLocks noGrp="1" noChangeAspect="1"/>
          </p:cNvPicPr>
          <p:nvPr>
            <p:ph type="pic" idx="10"/>
          </p:nvPr>
        </p:nvPicPr>
        <p:blipFill>
          <a:blip r:embed="rId3" cstate="print">
            <a:extLst>
              <a:ext uri="{28A0092B-C50C-407E-A947-70E740481C1C}">
                <a14:useLocalDpi xmlns:a14="http://schemas.microsoft.com/office/drawing/2010/main"/>
              </a:ext>
            </a:extLst>
          </a:blip>
          <a:srcRect l="6711" r="14901"/>
          <a:stretch>
            <a:fillRect/>
          </a:stretch>
        </p:blipFill>
        <p:spPr>
          <a:xfrm>
            <a:off x="6242180" y="1825626"/>
            <a:ext cx="5111619" cy="4351338"/>
          </a:xfrm>
        </p:spPr>
      </p:pic>
      <p:sp>
        <p:nvSpPr>
          <p:cNvPr id="8" name="Textfeld 7">
            <a:extLst>
              <a:ext uri="{FF2B5EF4-FFF2-40B4-BE49-F238E27FC236}">
                <a16:creationId xmlns:a16="http://schemas.microsoft.com/office/drawing/2014/main" id="{C0DFFE45-862A-01B8-1FFD-ADADC2732D4E}"/>
              </a:ext>
            </a:extLst>
          </p:cNvPr>
          <p:cNvSpPr txBox="1"/>
          <p:nvPr/>
        </p:nvSpPr>
        <p:spPr>
          <a:xfrm>
            <a:off x="8030943"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Kenishirotie</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a:t>
            </a:r>
            <a:r>
              <a:rPr kumimoji="0" lang="de-DE" sz="1000" b="0" i="0" u="none" strike="noStrike" kern="1200" cap="none" spc="0" normalizeH="0" baseline="0" noProof="0" dirty="0" err="1">
                <a:ln>
                  <a:noFill/>
                </a:ln>
                <a:solidFill>
                  <a:srgbClr val="575756"/>
                </a:solidFill>
                <a:effectLst/>
                <a:uLnTx/>
                <a:uFillTx/>
                <a:latin typeface="+mj-lt"/>
                <a:ea typeface="+mn-ea"/>
                <a:cs typeface="+mn-cs"/>
              </a:rPr>
              <a:t>AdobeStock</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46408260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dirty="0"/>
              <a:t>Schuhkauf – Fußlängen</a:t>
            </a:r>
            <a:endParaRPr lang="de-DE" altLang="de-DE" dirty="0"/>
          </a:p>
        </p:txBody>
      </p:sp>
      <p:grpSp>
        <p:nvGrpSpPr>
          <p:cNvPr id="49156" name="Gruppieren 2"/>
          <p:cNvGrpSpPr>
            <a:grpSpLocks/>
          </p:cNvGrpSpPr>
          <p:nvPr/>
        </p:nvGrpSpPr>
        <p:grpSpPr bwMode="auto">
          <a:xfrm>
            <a:off x="1092063" y="1825625"/>
            <a:ext cx="9449863" cy="4737100"/>
            <a:chOff x="-824975" y="1355254"/>
            <a:chExt cx="9449863" cy="4738042"/>
          </a:xfrm>
        </p:grpSpPr>
        <p:sp>
          <p:nvSpPr>
            <p:cNvPr id="14" name="Rectangle 3"/>
            <p:cNvSpPr txBox="1">
              <a:spLocks noChangeArrowheads="1"/>
            </p:cNvSpPr>
            <p:nvPr/>
          </p:nvSpPr>
          <p:spPr>
            <a:xfrm>
              <a:off x="539750" y="1837950"/>
              <a:ext cx="8085138" cy="4255346"/>
            </a:xfrm>
            <a:prstGeom prst="rect">
              <a:avLst/>
            </a:prstGeom>
          </p:spPr>
          <p:txBody>
            <a:bodyPr/>
            <a:lstStyle>
              <a:lvl1pPr marL="449263" indent="-449263" algn="l" rtl="0" eaLnBrk="0" fontAlgn="base" hangingPunct="0">
                <a:spcBef>
                  <a:spcPct val="20000"/>
                </a:spcBef>
                <a:spcAft>
                  <a:spcPct val="0"/>
                </a:spcAft>
                <a:buClr>
                  <a:srgbClr val="53659C"/>
                </a:buClr>
                <a:buFont typeface="Wingdings" panose="05000000000000000000" pitchFamily="2" charset="2"/>
                <a:buChar char="t"/>
                <a:defRPr sz="2400">
                  <a:solidFill>
                    <a:srgbClr val="4D4D4D"/>
                  </a:solidFill>
                  <a:latin typeface="+mn-lt"/>
                  <a:ea typeface="+mn-ea"/>
                  <a:cs typeface="+mn-cs"/>
                </a:defRPr>
              </a:lvl1pPr>
              <a:lvl2pPr marL="987425" indent="-358775" algn="l" rtl="0" eaLnBrk="0" fontAlgn="base" hangingPunct="0">
                <a:spcBef>
                  <a:spcPct val="20000"/>
                </a:spcBef>
                <a:spcAft>
                  <a:spcPct val="0"/>
                </a:spcAft>
                <a:buClr>
                  <a:srgbClr val="53659C"/>
                </a:buClr>
                <a:buFont typeface="Wingdings" panose="05000000000000000000" pitchFamily="2" charset="2"/>
                <a:buChar char="§"/>
                <a:defRPr sz="2400">
                  <a:solidFill>
                    <a:srgbClr val="4D4D4D"/>
                  </a:solidFill>
                  <a:latin typeface="+mn-lt"/>
                </a:defRPr>
              </a:lvl2pPr>
              <a:lvl3pPr marL="1436688" indent="-269875" algn="l" rtl="0" eaLnBrk="0" fontAlgn="base" hangingPunct="0">
                <a:spcBef>
                  <a:spcPct val="20000"/>
                </a:spcBef>
                <a:spcAft>
                  <a:spcPct val="0"/>
                </a:spcAft>
                <a:buClr>
                  <a:srgbClr val="53659C"/>
                </a:buClr>
                <a:buChar char="-"/>
                <a:defRPr sz="2400">
                  <a:solidFill>
                    <a:srgbClr val="4D4D4D"/>
                  </a:solidFill>
                  <a:latin typeface="+mn-lt"/>
                </a:defRPr>
              </a:lvl3pPr>
              <a:lvl4pPr marL="1844675" indent="-228600" algn="l" rtl="0" eaLnBrk="0" fontAlgn="base" hangingPunct="0">
                <a:spcBef>
                  <a:spcPct val="20000"/>
                </a:spcBef>
                <a:spcAft>
                  <a:spcPct val="0"/>
                </a:spcAft>
                <a:buClr>
                  <a:schemeClr val="folHlink"/>
                </a:buClr>
                <a:buFont typeface="Wingdings" panose="05000000000000000000" pitchFamily="2" charset="2"/>
                <a:buBlip>
                  <a:blip r:embed="rId2"/>
                </a:buBlip>
                <a:defRPr sz="2000">
                  <a:solidFill>
                    <a:schemeClr val="tx2"/>
                  </a:solidFill>
                  <a:latin typeface="ITC Avant Garde Gothic" pitchFamily="34" charset="0"/>
                </a:defRPr>
              </a:lvl4pPr>
              <a:lvl5pPr marL="2252663" indent="-228600" algn="l" rtl="0" eaLnBrk="0" fontAlgn="base" hangingPunct="0">
                <a:spcBef>
                  <a:spcPct val="20000"/>
                </a:spcBef>
                <a:spcAft>
                  <a:spcPct val="0"/>
                </a:spcAft>
                <a:defRPr sz="2000">
                  <a:solidFill>
                    <a:schemeClr val="tx2"/>
                  </a:solidFill>
                  <a:latin typeface="ITC Avant Garde Gothic" pitchFamily="34" charset="0"/>
                </a:defRPr>
              </a:lvl5pPr>
              <a:lvl6pPr marL="2709863" indent="-228600" algn="l" rtl="0" fontAlgn="base">
                <a:spcBef>
                  <a:spcPct val="20000"/>
                </a:spcBef>
                <a:spcAft>
                  <a:spcPct val="0"/>
                </a:spcAft>
                <a:defRPr sz="2000">
                  <a:solidFill>
                    <a:schemeClr val="tx2"/>
                  </a:solidFill>
                  <a:latin typeface="ITC Avant Garde Gothic" pitchFamily="34" charset="0"/>
                </a:defRPr>
              </a:lvl6pPr>
              <a:lvl7pPr marL="3167063" indent="-228600" algn="l" rtl="0" fontAlgn="base">
                <a:spcBef>
                  <a:spcPct val="20000"/>
                </a:spcBef>
                <a:spcAft>
                  <a:spcPct val="0"/>
                </a:spcAft>
                <a:defRPr sz="2000">
                  <a:solidFill>
                    <a:schemeClr val="tx2"/>
                  </a:solidFill>
                  <a:latin typeface="ITC Avant Garde Gothic" pitchFamily="34" charset="0"/>
                </a:defRPr>
              </a:lvl7pPr>
              <a:lvl8pPr marL="3624263" indent="-228600" algn="l" rtl="0" fontAlgn="base">
                <a:spcBef>
                  <a:spcPct val="20000"/>
                </a:spcBef>
                <a:spcAft>
                  <a:spcPct val="0"/>
                </a:spcAft>
                <a:defRPr sz="2000">
                  <a:solidFill>
                    <a:schemeClr val="tx2"/>
                  </a:solidFill>
                  <a:latin typeface="ITC Avant Garde Gothic" pitchFamily="34" charset="0"/>
                </a:defRPr>
              </a:lvl8pPr>
              <a:lvl9pPr marL="4081463" indent="-228600" algn="l" rtl="0" fontAlgn="base">
                <a:spcBef>
                  <a:spcPct val="20000"/>
                </a:spcBef>
                <a:spcAft>
                  <a:spcPct val="0"/>
                </a:spcAft>
                <a:defRPr sz="2000">
                  <a:solidFill>
                    <a:schemeClr val="tx2"/>
                  </a:solidFill>
                  <a:latin typeface="ITC Avant Garde Gothic" pitchFamily="34" charset="0"/>
                </a:defRPr>
              </a:lvl9pPr>
            </a:lstStyle>
            <a:p>
              <a:pPr marL="0" indent="0" eaLnBrk="1" hangingPunct="1">
                <a:buNone/>
                <a:defRPr/>
              </a:pPr>
              <a:endParaRPr lang="de-DE" altLang="de-DE" b="1" kern="0" dirty="0">
                <a:solidFill>
                  <a:srgbClr val="5F5F5F"/>
                </a:solidFill>
                <a:latin typeface="Calibri" panose="020F0502020204030204" pitchFamily="34" charset="0"/>
                <a:ea typeface="Calibri" panose="020F0502020204030204" pitchFamily="34" charset="0"/>
                <a:cs typeface="Calibri" panose="020F0502020204030204" pitchFamily="34" charset="0"/>
              </a:endParaRPr>
            </a:p>
          </p:txBody>
        </p:sp>
        <p:pic>
          <p:nvPicPr>
            <p:cNvPr id="49165" name="Grafik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4975" y="1355254"/>
              <a:ext cx="1696860"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Inhaltsplatzhalter 4"/>
          <p:cNvSpPr>
            <a:spLocks noGrp="1"/>
          </p:cNvSpPr>
          <p:nvPr>
            <p:ph idx="1"/>
          </p:nvPr>
        </p:nvSpPr>
        <p:spPr>
          <a:xfrm>
            <a:off x="3508660" y="1825625"/>
            <a:ext cx="7827821" cy="4351338"/>
          </a:xfrm>
        </p:spPr>
        <p:txBody>
          <a:bodyPr>
            <a:normAutofit/>
          </a:bodyPr>
          <a:lstStyle/>
          <a:p>
            <a:pPr marL="0" indent="0">
              <a:spcAft>
                <a:spcPts val="2400"/>
              </a:spcAft>
              <a:buNone/>
              <a:defRPr/>
            </a:pPr>
            <a:r>
              <a:rPr lang="de-DE" altLang="de-DE" sz="2400" dirty="0">
                <a:solidFill>
                  <a:srgbClr val="5F5F5F"/>
                </a:solidFill>
                <a:ea typeface="Calibri" panose="020F0502020204030204" pitchFamily="34" charset="0"/>
              </a:rPr>
              <a:t>Verschiedene Fußlängen beim Sitzen, Stehen und Gehen:</a:t>
            </a:r>
          </a:p>
          <a:p>
            <a:pPr marL="712788" indent="-438150">
              <a:spcAft>
                <a:spcPts val="600"/>
              </a:spcAft>
              <a:defRPr/>
            </a:pPr>
            <a:r>
              <a:rPr lang="de-DE" altLang="de-DE" sz="2400" b="1" dirty="0" err="1">
                <a:solidFill>
                  <a:srgbClr val="5F5F5F"/>
                </a:solidFill>
                <a:ea typeface="Calibri" panose="020F0502020204030204" pitchFamily="34" charset="0"/>
              </a:rPr>
              <a:t>Fußlänge</a:t>
            </a:r>
            <a:r>
              <a:rPr lang="de-DE" altLang="de-DE" sz="2400" b="1" dirty="0">
                <a:solidFill>
                  <a:srgbClr val="5F5F5F"/>
                </a:solidFill>
                <a:ea typeface="Calibri" panose="020F0502020204030204" pitchFamily="34" charset="0"/>
              </a:rPr>
              <a:t> im Gehen </a:t>
            </a:r>
            <a:br>
              <a:rPr lang="de-DE" altLang="de-DE" sz="2400" dirty="0">
                <a:solidFill>
                  <a:srgbClr val="5F5F5F"/>
                </a:solidFill>
                <a:ea typeface="Calibri" panose="020F0502020204030204" pitchFamily="34" charset="0"/>
              </a:rPr>
            </a:br>
            <a:r>
              <a:rPr lang="de-DE" altLang="de-DE" sz="2400" dirty="0">
                <a:solidFill>
                  <a:srgbClr val="5F5F5F"/>
                </a:solidFill>
                <a:ea typeface="Calibri" panose="020F0502020204030204" pitchFamily="34" charset="0"/>
              </a:rPr>
              <a:t>(dynamisch, belastet)</a:t>
            </a:r>
          </a:p>
          <a:p>
            <a:pPr marL="712788" indent="-438150">
              <a:spcAft>
                <a:spcPts val="600"/>
              </a:spcAft>
              <a:defRPr/>
            </a:pPr>
            <a:r>
              <a:rPr lang="de-DE" altLang="de-DE" sz="2400" b="1" dirty="0" err="1">
                <a:solidFill>
                  <a:srgbClr val="5F5F5F"/>
                </a:solidFill>
                <a:ea typeface="Calibri" panose="020F0502020204030204" pitchFamily="34" charset="0"/>
              </a:rPr>
              <a:t>Fußlänge</a:t>
            </a:r>
            <a:r>
              <a:rPr lang="de-DE" altLang="de-DE" sz="2400" b="1" dirty="0">
                <a:solidFill>
                  <a:srgbClr val="5F5F5F"/>
                </a:solidFill>
                <a:ea typeface="Calibri" panose="020F0502020204030204" pitchFamily="34" charset="0"/>
              </a:rPr>
              <a:t> im Stehen </a:t>
            </a:r>
            <a:br>
              <a:rPr lang="de-DE" altLang="de-DE" sz="2400" dirty="0">
                <a:solidFill>
                  <a:srgbClr val="5F5F5F"/>
                </a:solidFill>
                <a:ea typeface="Calibri" panose="020F0502020204030204" pitchFamily="34" charset="0"/>
              </a:rPr>
            </a:br>
            <a:r>
              <a:rPr lang="de-DE" altLang="de-DE" sz="2400" dirty="0">
                <a:solidFill>
                  <a:srgbClr val="5F5F5F"/>
                </a:solidFill>
                <a:ea typeface="Calibri" panose="020F0502020204030204" pitchFamily="34" charset="0"/>
              </a:rPr>
              <a:t>(statisch, belastet)</a:t>
            </a:r>
          </a:p>
          <a:p>
            <a:pPr marL="712788" indent="-438150">
              <a:defRPr/>
            </a:pPr>
            <a:r>
              <a:rPr lang="de-DE" altLang="de-DE" sz="2400" b="1" dirty="0" err="1">
                <a:solidFill>
                  <a:srgbClr val="5F5F5F"/>
                </a:solidFill>
                <a:ea typeface="Calibri" panose="020F0502020204030204" pitchFamily="34" charset="0"/>
              </a:rPr>
              <a:t>Fußlänge</a:t>
            </a:r>
            <a:r>
              <a:rPr lang="de-DE" altLang="de-DE" sz="2400" b="1" dirty="0">
                <a:solidFill>
                  <a:srgbClr val="5F5F5F"/>
                </a:solidFill>
                <a:ea typeface="Calibri" panose="020F0502020204030204" pitchFamily="34" charset="0"/>
              </a:rPr>
              <a:t> im Sitzen </a:t>
            </a:r>
            <a:br>
              <a:rPr lang="de-DE" altLang="de-DE" sz="2400" dirty="0">
                <a:solidFill>
                  <a:srgbClr val="5F5F5F"/>
                </a:solidFill>
                <a:ea typeface="Calibri" panose="020F0502020204030204" pitchFamily="34" charset="0"/>
              </a:rPr>
            </a:br>
            <a:r>
              <a:rPr lang="de-DE" altLang="de-DE" sz="2400" dirty="0">
                <a:solidFill>
                  <a:srgbClr val="5F5F5F"/>
                </a:solidFill>
                <a:ea typeface="Calibri" panose="020F0502020204030204" pitchFamily="34" charset="0"/>
              </a:rPr>
              <a:t>(statisch, unbelastet)</a:t>
            </a:r>
          </a:p>
        </p:txBody>
      </p:sp>
      <p:sp>
        <p:nvSpPr>
          <p:cNvPr id="13" name="Rechteck 12"/>
          <p:cNvSpPr/>
          <p:nvPr/>
        </p:nvSpPr>
        <p:spPr>
          <a:xfrm>
            <a:off x="3717670" y="2663408"/>
            <a:ext cx="360362" cy="360362"/>
          </a:xfrm>
          <a:prstGeom prst="rect">
            <a:avLst/>
          </a:prstGeom>
          <a:solidFill>
            <a:srgbClr val="BACB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EFED6"/>
              </a:solidFill>
            </a:endParaRPr>
          </a:p>
        </p:txBody>
      </p:sp>
      <p:sp>
        <p:nvSpPr>
          <p:cNvPr id="15" name="Rechteck 14"/>
          <p:cNvSpPr/>
          <p:nvPr/>
        </p:nvSpPr>
        <p:spPr>
          <a:xfrm>
            <a:off x="3717670" y="3521363"/>
            <a:ext cx="360362" cy="358775"/>
          </a:xfrm>
          <a:prstGeom prst="rect">
            <a:avLst/>
          </a:prstGeom>
          <a:solidFill>
            <a:srgbClr val="7385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EFED6"/>
              </a:solidFill>
            </a:endParaRPr>
          </a:p>
        </p:txBody>
      </p:sp>
      <p:sp>
        <p:nvSpPr>
          <p:cNvPr id="19" name="Rechteck 18"/>
          <p:cNvSpPr/>
          <p:nvPr/>
        </p:nvSpPr>
        <p:spPr>
          <a:xfrm>
            <a:off x="3717670" y="4388005"/>
            <a:ext cx="360362" cy="360362"/>
          </a:xfrm>
          <a:prstGeom prst="rect">
            <a:avLst/>
          </a:prstGeom>
          <a:solidFill>
            <a:srgbClr val="475B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EFED6"/>
              </a:solidFill>
            </a:endParaRPr>
          </a:p>
        </p:txBody>
      </p:sp>
    </p:spTree>
    <p:extLst>
      <p:ext uri="{BB962C8B-B14F-4D97-AF65-F5344CB8AC3E}">
        <p14:creationId xmlns:p14="http://schemas.microsoft.com/office/powerpoint/2010/main" val="1536476086"/>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dirty="0">
                <a:solidFill>
                  <a:srgbClr val="3B5BA1"/>
                </a:solidFill>
              </a:rPr>
              <a:t>Wie können Sie Ihren Füßen </a:t>
            </a:r>
            <a:br>
              <a:rPr lang="de-DE" altLang="de-DE" dirty="0">
                <a:solidFill>
                  <a:srgbClr val="3B5BA1"/>
                </a:solidFill>
              </a:rPr>
            </a:br>
            <a:r>
              <a:rPr lang="de-DE" altLang="de-DE" dirty="0">
                <a:solidFill>
                  <a:srgbClr val="3B5BA1"/>
                </a:solidFill>
              </a:rPr>
              <a:t>Gutes tun?</a:t>
            </a:r>
          </a:p>
        </p:txBody>
      </p:sp>
      <p:sp>
        <p:nvSpPr>
          <p:cNvPr id="36867" name="Inhaltsplatzhalter 2"/>
          <p:cNvSpPr>
            <a:spLocks noGrp="1"/>
          </p:cNvSpPr>
          <p:nvPr>
            <p:ph idx="1"/>
          </p:nvPr>
        </p:nvSpPr>
        <p:spPr/>
        <p:txBody>
          <a:bodyPr>
            <a:normAutofit/>
          </a:bodyPr>
          <a:lstStyle/>
          <a:p>
            <a:pPr>
              <a:defRPr/>
            </a:pPr>
            <a:r>
              <a:rPr lang="de-DE" altLang="de-DE" sz="2400" dirty="0"/>
              <a:t>Tägliche Selbstkontrolle</a:t>
            </a:r>
          </a:p>
          <a:p>
            <a:pPr>
              <a:defRPr/>
            </a:pPr>
            <a:r>
              <a:rPr lang="de-DE" altLang="de-DE" sz="2400" dirty="0"/>
              <a:t>Regelmäßige professionelle Fußpflege</a:t>
            </a:r>
          </a:p>
          <a:p>
            <a:pPr>
              <a:defRPr/>
            </a:pPr>
            <a:r>
              <a:rPr lang="de-DE" altLang="de-DE" sz="2400" dirty="0"/>
              <a:t>Tägliches Waschen und Eincremen der Füße</a:t>
            </a:r>
          </a:p>
          <a:p>
            <a:pPr>
              <a:defRPr/>
            </a:pPr>
            <a:r>
              <a:rPr lang="de-DE" altLang="de-DE" sz="2400" dirty="0"/>
              <a:t>Socken, die nicht einschnüren</a:t>
            </a:r>
          </a:p>
          <a:p>
            <a:pPr>
              <a:defRPr/>
            </a:pPr>
            <a:r>
              <a:rPr lang="de-DE" altLang="de-DE" sz="2400" dirty="0"/>
              <a:t>Fußgymnastik</a:t>
            </a:r>
          </a:p>
          <a:p>
            <a:pPr>
              <a:defRPr/>
            </a:pPr>
            <a:r>
              <a:rPr lang="de-DE" altLang="de-DE" sz="2400" dirty="0"/>
              <a:t>Gut passende Schuhe</a:t>
            </a:r>
          </a:p>
          <a:p>
            <a:pPr>
              <a:defRPr/>
            </a:pPr>
            <a:r>
              <a:rPr lang="de-DE" altLang="de-DE" sz="2400" dirty="0"/>
              <a:t>Regelmäßige Bewegung</a:t>
            </a:r>
          </a:p>
        </p:txBody>
      </p:sp>
      <p:pic>
        <p:nvPicPr>
          <p:cNvPr id="3" name="Bildplatzhalter 2"/>
          <p:cNvPicPr>
            <a:picLocks noGrp="1" noChangeAspect="1"/>
          </p:cNvPicPr>
          <p:nvPr>
            <p:ph type="pic" idx="10"/>
          </p:nvPr>
        </p:nvPicPr>
        <p:blipFill rotWithShape="1">
          <a:blip r:embed="rId3" cstate="print">
            <a:extLst>
              <a:ext uri="{28A0092B-C50C-407E-A947-70E740481C1C}">
                <a14:useLocalDpi xmlns:a14="http://schemas.microsoft.com/office/drawing/2010/main"/>
              </a:ext>
            </a:extLst>
          </a:blip>
          <a:srcRect l="4574" r="37868"/>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sdecoret</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395265826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Fußgymnastik</a:t>
            </a:r>
          </a:p>
        </p:txBody>
      </p:sp>
      <p:sp>
        <p:nvSpPr>
          <p:cNvPr id="3" name="Inhaltsplatzhalter 2"/>
          <p:cNvSpPr>
            <a:spLocks noGrp="1"/>
          </p:cNvSpPr>
          <p:nvPr>
            <p:ph idx="1"/>
          </p:nvPr>
        </p:nvSpPr>
        <p:spPr/>
        <p:txBody>
          <a:bodyPr>
            <a:normAutofit/>
          </a:bodyPr>
          <a:lstStyle/>
          <a:p>
            <a:pPr>
              <a:defRPr/>
            </a:pPr>
            <a:r>
              <a:rPr lang="de-DE" sz="2400" dirty="0"/>
              <a:t>Fußgymnastik kräftigt die Fußmuskulatur und verbessert die Durchblutung!</a:t>
            </a:r>
          </a:p>
          <a:p>
            <a:pPr>
              <a:defRPr/>
            </a:pPr>
            <a:r>
              <a:rPr lang="de-DE" sz="2400" dirty="0"/>
              <a:t>Regelmäßige Bewegungsübungen sind </a:t>
            </a:r>
            <a:br>
              <a:rPr lang="de-DE" sz="2400" dirty="0"/>
            </a:br>
            <a:r>
              <a:rPr lang="de-DE" sz="2400" dirty="0"/>
              <a:t>für jedes Alter ein wichtiger Bestandteil der (Fuß-)Gesundheit!</a:t>
            </a:r>
          </a:p>
        </p:txBody>
      </p:sp>
      <p:sp>
        <p:nvSpPr>
          <p:cNvPr id="52230" name="Textfeld 8"/>
          <p:cNvSpPr txBox="1">
            <a:spLocks noChangeArrowheads="1"/>
          </p:cNvSpPr>
          <p:nvPr/>
        </p:nvSpPr>
        <p:spPr bwMode="auto">
          <a:xfrm>
            <a:off x="838199" y="4735651"/>
            <a:ext cx="6480000" cy="956773"/>
          </a:xfrm>
          <a:prstGeom prst="rect">
            <a:avLst/>
          </a:prstGeom>
          <a:solidFill>
            <a:srgbClr val="E4E4F2"/>
          </a:solidFill>
          <a:ln>
            <a:noFill/>
          </a:ln>
        </p:spPr>
        <p:txBody>
          <a:bodyPr wrap="square" lIns="180000" tIns="108000" rIns="180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None/>
            </a:pPr>
            <a:r>
              <a:rPr lang="de-DE" altLang="de-DE" sz="2400" b="1" dirty="0">
                <a:solidFill>
                  <a:srgbClr val="3B5BA1"/>
                </a:solidFill>
                <a:latin typeface="Calibri" panose="020F0502020204030204" pitchFamily="34" charset="0"/>
                <a:cs typeface="Calibri" panose="020F0502020204030204" pitchFamily="34" charset="0"/>
              </a:rPr>
              <a:t>Planen Sie täglich ein paar Minuten Zeit ein! </a:t>
            </a:r>
          </a:p>
          <a:p>
            <a:pPr>
              <a:buFont typeface="Wingdings" panose="05000000000000000000" pitchFamily="2" charset="2"/>
              <a:buNone/>
            </a:pPr>
            <a:r>
              <a:rPr lang="de-DE" altLang="de-DE" sz="2400" dirty="0">
                <a:solidFill>
                  <a:srgbClr val="3B5BA1"/>
                </a:solidFill>
                <a:latin typeface="Calibri" panose="020F0502020204030204" pitchFamily="34" charset="0"/>
                <a:cs typeface="Calibri" panose="020F0502020204030204" pitchFamily="34" charset="0"/>
                <a:sym typeface="Wingdings 3" panose="05040102010807070707" pitchFamily="18" charset="2"/>
              </a:rPr>
              <a:t> </a:t>
            </a:r>
            <a:r>
              <a:rPr lang="de-DE" altLang="de-DE" sz="2400" dirty="0">
                <a:solidFill>
                  <a:srgbClr val="3B5BA1"/>
                </a:solidFill>
                <a:latin typeface="Calibri" panose="020F0502020204030204" pitchFamily="34" charset="0"/>
                <a:cs typeface="Calibri" panose="020F0502020204030204" pitchFamily="34" charset="0"/>
              </a:rPr>
              <a:t>Video „Fußgymnastik“</a:t>
            </a:r>
          </a:p>
        </p:txBody>
      </p:sp>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9537" y="1825625"/>
            <a:ext cx="3269689" cy="4623982"/>
          </a:xfrm>
          <a:prstGeom prst="rect">
            <a:avLst/>
          </a:prstGeom>
          <a:ln>
            <a:solidFill>
              <a:srgbClr val="909698"/>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541420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t="19748" b="19748"/>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Wichtige Kontrolluntersuchungen</a:t>
            </a:r>
          </a:p>
        </p:txBody>
      </p:sp>
      <p:sp>
        <p:nvSpPr>
          <p:cNvPr id="4" name="Textplatzhalter 3"/>
          <p:cNvSpPr>
            <a:spLocks noGrp="1"/>
          </p:cNvSpPr>
          <p:nvPr>
            <p:ph type="body" sz="quarter" idx="21"/>
          </p:nvPr>
        </p:nvSpPr>
        <p:spPr/>
        <p:txBody>
          <a:bodyPr>
            <a:normAutofit fontScale="85000" lnSpcReduction="20000"/>
          </a:bodyPr>
          <a:lstStyle/>
          <a:p>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rPr>
              <a:t>Foto: © </a:t>
            </a:r>
            <a:r>
              <a:rPr lang="de-DE" sz="1000" dirty="0" err="1">
                <a:solidFill>
                  <a:srgbClr val="575756"/>
                </a:solidFill>
              </a:rPr>
              <a:t>Mindwalker</a:t>
            </a:r>
            <a:r>
              <a:rPr lang="de-DE" sz="1000" dirty="0">
                <a:solidFill>
                  <a:srgbClr val="575756"/>
                </a:solidFill>
              </a:rPr>
              <a:t> – Fotolia.com</a:t>
            </a:r>
          </a:p>
        </p:txBody>
      </p:sp>
    </p:spTree>
    <p:extLst>
      <p:ext uri="{BB962C8B-B14F-4D97-AF65-F5344CB8AC3E}">
        <p14:creationId xmlns:p14="http://schemas.microsoft.com/office/powerpoint/2010/main" val="865202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solidFill>
                  <a:srgbClr val="3B5BA1"/>
                </a:solidFill>
              </a:rPr>
              <a:t>Wichtige Kontrolluntersuchungen</a:t>
            </a:r>
          </a:p>
        </p:txBody>
      </p:sp>
      <p:sp>
        <p:nvSpPr>
          <p:cNvPr id="2" name="Inhaltsplatzhalter 1"/>
          <p:cNvSpPr>
            <a:spLocks noGrp="1"/>
          </p:cNvSpPr>
          <p:nvPr>
            <p:ph idx="1"/>
          </p:nvPr>
        </p:nvSpPr>
        <p:spPr/>
        <p:txBody>
          <a:bodyPr>
            <a:normAutofit fontScale="62500" lnSpcReduction="20000"/>
          </a:bodyPr>
          <a:lstStyle/>
          <a:p>
            <a:pPr marL="0" indent="0">
              <a:buNone/>
            </a:pPr>
            <a:r>
              <a:rPr lang="de-DE" sz="3800" b="1" dirty="0">
                <a:solidFill>
                  <a:srgbClr val="3B5BA1"/>
                </a:solidFill>
              </a:rPr>
              <a:t>Bei jedem Arztbesuch</a:t>
            </a:r>
          </a:p>
          <a:p>
            <a:pPr marL="357188" indent="-265113"/>
            <a:r>
              <a:rPr lang="de-DE" dirty="0"/>
              <a:t>Blutdruckmessung</a:t>
            </a:r>
          </a:p>
          <a:p>
            <a:endParaRPr lang="de-DE" dirty="0"/>
          </a:p>
          <a:p>
            <a:pPr marL="0" indent="0">
              <a:buNone/>
            </a:pPr>
            <a:r>
              <a:rPr lang="de-DE" sz="3800" b="1" dirty="0">
                <a:solidFill>
                  <a:srgbClr val="3B5BA1"/>
                </a:solidFill>
              </a:rPr>
              <a:t>Vierteljährlich</a:t>
            </a:r>
          </a:p>
          <a:p>
            <a:pPr marL="357188" indent="-265113"/>
            <a:r>
              <a:rPr lang="de-DE" dirty="0"/>
              <a:t>Bestimmung des HbA1c (Blutzucker-Langzeitwert)</a:t>
            </a:r>
          </a:p>
          <a:p>
            <a:endParaRPr lang="de-DE" dirty="0"/>
          </a:p>
          <a:p>
            <a:pPr marL="0" indent="0">
              <a:buNone/>
            </a:pPr>
            <a:r>
              <a:rPr lang="de-DE" sz="3800" b="1" dirty="0">
                <a:solidFill>
                  <a:srgbClr val="3B5BA1"/>
                </a:solidFill>
              </a:rPr>
              <a:t>Mindestens 1 x jährlich</a:t>
            </a:r>
          </a:p>
          <a:p>
            <a:pPr marL="357188" indent="-265113"/>
            <a:r>
              <a:rPr lang="de-AT" dirty="0"/>
              <a:t>Bestimmung der Nierenparameter, Cholesterinwerte</a:t>
            </a:r>
            <a:endParaRPr lang="de-DE" dirty="0"/>
          </a:p>
          <a:p>
            <a:pPr marL="357188" indent="-265113"/>
            <a:r>
              <a:rPr lang="de-DE" dirty="0"/>
              <a:t>Harntest (Eiweißausscheidung – Nierenfunktion)</a:t>
            </a:r>
          </a:p>
          <a:p>
            <a:pPr marL="357188" indent="-265113"/>
            <a:r>
              <a:rPr lang="de-DE" dirty="0"/>
              <a:t>Fußuntersuchung (Vibrations-, Druck- und Temperaturempfinden sowie Durchblutung)</a:t>
            </a:r>
          </a:p>
          <a:p>
            <a:pPr marL="357188" indent="-265113"/>
            <a:r>
              <a:rPr lang="de-DE" dirty="0"/>
              <a:t>Augenuntersuchung bei Augenärztin oder Augenarzt (inkl. Kontrolle des Augenhintergrunds)</a:t>
            </a:r>
          </a:p>
          <a:p>
            <a:pPr marL="357188" indent="-265113"/>
            <a:r>
              <a:rPr lang="de-DE" dirty="0"/>
              <a:t>Besprechung des Impfstatus</a:t>
            </a:r>
          </a:p>
          <a:p>
            <a:pPr marL="357188" indent="-265113"/>
            <a:r>
              <a:rPr lang="de-DE" dirty="0"/>
              <a:t>Untersuchung auf Erkrankungen des Zahnfleischs bei Zahnärztin oder Zahnarzt</a:t>
            </a:r>
          </a:p>
        </p:txBody>
      </p:sp>
    </p:spTree>
    <p:extLst>
      <p:ext uri="{BB962C8B-B14F-4D97-AF65-F5344CB8AC3E}">
        <p14:creationId xmlns:p14="http://schemas.microsoft.com/office/powerpoint/2010/main" val="316319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3AC3AF6-B6CC-7A46-4259-A5D2DC836E71}"/>
              </a:ext>
            </a:extLst>
          </p:cNvPr>
          <p:cNvSpPr>
            <a:spLocks noGrp="1"/>
          </p:cNvSpPr>
          <p:nvPr>
            <p:ph type="title"/>
          </p:nvPr>
        </p:nvSpPr>
        <p:spPr>
          <a:xfrm>
            <a:off x="838200" y="360000"/>
            <a:ext cx="7920000" cy="1080000"/>
          </a:xfrm>
        </p:spPr>
        <p:txBody>
          <a:bodyPr/>
          <a:lstStyle/>
          <a:p>
            <a:r>
              <a:rPr lang="de-DE" dirty="0"/>
              <a:t>Symbolerklärung Videokonferenz</a:t>
            </a:r>
          </a:p>
        </p:txBody>
      </p:sp>
      <p:pic>
        <p:nvPicPr>
          <p:cNvPr id="12" name="Grafik 14">
            <a:extLst>
              <a:ext uri="{FF2B5EF4-FFF2-40B4-BE49-F238E27FC236}">
                <a16:creationId xmlns:a16="http://schemas.microsoft.com/office/drawing/2014/main" id="{00EED110-1143-AB9F-4AA9-78D574F86043}"/>
              </a:ext>
            </a:extLst>
          </p:cNvPr>
          <p:cNvPicPr>
            <a:picLocks noChangeAspect="1"/>
          </p:cNvPicPr>
          <p:nvPr/>
        </p:nvPicPr>
        <p:blipFill>
          <a:blip r:embed="rId2">
            <a:clrChange>
              <a:clrFrom>
                <a:srgbClr val="F6F5F7"/>
              </a:clrFrom>
              <a:clrTo>
                <a:srgbClr val="F6F5F7">
                  <a:alpha val="0"/>
                </a:srgbClr>
              </a:clrTo>
            </a:clrChange>
            <a:extLst>
              <a:ext uri="{28A0092B-C50C-407E-A947-70E740481C1C}">
                <a14:useLocalDpi xmlns:a14="http://schemas.microsoft.com/office/drawing/2010/main"/>
              </a:ext>
            </a:extLst>
          </a:blip>
          <a:srcRect l="18811" t="78391" r="20912" b="7126"/>
          <a:stretch>
            <a:fillRect/>
          </a:stretch>
        </p:blipFill>
        <p:spPr bwMode="auto">
          <a:xfrm>
            <a:off x="2506612" y="3638325"/>
            <a:ext cx="37560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lussdiagramm: Datenträger mit sequenziellem Zugriff 2">
            <a:extLst>
              <a:ext uri="{FF2B5EF4-FFF2-40B4-BE49-F238E27FC236}">
                <a16:creationId xmlns:a16="http://schemas.microsoft.com/office/drawing/2014/main" id="{F191624D-7684-4D0A-643D-AEFDC5937894}"/>
              </a:ext>
            </a:extLst>
          </p:cNvPr>
          <p:cNvSpPr>
            <a:spLocks/>
          </p:cNvSpPr>
          <p:nvPr/>
        </p:nvSpPr>
        <p:spPr bwMode="auto">
          <a:xfrm>
            <a:off x="1654124" y="2987449"/>
            <a:ext cx="1765300" cy="1125538"/>
          </a:xfrm>
          <a:custGeom>
            <a:avLst/>
            <a:gdLst>
              <a:gd name="T0" fmla="*/ 881875 w 1765372"/>
              <a:gd name="T1" fmla="*/ 892621 h 1125975"/>
              <a:gd name="T2" fmla="*/ 110000 w 1765372"/>
              <a:gd name="T3" fmla="*/ 661815 h 1125975"/>
              <a:gd name="T4" fmla="*/ 618807 w 1765372"/>
              <a:gd name="T5" fmla="*/ 20340 h 1125975"/>
              <a:gd name="T6" fmla="*/ 1258844 w 1765372"/>
              <a:gd name="T7" fmla="*/ 42865 h 1125975"/>
              <a:gd name="T8" fmla="*/ 1505169 w 1765372"/>
              <a:gd name="T9" fmla="*/ 761901 h 1125975"/>
              <a:gd name="T10" fmla="*/ 1685768 w 1765372"/>
              <a:gd name="T11" fmla="*/ 1069330 h 1125975"/>
              <a:gd name="T12" fmla="*/ 1711621 w 1765372"/>
              <a:gd name="T13" fmla="*/ 1114655 h 1125975"/>
              <a:gd name="T14" fmla="*/ 881875 w 1765372"/>
              <a:gd name="T15" fmla="*/ 892621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dirty="0">
              <a:solidFill>
                <a:schemeClr val="bg1"/>
              </a:solidFill>
              <a:latin typeface="Calibri" panose="020F0502020204030204" pitchFamily="34" charset="0"/>
              <a:cs typeface="Calibri" panose="020F0502020204030204" pitchFamily="34" charset="0"/>
            </a:endParaRPr>
          </a:p>
          <a:p>
            <a:pPr algn="ctr" eaLnBrk="1" hangingPunct="1"/>
            <a:r>
              <a:rPr lang="de-AT" altLang="de-DE" dirty="0">
                <a:solidFill>
                  <a:schemeClr val="bg1"/>
                </a:solidFill>
                <a:latin typeface="Calibri" panose="020F0502020204030204" pitchFamily="34" charset="0"/>
                <a:cs typeface="Calibri" panose="020F0502020204030204" pitchFamily="34" charset="0"/>
              </a:rPr>
              <a:t>Mikro </a:t>
            </a:r>
          </a:p>
          <a:p>
            <a:pPr algn="ctr" eaLnBrk="1" hangingPunct="1"/>
            <a:r>
              <a:rPr lang="de-AT" altLang="de-DE" dirty="0">
                <a:solidFill>
                  <a:schemeClr val="bg1"/>
                </a:solidFill>
                <a:latin typeface="Calibri" panose="020F0502020204030204" pitchFamily="34" charset="0"/>
                <a:cs typeface="Calibri" panose="020F0502020204030204" pitchFamily="34" charset="0"/>
              </a:rPr>
              <a:t>aus-/einschalten</a:t>
            </a:r>
            <a:endParaRPr lang="de-DE" altLang="de-DE" dirty="0">
              <a:solidFill>
                <a:schemeClr val="bg1"/>
              </a:solidFill>
              <a:latin typeface="Calibri" panose="020F0502020204030204" pitchFamily="34" charset="0"/>
              <a:cs typeface="Calibri" panose="020F0502020204030204" pitchFamily="34" charset="0"/>
            </a:endParaRPr>
          </a:p>
        </p:txBody>
      </p:sp>
      <p:sp>
        <p:nvSpPr>
          <p:cNvPr id="14" name="Flussdiagramm: Datenträger mit sequenziellem Zugriff 2">
            <a:extLst>
              <a:ext uri="{FF2B5EF4-FFF2-40B4-BE49-F238E27FC236}">
                <a16:creationId xmlns:a16="http://schemas.microsoft.com/office/drawing/2014/main" id="{6E20F250-8588-AB99-70A9-13BB7AB28F89}"/>
              </a:ext>
            </a:extLst>
          </p:cNvPr>
          <p:cNvSpPr>
            <a:spLocks/>
          </p:cNvSpPr>
          <p:nvPr/>
        </p:nvSpPr>
        <p:spPr bwMode="auto">
          <a:xfrm>
            <a:off x="3743274" y="2987449"/>
            <a:ext cx="1765300" cy="1125538"/>
          </a:xfrm>
          <a:custGeom>
            <a:avLst/>
            <a:gdLst>
              <a:gd name="T0" fmla="*/ 881875 w 1765372"/>
              <a:gd name="T1" fmla="*/ 892632 h 1125975"/>
              <a:gd name="T2" fmla="*/ 110000 w 1765372"/>
              <a:gd name="T3" fmla="*/ 661825 h 1125975"/>
              <a:gd name="T4" fmla="*/ 618807 w 1765372"/>
              <a:gd name="T5" fmla="*/ 20340 h 1125975"/>
              <a:gd name="T6" fmla="*/ 1258844 w 1765372"/>
              <a:gd name="T7" fmla="*/ 42865 h 1125975"/>
              <a:gd name="T8" fmla="*/ 1505169 w 1765372"/>
              <a:gd name="T9" fmla="*/ 761910 h 1125975"/>
              <a:gd name="T10" fmla="*/ 1685768 w 1765372"/>
              <a:gd name="T11" fmla="*/ 1069343 h 1125975"/>
              <a:gd name="T12" fmla="*/ 1711621 w 1765372"/>
              <a:gd name="T13" fmla="*/ 1114669 h 1125975"/>
              <a:gd name="T14" fmla="*/ 881875 w 1765372"/>
              <a:gd name="T15" fmla="*/ 892632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dirty="0">
                <a:solidFill>
                  <a:schemeClr val="bg1"/>
                </a:solidFill>
                <a:latin typeface="Calibri" panose="020F0502020204030204" pitchFamily="34" charset="0"/>
                <a:cs typeface="Calibri" panose="020F0502020204030204" pitchFamily="34" charset="0"/>
              </a:rPr>
              <a:t>Auflegen/</a:t>
            </a:r>
            <a:br>
              <a:rPr lang="de-AT" altLang="de-DE" dirty="0">
                <a:solidFill>
                  <a:schemeClr val="bg1"/>
                </a:solidFill>
                <a:latin typeface="Calibri" panose="020F0502020204030204" pitchFamily="34" charset="0"/>
                <a:cs typeface="Calibri" panose="020F0502020204030204" pitchFamily="34" charset="0"/>
              </a:rPr>
            </a:br>
            <a:r>
              <a:rPr lang="de-AT" altLang="de-DE" dirty="0">
                <a:solidFill>
                  <a:schemeClr val="bg1"/>
                </a:solidFill>
                <a:latin typeface="Calibri" panose="020F0502020204030204" pitchFamily="34" charset="0"/>
                <a:cs typeface="Calibri" panose="020F0502020204030204" pitchFamily="34" charset="0"/>
              </a:rPr>
              <a:t>Videokonferenz</a:t>
            </a:r>
          </a:p>
          <a:p>
            <a:pPr algn="ctr" eaLnBrk="1" hangingPunct="1"/>
            <a:r>
              <a:rPr lang="de-AT" altLang="de-DE" dirty="0">
                <a:solidFill>
                  <a:schemeClr val="bg1"/>
                </a:solidFill>
                <a:latin typeface="Calibri" panose="020F0502020204030204" pitchFamily="34" charset="0"/>
                <a:cs typeface="Calibri" panose="020F0502020204030204" pitchFamily="34" charset="0"/>
              </a:rPr>
              <a:t>beenden</a:t>
            </a:r>
            <a:endParaRPr lang="de-DE" altLang="de-DE" dirty="0">
              <a:solidFill>
                <a:schemeClr val="bg1"/>
              </a:solidFill>
              <a:latin typeface="Calibri" panose="020F0502020204030204" pitchFamily="34" charset="0"/>
              <a:cs typeface="Calibri" panose="020F0502020204030204" pitchFamily="34" charset="0"/>
            </a:endParaRPr>
          </a:p>
        </p:txBody>
      </p:sp>
      <p:pic>
        <p:nvPicPr>
          <p:cNvPr id="15" name="Grafik 17">
            <a:extLst>
              <a:ext uri="{FF2B5EF4-FFF2-40B4-BE49-F238E27FC236}">
                <a16:creationId xmlns:a16="http://schemas.microsoft.com/office/drawing/2014/main" id="{D4D72693-46C4-EA42-9BE5-6A57CA825DCD}"/>
              </a:ext>
            </a:extLst>
          </p:cNvPr>
          <p:cNvPicPr>
            <a:picLocks noChangeAspect="1"/>
          </p:cNvPicPr>
          <p:nvPr/>
        </p:nvPicPr>
        <p:blipFill>
          <a:blip r:embed="rId2">
            <a:extLst>
              <a:ext uri="{28A0092B-C50C-407E-A947-70E740481C1C}">
                <a14:useLocalDpi xmlns:a14="http://schemas.microsoft.com/office/drawing/2010/main"/>
              </a:ext>
            </a:extLst>
          </a:blip>
          <a:srcRect l="85573" t="11438" r="334" b="57703"/>
          <a:stretch>
            <a:fillRect/>
          </a:stretch>
        </p:blipFill>
        <p:spPr bwMode="auto">
          <a:xfrm>
            <a:off x="6407100" y="2441349"/>
            <a:ext cx="1076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e Legende 3">
            <a:extLst>
              <a:ext uri="{FF2B5EF4-FFF2-40B4-BE49-F238E27FC236}">
                <a16:creationId xmlns:a16="http://schemas.microsoft.com/office/drawing/2014/main" id="{D69CB308-82F8-2BD7-A124-C57C3E8AE03A}"/>
              </a:ext>
            </a:extLst>
          </p:cNvPr>
          <p:cNvSpPr>
            <a:spLocks/>
          </p:cNvSpPr>
          <p:nvPr/>
        </p:nvSpPr>
        <p:spPr bwMode="auto">
          <a:xfrm>
            <a:off x="7308799" y="5040087"/>
            <a:ext cx="2671541" cy="948118"/>
          </a:xfrm>
          <a:custGeom>
            <a:avLst/>
            <a:gdLst>
              <a:gd name="T0" fmla="*/ 7405 w 1923185"/>
              <a:gd name="T1" fmla="*/ 946312 h 944492"/>
              <a:gd name="T2" fmla="*/ 8965642 w 1923185"/>
              <a:gd name="T3" fmla="*/ 729381 h 944492"/>
              <a:gd name="T4" fmla="*/ 9662412 w 1923185"/>
              <a:gd name="T5" fmla="*/ 38920 h 944492"/>
              <a:gd name="T6" fmla="*/ 18682793 w 1923185"/>
              <a:gd name="T7" fmla="*/ 16530 h 944492"/>
              <a:gd name="T8" fmla="*/ 23701207 w 1923185"/>
              <a:gd name="T9" fmla="*/ 671749 h 944492"/>
              <a:gd name="T10" fmla="*/ 13478225 w 1923185"/>
              <a:gd name="T11" fmla="*/ 776424 h 944492"/>
              <a:gd name="T12" fmla="*/ 7405 w 1923185"/>
              <a:gd name="T13" fmla="*/ 94631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dirty="0">
              <a:solidFill>
                <a:schemeClr val="bg1"/>
              </a:solidFill>
              <a:latin typeface="Calibri" panose="020F0502020204030204" pitchFamily="34" charset="0"/>
              <a:cs typeface="Calibri" panose="020F0502020204030204" pitchFamily="34" charset="0"/>
            </a:endParaRPr>
          </a:p>
          <a:p>
            <a:pPr algn="ctr" eaLnBrk="1" hangingPunct="1"/>
            <a:r>
              <a:rPr lang="de-AT" altLang="de-DE" dirty="0">
                <a:solidFill>
                  <a:schemeClr val="bg1"/>
                </a:solidFill>
                <a:latin typeface="Calibri" panose="020F0502020204030204" pitchFamily="34" charset="0"/>
                <a:cs typeface="Calibri" panose="020F0502020204030204" pitchFamily="34" charset="0"/>
              </a:rPr>
              <a:t>        Video/Kamera </a:t>
            </a:r>
          </a:p>
          <a:p>
            <a:pPr algn="ctr" eaLnBrk="1" hangingPunct="1"/>
            <a:r>
              <a:rPr lang="de-AT" altLang="de-DE" dirty="0">
                <a:solidFill>
                  <a:schemeClr val="bg1"/>
                </a:solidFill>
                <a:latin typeface="Calibri" panose="020F0502020204030204" pitchFamily="34" charset="0"/>
                <a:cs typeface="Calibri" panose="020F0502020204030204" pitchFamily="34" charset="0"/>
              </a:rPr>
              <a:t>       aus-/einschalten</a:t>
            </a:r>
            <a:endParaRPr lang="de-DE" altLang="de-DE" dirty="0">
              <a:solidFill>
                <a:schemeClr val="bg1"/>
              </a:solidFill>
              <a:latin typeface="Calibri" panose="020F0502020204030204" pitchFamily="34" charset="0"/>
              <a:cs typeface="Calibri" panose="020F0502020204030204" pitchFamily="34" charset="0"/>
            </a:endParaRPr>
          </a:p>
        </p:txBody>
      </p:sp>
      <p:sp>
        <p:nvSpPr>
          <p:cNvPr id="17" name="Ovale Legende 3">
            <a:extLst>
              <a:ext uri="{FF2B5EF4-FFF2-40B4-BE49-F238E27FC236}">
                <a16:creationId xmlns:a16="http://schemas.microsoft.com/office/drawing/2014/main" id="{BC9F23B1-5728-7928-97D9-5FE84A15F73A}"/>
              </a:ext>
            </a:extLst>
          </p:cNvPr>
          <p:cNvSpPr>
            <a:spLocks/>
          </p:cNvSpPr>
          <p:nvPr/>
        </p:nvSpPr>
        <p:spPr bwMode="auto">
          <a:xfrm>
            <a:off x="7308800" y="1800000"/>
            <a:ext cx="2351248" cy="944563"/>
          </a:xfrm>
          <a:custGeom>
            <a:avLst/>
            <a:gdLst>
              <a:gd name="T0" fmla="*/ 7405 w 1923185"/>
              <a:gd name="T1" fmla="*/ 946338 h 944492"/>
              <a:gd name="T2" fmla="*/ 8965642 w 1923185"/>
              <a:gd name="T3" fmla="*/ 729407 h 944492"/>
              <a:gd name="T4" fmla="*/ 9662412 w 1923185"/>
              <a:gd name="T5" fmla="*/ 38920 h 944492"/>
              <a:gd name="T6" fmla="*/ 18682793 w 1923185"/>
              <a:gd name="T7" fmla="*/ 16530 h 944492"/>
              <a:gd name="T8" fmla="*/ 23701207 w 1923185"/>
              <a:gd name="T9" fmla="*/ 671749 h 944492"/>
              <a:gd name="T10" fmla="*/ 13478225 w 1923185"/>
              <a:gd name="T11" fmla="*/ 776440 h 944492"/>
              <a:gd name="T12" fmla="*/ 7405 w 1923185"/>
              <a:gd name="T13" fmla="*/ 946338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dirty="0">
                <a:solidFill>
                  <a:schemeClr val="bg1"/>
                </a:solidFill>
                <a:latin typeface="Calibri" panose="020F0502020204030204" pitchFamily="34" charset="0"/>
                <a:cs typeface="Calibri" panose="020F0502020204030204" pitchFamily="34" charset="0"/>
              </a:rPr>
              <a:t>   Liste der</a:t>
            </a:r>
          </a:p>
          <a:p>
            <a:pPr algn="ctr" eaLnBrk="1" hangingPunct="1"/>
            <a:r>
              <a:rPr lang="de-AT" altLang="de-DE" dirty="0">
                <a:solidFill>
                  <a:schemeClr val="bg1"/>
                </a:solidFill>
                <a:latin typeface="Calibri" panose="020F0502020204030204" pitchFamily="34" charset="0"/>
                <a:cs typeface="Calibri" panose="020F0502020204030204" pitchFamily="34" charset="0"/>
              </a:rPr>
              <a:t>    Teilnehmer*innen</a:t>
            </a:r>
          </a:p>
        </p:txBody>
      </p:sp>
      <p:sp>
        <p:nvSpPr>
          <p:cNvPr id="18" name="Ovale Legende 3">
            <a:extLst>
              <a:ext uri="{FF2B5EF4-FFF2-40B4-BE49-F238E27FC236}">
                <a16:creationId xmlns:a16="http://schemas.microsoft.com/office/drawing/2014/main" id="{09B84642-8DD9-3E3E-4032-F01D14CDF65D}"/>
              </a:ext>
            </a:extLst>
          </p:cNvPr>
          <p:cNvSpPr>
            <a:spLocks/>
          </p:cNvSpPr>
          <p:nvPr/>
        </p:nvSpPr>
        <p:spPr bwMode="auto">
          <a:xfrm>
            <a:off x="7307211" y="2820762"/>
            <a:ext cx="2960688" cy="1147762"/>
          </a:xfrm>
          <a:custGeom>
            <a:avLst/>
            <a:gdLst>
              <a:gd name="T0" fmla="*/ 59140597 w 1923185"/>
              <a:gd name="T1" fmla="*/ 182118272 h 944492"/>
              <a:gd name="T2" fmla="*/ 2147483646 w 1923185"/>
              <a:gd name="T3" fmla="*/ 140369779 h 944492"/>
              <a:gd name="T4" fmla="*/ 2147483646 w 1923185"/>
              <a:gd name="T5" fmla="*/ 7489718 h 944492"/>
              <a:gd name="T6" fmla="*/ 2147483646 w 1923185"/>
              <a:gd name="T7" fmla="*/ 3182265 h 944492"/>
              <a:gd name="T8" fmla="*/ 2147483646 w 1923185"/>
              <a:gd name="T9" fmla="*/ 129277090 h 944492"/>
              <a:gd name="T10" fmla="*/ 2147483646 w 1923185"/>
              <a:gd name="T11" fmla="*/ 149423575 h 944492"/>
              <a:gd name="T12" fmla="*/ 59140597 w 1923185"/>
              <a:gd name="T13" fmla="*/ 18211827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AT" altLang="de-DE" sz="800" dirty="0">
              <a:solidFill>
                <a:schemeClr val="bg1"/>
              </a:solidFill>
              <a:latin typeface="Calibri" panose="020F0502020204030204" pitchFamily="34" charset="0"/>
              <a:cs typeface="Calibri" panose="020F0502020204030204" pitchFamily="34" charset="0"/>
            </a:endParaRPr>
          </a:p>
          <a:p>
            <a:pPr eaLnBrk="1" hangingPunct="1"/>
            <a:r>
              <a:rPr lang="de-AT" altLang="de-DE" dirty="0">
                <a:solidFill>
                  <a:schemeClr val="bg1"/>
                </a:solidFill>
                <a:latin typeface="Calibri" panose="020F0502020204030204" pitchFamily="34" charset="0"/>
                <a:cs typeface="Calibri" panose="020F0502020204030204" pitchFamily="34" charset="0"/>
              </a:rPr>
              <a:t>           Einstellung/Ansicht </a:t>
            </a:r>
          </a:p>
          <a:p>
            <a:pPr eaLnBrk="1" hangingPunct="1"/>
            <a:r>
              <a:rPr lang="de-AT" altLang="de-DE" dirty="0">
                <a:solidFill>
                  <a:schemeClr val="bg1"/>
                </a:solidFill>
                <a:latin typeface="Calibri" panose="020F0502020204030204" pitchFamily="34" charset="0"/>
                <a:cs typeface="Calibri" panose="020F0502020204030204" pitchFamily="34" charset="0"/>
              </a:rPr>
              <a:t>         Teilnehmer/Bildschirm </a:t>
            </a:r>
          </a:p>
        </p:txBody>
      </p:sp>
    </p:spTree>
    <p:extLst>
      <p:ext uri="{BB962C8B-B14F-4D97-AF65-F5344CB8AC3E}">
        <p14:creationId xmlns:p14="http://schemas.microsoft.com/office/powerpoint/2010/main" val="1029127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Der „Diabetes-Pass“</a:t>
            </a:r>
          </a:p>
        </p:txBody>
      </p:sp>
      <p:pic>
        <p:nvPicPr>
          <p:cNvPr id="7" name="Grafik 6">
            <a:extLst>
              <a:ext uri="{FF2B5EF4-FFF2-40B4-BE49-F238E27FC236}">
                <a16:creationId xmlns:a16="http://schemas.microsoft.com/office/drawing/2014/main" id="{A33F5CB4-022D-84FC-7165-AF488B67C1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15028">
            <a:off x="5495050" y="1020860"/>
            <a:ext cx="3870619" cy="5318538"/>
          </a:xfrm>
          <a:prstGeom prst="rect">
            <a:avLst/>
          </a:prstGeom>
          <a:ln>
            <a:solidFill>
              <a:srgbClr val="575756"/>
            </a:solidFill>
          </a:ln>
          <a:effectLst>
            <a:outerShdw blurRad="50800" dist="38100" dir="5400000" algn="t" rotWithShape="0">
              <a:prstClr val="black">
                <a:alpha val="40000"/>
              </a:prstClr>
            </a:outerShdw>
          </a:effectLst>
        </p:spPr>
      </p:pic>
      <p:pic>
        <p:nvPicPr>
          <p:cNvPr id="3" name="Grafik 2">
            <a:extLst>
              <a:ext uri="{FF2B5EF4-FFF2-40B4-BE49-F238E27FC236}">
                <a16:creationId xmlns:a16="http://schemas.microsoft.com/office/drawing/2014/main" id="{375E9F05-5685-8BB1-E0BD-3EE02859C2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5692" y="2752116"/>
            <a:ext cx="2364029" cy="3200400"/>
          </a:xfrm>
          <a:prstGeom prst="rect">
            <a:avLst/>
          </a:prstGeom>
        </p:spPr>
      </p:pic>
      <p:sp>
        <p:nvSpPr>
          <p:cNvPr id="5" name="Textfeld 4">
            <a:extLst>
              <a:ext uri="{FF2B5EF4-FFF2-40B4-BE49-F238E27FC236}">
                <a16:creationId xmlns:a16="http://schemas.microsoft.com/office/drawing/2014/main" id="{388EA1D7-F0BC-9D66-FFA1-237E8F3E836B}"/>
              </a:ext>
            </a:extLst>
          </p:cNvPr>
          <p:cNvSpPr txBox="1"/>
          <p:nvPr/>
        </p:nvSpPr>
        <p:spPr>
          <a:xfrm>
            <a:off x="1725692" y="2110900"/>
            <a:ext cx="2364029" cy="515259"/>
          </a:xfrm>
          <a:prstGeom prst="rect">
            <a:avLst/>
          </a:prstGeom>
        </p:spPr>
        <p:txBody>
          <a:bodyPr vert="horz" wrap="square" lIns="0" tIns="0" rIns="0" bIns="0" rtlCol="0">
            <a:noAutofit/>
          </a:bodyPr>
          <a:lstStyle/>
          <a:p>
            <a:pPr algn="ctr">
              <a:lnSpc>
                <a:spcPct val="90000"/>
              </a:lnSpc>
              <a:spcBef>
                <a:spcPts val="300"/>
              </a:spcBef>
            </a:pPr>
            <a:r>
              <a:rPr lang="de-DE" sz="2400" dirty="0">
                <a:solidFill>
                  <a:srgbClr val="575756"/>
                </a:solidFill>
              </a:rPr>
              <a:t>Alte Version</a:t>
            </a:r>
            <a:endParaRPr kumimoji="0" lang="de-AT" sz="2400" b="0" i="0" u="none" strike="noStrike" kern="1200" cap="none" spc="0" normalizeH="0" baseline="0" noProof="0" dirty="0">
              <a:ln>
                <a:noFill/>
              </a:ln>
              <a:solidFill>
                <a:srgbClr val="575756"/>
              </a:solidFill>
              <a:effectLst/>
              <a:uLnTx/>
              <a:uFillTx/>
              <a:latin typeface="+mj-lt"/>
              <a:ea typeface="+mn-ea"/>
              <a:cs typeface="+mn-cs"/>
            </a:endParaRPr>
          </a:p>
        </p:txBody>
      </p:sp>
      <p:sp>
        <p:nvSpPr>
          <p:cNvPr id="6" name="Textfeld 5">
            <a:extLst>
              <a:ext uri="{FF2B5EF4-FFF2-40B4-BE49-F238E27FC236}">
                <a16:creationId xmlns:a16="http://schemas.microsoft.com/office/drawing/2014/main" id="{937BBA9A-7304-65FF-0860-E2BBA413A425}"/>
              </a:ext>
            </a:extLst>
          </p:cNvPr>
          <p:cNvSpPr txBox="1"/>
          <p:nvPr/>
        </p:nvSpPr>
        <p:spPr>
          <a:xfrm>
            <a:off x="9954429" y="5000326"/>
            <a:ext cx="1290744" cy="787633"/>
          </a:xfrm>
          <a:prstGeom prst="rect">
            <a:avLst/>
          </a:prstGeom>
        </p:spPr>
        <p:txBody>
          <a:bodyPr vert="horz" wrap="square" lIns="0" tIns="0" rIns="0" bIns="0" rtlCol="0">
            <a:noAutofit/>
          </a:bodyPr>
          <a:lstStyle/>
          <a:p>
            <a:pPr>
              <a:lnSpc>
                <a:spcPct val="90000"/>
              </a:lnSpc>
              <a:spcBef>
                <a:spcPts val="300"/>
              </a:spcBef>
            </a:pPr>
            <a:r>
              <a:rPr lang="de-DE" sz="2400" dirty="0">
                <a:solidFill>
                  <a:srgbClr val="575756"/>
                </a:solidFill>
              </a:rPr>
              <a:t>Aktuelle </a:t>
            </a:r>
            <a:br>
              <a:rPr lang="de-DE" sz="2400" dirty="0">
                <a:solidFill>
                  <a:srgbClr val="575756"/>
                </a:solidFill>
              </a:rPr>
            </a:br>
            <a:r>
              <a:rPr lang="de-DE" sz="2400" dirty="0">
                <a:solidFill>
                  <a:srgbClr val="575756"/>
                </a:solidFill>
              </a:rPr>
              <a:t>Version</a:t>
            </a:r>
            <a:endParaRPr kumimoji="0" lang="de-AT" sz="2400" b="0" i="0" u="none" strike="noStrike" kern="1200" cap="none" spc="0" normalizeH="0" baseline="0" noProof="0" dirty="0">
              <a:ln>
                <a:noFill/>
              </a:ln>
              <a:solidFill>
                <a:srgbClr val="575756"/>
              </a:solidFill>
              <a:effectLst/>
              <a:uLnTx/>
              <a:uFillTx/>
              <a:latin typeface="+mj-lt"/>
              <a:ea typeface="+mn-ea"/>
              <a:cs typeface="+mn-cs"/>
            </a:endParaRPr>
          </a:p>
        </p:txBody>
      </p:sp>
      <p:sp>
        <p:nvSpPr>
          <p:cNvPr id="8" name="Gleichschenkliges Dreieck 7">
            <a:extLst>
              <a:ext uri="{FF2B5EF4-FFF2-40B4-BE49-F238E27FC236}">
                <a16:creationId xmlns:a16="http://schemas.microsoft.com/office/drawing/2014/main" id="{3514EC76-1C8E-B6ED-1BA3-A59843A47E84}"/>
              </a:ext>
            </a:extLst>
          </p:cNvPr>
          <p:cNvSpPr/>
          <p:nvPr/>
        </p:nvSpPr>
        <p:spPr>
          <a:xfrm rot="16200000">
            <a:off x="9430214" y="5174452"/>
            <a:ext cx="340468" cy="251913"/>
          </a:xfrm>
          <a:prstGeom prst="triangle">
            <a:avLst/>
          </a:prstGeom>
          <a:solidFill>
            <a:srgbClr val="3B5B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Gleichschenkliges Dreieck 8">
            <a:extLst>
              <a:ext uri="{FF2B5EF4-FFF2-40B4-BE49-F238E27FC236}">
                <a16:creationId xmlns:a16="http://schemas.microsoft.com/office/drawing/2014/main" id="{DE983108-C6F8-94E3-4024-457D4DD06003}"/>
              </a:ext>
            </a:extLst>
          </p:cNvPr>
          <p:cNvSpPr/>
          <p:nvPr/>
        </p:nvSpPr>
        <p:spPr>
          <a:xfrm rot="10800000">
            <a:off x="2737472" y="2500202"/>
            <a:ext cx="340468" cy="251913"/>
          </a:xfrm>
          <a:prstGeom prst="triangle">
            <a:avLst/>
          </a:prstGeom>
          <a:solidFill>
            <a:srgbClr val="3B5B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310381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CBBB840D-459B-A32F-5D83-C998913B00B3}"/>
              </a:ext>
            </a:extLst>
          </p:cNvPr>
          <p:cNvPicPr>
            <a:picLocks noGrp="1" noChangeAspect="1"/>
          </p:cNvPicPr>
          <p:nvPr>
            <p:ph type="pic" sz="quarter" idx="22"/>
          </p:nvPr>
        </p:nvPicPr>
        <p:blipFill>
          <a:blip r:embed="rId2">
            <a:extLst>
              <a:ext uri="{28A0092B-C50C-407E-A947-70E740481C1C}">
                <a14:useLocalDpi xmlns:a14="http://schemas.microsoft.com/office/drawing/2010/main"/>
              </a:ext>
            </a:extLst>
          </a:blip>
          <a:srcRect t="17766" b="17766"/>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Psychische Gesundheit</a:t>
            </a:r>
          </a:p>
        </p:txBody>
      </p:sp>
      <p:sp>
        <p:nvSpPr>
          <p:cNvPr id="4" name="Textplatzhalter 3"/>
          <p:cNvSpPr>
            <a:spLocks noGrp="1"/>
          </p:cNvSpPr>
          <p:nvPr>
            <p:ph type="body" sz="quarter" idx="21"/>
          </p:nvPr>
        </p:nvSpPr>
        <p:spPr/>
        <p:txBody>
          <a:bodyPr>
            <a:normAutofit fontScale="85000" lnSpcReduction="20000"/>
          </a:bodyPr>
          <a:lstStyle/>
          <a:p>
            <a:endParaRPr lang="de-DE" dirty="0"/>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rPr>
              <a:t>Foto: © </a:t>
            </a:r>
            <a:r>
              <a:rPr lang="de-DE" sz="1000" dirty="0" err="1">
                <a:solidFill>
                  <a:srgbClr val="575756"/>
                </a:solidFill>
              </a:rPr>
              <a:t>Dudarev</a:t>
            </a:r>
            <a:r>
              <a:rPr lang="de-DE" sz="1000" dirty="0">
                <a:solidFill>
                  <a:srgbClr val="575756"/>
                </a:solidFill>
              </a:rPr>
              <a:t> Mikhail – Shutterstock.com</a:t>
            </a:r>
          </a:p>
        </p:txBody>
      </p:sp>
    </p:spTree>
    <p:extLst>
      <p:ext uri="{BB962C8B-B14F-4D97-AF65-F5344CB8AC3E}">
        <p14:creationId xmlns:p14="http://schemas.microsoft.com/office/powerpoint/2010/main" val="3282202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Psychische Gesundheit</a:t>
            </a:r>
          </a:p>
        </p:txBody>
      </p:sp>
      <p:sp>
        <p:nvSpPr>
          <p:cNvPr id="12291" name="Inhaltsplatzhalter 2"/>
          <p:cNvSpPr>
            <a:spLocks noGrp="1"/>
          </p:cNvSpPr>
          <p:nvPr>
            <p:ph idx="1"/>
          </p:nvPr>
        </p:nvSpPr>
        <p:spPr/>
        <p:txBody>
          <a:bodyPr>
            <a:normAutofit/>
          </a:bodyPr>
          <a:lstStyle/>
          <a:p>
            <a:pPr marL="0" indent="0">
              <a:buNone/>
              <a:defRPr/>
            </a:pPr>
            <a:r>
              <a:rPr lang="de-DE" sz="2400" b="1" dirty="0">
                <a:solidFill>
                  <a:srgbClr val="3B5BA1"/>
                </a:solidFill>
              </a:rPr>
              <a:t>Diabetes und Depression – eine wechselseitige Beziehung </a:t>
            </a:r>
            <a:endParaRPr lang="de-DE" sz="2400" dirty="0">
              <a:solidFill>
                <a:srgbClr val="3B5BA1"/>
              </a:solidFill>
            </a:endParaRPr>
          </a:p>
          <a:p>
            <a:pPr>
              <a:defRPr/>
            </a:pPr>
            <a:r>
              <a:rPr lang="de-DE" sz="2400" dirty="0"/>
              <a:t>Rund </a:t>
            </a:r>
            <a:r>
              <a:rPr lang="de-DE" sz="2400" b="1" dirty="0"/>
              <a:t>18 bis 45 % </a:t>
            </a:r>
            <a:r>
              <a:rPr lang="de-DE" sz="2400" dirty="0"/>
              <a:t>der Menschen mit Typ 2 Diabetes sind mit Ihrer Krankheit überfordert.</a:t>
            </a:r>
          </a:p>
          <a:p>
            <a:pPr>
              <a:defRPr/>
            </a:pPr>
            <a:r>
              <a:rPr lang="de-DE" sz="2400" dirty="0"/>
              <a:t>Wichtig ist, sich seine Überlastung selbst einzugestehen!</a:t>
            </a:r>
          </a:p>
          <a:p>
            <a:pPr>
              <a:defRPr/>
            </a:pPr>
            <a:r>
              <a:rPr lang="de-DE" sz="2400" dirty="0"/>
              <a:t>Wirken Sie diabetesbezogenem Stress (Diabetes </a:t>
            </a:r>
            <a:r>
              <a:rPr lang="de-DE" sz="2400" dirty="0" err="1"/>
              <a:t>Distress</a:t>
            </a:r>
            <a:r>
              <a:rPr lang="de-DE" sz="2400" dirty="0"/>
              <a:t>) entgegen, z. B. durch:</a:t>
            </a:r>
          </a:p>
          <a:p>
            <a:pPr lvl="1">
              <a:defRPr/>
            </a:pPr>
            <a:r>
              <a:rPr lang="de-DE" sz="2000" dirty="0"/>
              <a:t>Gespräche in der Familie oder mit Freunden</a:t>
            </a:r>
          </a:p>
          <a:p>
            <a:pPr lvl="1">
              <a:defRPr/>
            </a:pPr>
            <a:r>
              <a:rPr lang="de-DE" sz="2000" dirty="0"/>
              <a:t>Waldspaziergänge</a:t>
            </a:r>
          </a:p>
          <a:p>
            <a:pPr lvl="1">
              <a:defRPr/>
            </a:pPr>
            <a:r>
              <a:rPr lang="de-DE" sz="2000" dirty="0"/>
              <a:t>körperliche Bewegung wie z. B. Tanzen oder Yoga </a:t>
            </a:r>
          </a:p>
        </p:txBody>
      </p:sp>
    </p:spTree>
    <p:extLst>
      <p:ext uri="{BB962C8B-B14F-4D97-AF65-F5344CB8AC3E}">
        <p14:creationId xmlns:p14="http://schemas.microsoft.com/office/powerpoint/2010/main" val="1991162823"/>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Achten Sie gut auf sich!</a:t>
            </a:r>
          </a:p>
        </p:txBody>
      </p:sp>
      <p:sp>
        <p:nvSpPr>
          <p:cNvPr id="36867" name="Inhaltsplatzhalter 2"/>
          <p:cNvSpPr>
            <a:spLocks noGrp="1"/>
          </p:cNvSpPr>
          <p:nvPr>
            <p:ph idx="1"/>
          </p:nvPr>
        </p:nvSpPr>
        <p:spPr/>
        <p:txBody>
          <a:bodyPr/>
          <a:lstStyle/>
          <a:p>
            <a:pPr marL="0" indent="0" algn="ctr">
              <a:buNone/>
              <a:defRPr/>
            </a:pPr>
            <a:endParaRPr lang="de-DE" altLang="de-DE" sz="3200" b="1" dirty="0"/>
          </a:p>
          <a:p>
            <a:pPr marL="0" indent="0" algn="ctr">
              <a:buNone/>
              <a:defRPr/>
            </a:pPr>
            <a:endParaRPr lang="de-DE" altLang="de-DE" sz="3200" b="1" dirty="0"/>
          </a:p>
          <a:p>
            <a:pPr marL="0" indent="0" algn="ctr">
              <a:buNone/>
              <a:defRPr/>
            </a:pPr>
            <a:r>
              <a:rPr lang="de-DE" altLang="de-DE" sz="3200" b="1" dirty="0">
                <a:solidFill>
                  <a:srgbClr val="3B5BA1"/>
                </a:solidFill>
              </a:rPr>
              <a:t>Hilfe anzunehmen zeugt nicht von Schwäche – ganz im Gegenteil: </a:t>
            </a:r>
            <a:br>
              <a:rPr lang="de-DE" altLang="de-DE" sz="3200" b="1" dirty="0">
                <a:solidFill>
                  <a:srgbClr val="3B5BA1"/>
                </a:solidFill>
              </a:rPr>
            </a:br>
            <a:r>
              <a:rPr lang="de-DE" altLang="de-DE" sz="3200" b="1" dirty="0">
                <a:solidFill>
                  <a:srgbClr val="3B5BA1"/>
                </a:solidFill>
              </a:rPr>
              <a:t>Damit beweisen Sie wahre Stärke.</a:t>
            </a:r>
          </a:p>
        </p:txBody>
      </p:sp>
      <p:pic>
        <p:nvPicPr>
          <p:cNvPr id="3" name="Bildplatzhalter 2"/>
          <p:cNvPicPr>
            <a:picLocks noGrp="1" noChangeAspect="1"/>
          </p:cNvPicPr>
          <p:nvPr>
            <p:ph type="pic" idx="10"/>
          </p:nvPr>
        </p:nvPicPr>
        <p:blipFill>
          <a:blip r:embed="rId3" cstate="print">
            <a:extLst>
              <a:ext uri="{28A0092B-C50C-407E-A947-70E740481C1C}">
                <a14:useLocalDpi xmlns:a14="http://schemas.microsoft.com/office/drawing/2010/main"/>
              </a:ext>
            </a:extLst>
          </a:blip>
          <a:stretch>
            <a:fillRect/>
          </a:stretch>
        </p:blipFill>
        <p:spPr>
          <a:xfrm>
            <a:off x="7603965" y="1825626"/>
            <a:ext cx="3103954" cy="4351338"/>
          </a:xfrm>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Andrei </a:t>
            </a:r>
            <a:r>
              <a:rPr lang="de-DE" sz="1000" dirty="0" err="1">
                <a:solidFill>
                  <a:srgbClr val="575756"/>
                </a:solidFill>
                <a:latin typeface="+mj-lt"/>
              </a:rPr>
              <a:t>Bortnikau</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3304009878"/>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8214" y="1484314"/>
            <a:ext cx="7704137" cy="4897437"/>
          </a:xfrm>
        </p:spPr>
        <p:txBody>
          <a:bodyPr/>
          <a:lstStyle/>
          <a:p>
            <a:pPr algn="ctr">
              <a:defRPr/>
            </a:pPr>
            <a:r>
              <a:rPr lang="de-DE" altLang="de-DE" b="1" dirty="0"/>
              <a:t>Noch offene Fragen? </a:t>
            </a:r>
            <a:br>
              <a:rPr lang="de-DE" altLang="de-DE" dirty="0"/>
            </a:br>
            <a:r>
              <a:rPr lang="de-DE" altLang="de-DE" dirty="0"/>
              <a:t>Sie können Sie nun gerne stellen!</a:t>
            </a:r>
            <a:br>
              <a:rPr lang="de-DE" altLang="de-DE" dirty="0"/>
            </a:br>
            <a:br>
              <a:rPr lang="de-DE" dirty="0"/>
            </a:br>
            <a:r>
              <a:rPr lang="de-DE" b="1" dirty="0"/>
              <a:t>Vielen Dank für Ihre Aufmerksamkeit!</a:t>
            </a:r>
            <a:br>
              <a:rPr lang="de-DE" sz="900" dirty="0">
                <a:solidFill>
                  <a:srgbClr val="4D4D4D"/>
                </a:solidFill>
              </a:rPr>
            </a:br>
            <a:endParaRPr lang="de-DE" sz="1600" dirty="0">
              <a:solidFill>
                <a:srgbClr val="4D4D4D"/>
              </a:solidFill>
              <a:latin typeface="+mn-lt"/>
            </a:endParaRPr>
          </a:p>
        </p:txBody>
      </p:sp>
    </p:spTree>
    <p:extLst>
      <p:ext uri="{BB962C8B-B14F-4D97-AF65-F5344CB8AC3E}">
        <p14:creationId xmlns:p14="http://schemas.microsoft.com/office/powerpoint/2010/main" val="104036365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p>
            <a:r>
              <a:rPr lang="de-DE" dirty="0"/>
              <a:t>Impressum</a:t>
            </a:r>
          </a:p>
        </p:txBody>
      </p:sp>
      <p:pic>
        <p:nvPicPr>
          <p:cNvPr id="7" name="Grafik 3"/>
          <p:cNvPicPr>
            <a:picLocks noChangeAspect="1"/>
          </p:cNvPicPr>
          <p:nvPr/>
        </p:nvPicPr>
        <p:blipFill>
          <a:blip r:embed="rId2" cstate="print">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body" sz="half" idx="2"/>
          </p:nvPr>
        </p:nvSpPr>
        <p:spPr>
          <a:xfrm>
            <a:off x="3480389" y="2024109"/>
            <a:ext cx="7847518" cy="4279037"/>
          </a:xfrm>
        </p:spPr>
        <p:txBody>
          <a:bodyPr anchor="t">
            <a:normAutofit/>
          </a:bodyPr>
          <a:lstStyle/>
          <a:p>
            <a:pPr>
              <a:spcBef>
                <a:spcPts val="0"/>
              </a:spcBef>
              <a:defRPr/>
            </a:pPr>
            <a:r>
              <a:rPr lang="de-DE" sz="2000" b="1" dirty="0">
                <a:solidFill>
                  <a:srgbClr val="4D4D4D"/>
                </a:solidFill>
                <a:latin typeface="+mn-lt"/>
              </a:rPr>
              <a:t>Medieninhaber und Herausgeber:</a:t>
            </a:r>
          </a:p>
          <a:p>
            <a:pPr>
              <a:spcBef>
                <a:spcPts val="0"/>
              </a:spcBef>
              <a:defRPr/>
            </a:pPr>
            <a:r>
              <a:rPr lang="de-DE" sz="2000" dirty="0">
                <a:solidFill>
                  <a:srgbClr val="4D4D4D"/>
                </a:solidFill>
                <a:latin typeface="+mn-lt"/>
              </a:rPr>
              <a:t>Österreichische Gesundheitskasse, Wienerbergstraße 15-19, 1100 Wien </a:t>
            </a:r>
            <a:r>
              <a:rPr lang="de-DE" sz="2000" dirty="0">
                <a:solidFill>
                  <a:srgbClr val="4D4D4D"/>
                </a:solidFill>
                <a:latin typeface="+mn-lt"/>
                <a:hlinkClick r:id="rId3"/>
              </a:rPr>
              <a:t>www.gesundheitskasse.at/impressum</a:t>
            </a:r>
            <a:r>
              <a:rPr lang="de-DE" sz="2000" dirty="0">
                <a:solidFill>
                  <a:srgbClr val="4D4D4D"/>
                </a:solidFill>
                <a:latin typeface="+mn-lt"/>
              </a:rPr>
              <a:t> </a:t>
            </a:r>
            <a:br>
              <a:rPr lang="de-AT" sz="2000" dirty="0">
                <a:solidFill>
                  <a:srgbClr val="4D4D4D"/>
                </a:solidFill>
                <a:latin typeface="+mn-lt"/>
              </a:rPr>
            </a:br>
            <a:endParaRPr lang="de-AT" sz="2000" dirty="0">
              <a:solidFill>
                <a:srgbClr val="4D4D4D"/>
              </a:solidFill>
              <a:latin typeface="+mn-lt"/>
            </a:endParaRPr>
          </a:p>
          <a:p>
            <a:pPr>
              <a:spcBef>
                <a:spcPts val="0"/>
              </a:spcBef>
              <a:defRPr/>
            </a:pPr>
            <a:r>
              <a:rPr lang="de-DE" sz="2000" b="1" dirty="0">
                <a:solidFill>
                  <a:srgbClr val="4D4D4D"/>
                </a:solidFill>
                <a:latin typeface="+mn-lt"/>
              </a:rPr>
              <a:t>Redaktion: </a:t>
            </a:r>
          </a:p>
          <a:p>
            <a:pPr>
              <a:spcBef>
                <a:spcPts val="0"/>
              </a:spcBef>
              <a:defRPr/>
            </a:pPr>
            <a:r>
              <a:rPr lang="de-DE" sz="2000" dirty="0">
                <a:solidFill>
                  <a:srgbClr val="4D4D4D"/>
                </a:solidFill>
                <a:latin typeface="+mn-lt"/>
              </a:rPr>
              <a:t>ÖGK Landesstelle Steiermark, Josef-Pongratz-Platz 1, 8010 Graz</a:t>
            </a:r>
            <a:br>
              <a:rPr lang="de-DE" sz="2000" dirty="0">
                <a:solidFill>
                  <a:srgbClr val="4D4D4D"/>
                </a:solidFill>
                <a:latin typeface="+mn-lt"/>
              </a:rPr>
            </a:br>
            <a:r>
              <a:rPr lang="de-DE" sz="2000" dirty="0">
                <a:latin typeface="+mn-lt"/>
              </a:rPr>
              <a:t>Telefon: +43 5 0766-151390</a:t>
            </a:r>
            <a:br>
              <a:rPr lang="de-DE" sz="2000" dirty="0">
                <a:latin typeface="+mn-lt"/>
              </a:rPr>
            </a:br>
            <a:r>
              <a:rPr lang="de-DE" sz="2000" dirty="0">
                <a:latin typeface="+mn-lt"/>
              </a:rPr>
              <a:t>E-Mail: </a:t>
            </a:r>
            <a:r>
              <a:rPr lang="de-DE" sz="2000" dirty="0">
                <a:latin typeface="+mn-lt"/>
                <a:hlinkClick r:id="rId4">
                  <a:extLst>
                    <a:ext uri="{A12FA001-AC4F-418D-AE19-62706E023703}">
                      <ahyp:hlinkClr xmlns:ahyp="http://schemas.microsoft.com/office/drawing/2018/hyperlinkcolor" val="tx"/>
                    </a:ext>
                  </a:extLst>
                </a:hlinkClick>
              </a:rPr>
              <a:t>service@therapie-aktiv.at</a:t>
            </a:r>
            <a:br>
              <a:rPr lang="de-DE" sz="2000" dirty="0">
                <a:solidFill>
                  <a:srgbClr val="4D4D4D"/>
                </a:solidFill>
                <a:latin typeface="+mn-lt"/>
              </a:rPr>
            </a:br>
            <a:endParaRPr lang="de-DE" sz="2000" dirty="0">
              <a:solidFill>
                <a:srgbClr val="4D4D4D"/>
              </a:solidFill>
              <a:latin typeface="+mn-lt"/>
            </a:endParaRPr>
          </a:p>
          <a:p>
            <a:pPr>
              <a:spcBef>
                <a:spcPts val="0"/>
              </a:spcBef>
              <a:defRPr/>
            </a:pPr>
            <a:r>
              <a:rPr lang="de-DE" sz="2000" dirty="0">
                <a:solidFill>
                  <a:srgbClr val="4D4D4D"/>
                </a:solidFill>
                <a:latin typeface="+mn-lt"/>
                <a:hlinkClick r:id="rId5"/>
              </a:rPr>
              <a:t>www.therapie-aktiv.at</a:t>
            </a:r>
            <a:br>
              <a:rPr lang="de-DE" sz="2000" dirty="0">
                <a:solidFill>
                  <a:srgbClr val="4D4D4D"/>
                </a:solidFill>
                <a:latin typeface="+mn-lt"/>
              </a:rPr>
            </a:br>
            <a:endParaRPr lang="de-DE" sz="2000" dirty="0">
              <a:solidFill>
                <a:srgbClr val="4D4D4D"/>
              </a:solidFill>
              <a:latin typeface="+mn-lt"/>
            </a:endParaRPr>
          </a:p>
          <a:p>
            <a:pPr>
              <a:spcBef>
                <a:spcPts val="0"/>
              </a:spcBef>
              <a:defRPr/>
            </a:pPr>
            <a:endParaRPr lang="de-DE" sz="2000" dirty="0">
              <a:solidFill>
                <a:srgbClr val="4D4D4D"/>
              </a:solidFill>
              <a:latin typeface="+mn-lt"/>
            </a:endParaRPr>
          </a:p>
          <a:p>
            <a:pPr>
              <a:spcBef>
                <a:spcPts val="0"/>
              </a:spcBef>
              <a:defRPr/>
            </a:pPr>
            <a:r>
              <a:rPr lang="de-DE" sz="2000" b="1" dirty="0">
                <a:solidFill>
                  <a:srgbClr val="4D4D4D"/>
                </a:solidFill>
                <a:latin typeface="+mn-lt"/>
              </a:rPr>
              <a:t>Version 2025</a:t>
            </a:r>
            <a:endParaRPr lang="de-DE" sz="1100" b="1" dirty="0">
              <a:solidFill>
                <a:srgbClr val="4D4D4D"/>
              </a:solidFill>
              <a:latin typeface="+mn-lt"/>
            </a:endParaRPr>
          </a:p>
        </p:txBody>
      </p:sp>
    </p:spTree>
    <p:extLst>
      <p:ext uri="{BB962C8B-B14F-4D97-AF65-F5344CB8AC3E}">
        <p14:creationId xmlns:p14="http://schemas.microsoft.com/office/powerpoint/2010/main" val="9878803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B89A-9C24-129F-C22E-DC7856AA8769}"/>
            </a:ext>
          </a:extLst>
        </p:cNvPr>
        <p:cNvGrpSpPr/>
        <p:nvPr/>
      </p:nvGrpSpPr>
      <p:grpSpPr>
        <a:xfrm>
          <a:off x="0" y="0"/>
          <a:ext cx="0" cy="0"/>
          <a:chOff x="0" y="0"/>
          <a:chExt cx="0" cy="0"/>
        </a:xfrm>
      </p:grpSpPr>
      <p:sp>
        <p:nvSpPr>
          <p:cNvPr id="5" name="Inhaltsplatzhalter 4">
            <a:extLst>
              <a:ext uri="{FF2B5EF4-FFF2-40B4-BE49-F238E27FC236}">
                <a16:creationId xmlns:a16="http://schemas.microsoft.com/office/drawing/2014/main" id="{8BDC695A-2971-1549-26AC-6FEAA33048C1}"/>
              </a:ext>
            </a:extLst>
          </p:cNvPr>
          <p:cNvSpPr>
            <a:spLocks noGrp="1"/>
          </p:cNvSpPr>
          <p:nvPr>
            <p:ph idx="13"/>
          </p:nvPr>
        </p:nvSpPr>
        <p:spPr>
          <a:xfrm>
            <a:off x="155644" y="457200"/>
            <a:ext cx="2538918" cy="5762625"/>
          </a:xfrm>
        </p:spPr>
        <p:txBody>
          <a:bodyPr/>
          <a:lstStyle/>
          <a:p>
            <a:pPr algn="ctr"/>
            <a:r>
              <a:rPr lang="de-DE" dirty="0"/>
              <a:t>Urheberrecht</a:t>
            </a:r>
          </a:p>
        </p:txBody>
      </p:sp>
      <p:pic>
        <p:nvPicPr>
          <p:cNvPr id="7" name="Grafik 3">
            <a:extLst>
              <a:ext uri="{FF2B5EF4-FFF2-40B4-BE49-F238E27FC236}">
                <a16:creationId xmlns:a16="http://schemas.microsoft.com/office/drawing/2014/main" id="{B14A271B-5D61-5C3D-FAB2-1F4278148B8B}"/>
              </a:ext>
            </a:extLst>
          </p:cNvPr>
          <p:cNvPicPr>
            <a:picLocks noChangeAspect="1"/>
          </p:cNvPicPr>
          <p:nvPr/>
        </p:nvPicPr>
        <p:blipFill>
          <a:blip r:embed="rId2" cstate="print">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D7989502-788E-7BD4-265B-CCF5DA448E85}"/>
              </a:ext>
            </a:extLst>
          </p:cNvPr>
          <p:cNvSpPr>
            <a:spLocks noGrp="1"/>
          </p:cNvSpPr>
          <p:nvPr>
            <p:ph type="body" sz="half" idx="2"/>
          </p:nvPr>
        </p:nvSpPr>
        <p:spPr>
          <a:xfrm>
            <a:off x="3480389" y="2024109"/>
            <a:ext cx="7847518" cy="4279037"/>
          </a:xfrm>
        </p:spPr>
        <p:txBody>
          <a:bodyPr anchor="t">
            <a:normAutofit/>
          </a:bodyPr>
          <a:lstStyle/>
          <a:p>
            <a:endParaRPr lang="de-AT" sz="2000" b="1" dirty="0">
              <a:latin typeface="+mn-lt"/>
            </a:endParaRPr>
          </a:p>
          <a:p>
            <a:r>
              <a:rPr lang="de-AT" b="1" dirty="0">
                <a:latin typeface="+mn-lt"/>
              </a:rPr>
              <a:t>Hinweis zum Urheberrecht</a:t>
            </a:r>
            <a:r>
              <a:rPr lang="de-AT" dirty="0">
                <a:latin typeface="+mn-lt"/>
              </a:rPr>
              <a:t> </a:t>
            </a:r>
          </a:p>
          <a:p>
            <a:r>
              <a:rPr lang="de-AT" sz="2000" dirty="0">
                <a:latin typeface="+mn-lt"/>
              </a:rPr>
              <a:t>Alle in dieser Präsentation verwendeten Bilder unterliegen dem Urheberrecht und dürfen weder entnommen, vervielfältigt, veröffentlicht noch in anderer Weise verwendet werden. Die Präsentation darf insgesamt nicht verändert, bearbeitet oder in Teilen weiterverwendet werden. Jede Nutzung außerhalb des vorgesehenen Präsentationskontextes bedarf der ausdrücklichen schriftlichen Zustimmung der Rechteinhaber.</a:t>
            </a:r>
          </a:p>
        </p:txBody>
      </p:sp>
    </p:spTree>
    <p:extLst>
      <p:ext uri="{BB962C8B-B14F-4D97-AF65-F5344CB8AC3E}">
        <p14:creationId xmlns:p14="http://schemas.microsoft.com/office/powerpoint/2010/main" val="411197661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„Spielregeln“ während der Schulung</a:t>
            </a:r>
          </a:p>
        </p:txBody>
      </p:sp>
      <p:sp>
        <p:nvSpPr>
          <p:cNvPr id="15" name="Inhaltsplatzhalter 2"/>
          <p:cNvSpPr>
            <a:spLocks noGrp="1"/>
          </p:cNvSpPr>
          <p:nvPr>
            <p:ph idx="1"/>
          </p:nvPr>
        </p:nvSpPr>
        <p:spPr/>
        <p:txBody>
          <a:bodyPr>
            <a:noAutofit/>
          </a:bodyPr>
          <a:lstStyle/>
          <a:p>
            <a:r>
              <a:rPr lang="de-AT" altLang="de-DE" sz="2400" dirty="0"/>
              <a:t>Bitte </a:t>
            </a:r>
            <a:r>
              <a:rPr lang="de-AT" altLang="de-DE" sz="2400" b="1" dirty="0"/>
              <a:t>während des Vortrages das Mikrofon ausschalten/deaktivieren</a:t>
            </a:r>
            <a:r>
              <a:rPr lang="de-AT" altLang="de-DE" sz="2400" dirty="0"/>
              <a:t> – </a:t>
            </a:r>
            <a:br>
              <a:rPr lang="de-AT" altLang="de-DE" sz="2400" dirty="0"/>
            </a:br>
            <a:r>
              <a:rPr lang="de-AT" altLang="de-DE" sz="2400" dirty="0"/>
              <a:t>keine Nebengeräusche und wir unterbrechen uns nicht</a:t>
            </a:r>
          </a:p>
          <a:p>
            <a:r>
              <a:rPr lang="de-AT" altLang="de-DE" sz="2400" b="1" dirty="0"/>
              <a:t>Fragen sind willkommen </a:t>
            </a:r>
            <a:r>
              <a:rPr lang="de-AT" altLang="de-DE" sz="2400" dirty="0"/>
              <a:t>– bitte Mikrofon selbst einschalten/aktivieren</a:t>
            </a:r>
          </a:p>
          <a:p>
            <a:r>
              <a:rPr lang="de-AT" altLang="de-DE" sz="2400" b="1" dirty="0"/>
              <a:t>Bei schlechter Internetverbindung </a:t>
            </a:r>
            <a:r>
              <a:rPr lang="de-AT" altLang="de-DE" sz="2400" dirty="0"/>
              <a:t>kann es helfen, </a:t>
            </a:r>
            <a:r>
              <a:rPr lang="de-AT" altLang="de-DE" sz="2400" b="1" dirty="0"/>
              <a:t>Mikrofon und Video zu deaktivieren.</a:t>
            </a:r>
          </a:p>
          <a:p>
            <a:r>
              <a:rPr lang="de-AT" altLang="de-DE" sz="2400" b="1" dirty="0"/>
              <a:t>Keine Chatfunktion </a:t>
            </a:r>
            <a:r>
              <a:rPr lang="de-AT" altLang="de-DE" sz="2400" dirty="0"/>
              <a:t>– bitte </a:t>
            </a:r>
            <a:r>
              <a:rPr lang="de-AT" altLang="de-DE" sz="2400" b="1" dirty="0"/>
              <a:t>Fragen bevorzugt nach dem Vortrag </a:t>
            </a:r>
            <a:r>
              <a:rPr lang="de-AT" altLang="de-DE" sz="2400" dirty="0"/>
              <a:t>stellen – dafür Mikrofon selbst aktivieren</a:t>
            </a:r>
          </a:p>
        </p:txBody>
      </p:sp>
    </p:spTree>
    <p:extLst>
      <p:ext uri="{BB962C8B-B14F-4D97-AF65-F5344CB8AC3E}">
        <p14:creationId xmlns:p14="http://schemas.microsoft.com/office/powerpoint/2010/main" val="33506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22"/>
          </p:nvPr>
        </p:nvPicPr>
        <p:blipFill rotWithShape="1">
          <a:blip r:embed="rId2">
            <a:extLst>
              <a:ext uri="{28A0092B-C50C-407E-A947-70E740481C1C}">
                <a14:useLocalDpi xmlns:a14="http://schemas.microsoft.com/office/drawing/2010/main"/>
              </a:ext>
            </a:extLst>
          </a:blip>
          <a:srcRect t="13213" b="26282"/>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Willkommen zum 3. Modul</a:t>
            </a:r>
          </a:p>
        </p:txBody>
      </p:sp>
      <p:sp>
        <p:nvSpPr>
          <p:cNvPr id="4" name="Textplatzhalter 3"/>
          <p:cNvSpPr>
            <a:spLocks noGrp="1"/>
          </p:cNvSpPr>
          <p:nvPr>
            <p:ph type="body" sz="quarter" idx="21"/>
          </p:nvPr>
        </p:nvSpPr>
        <p:spPr/>
        <p:txBody>
          <a:bodyPr>
            <a:normAutofit fontScale="85000" lnSpcReduction="20000"/>
          </a:bodyPr>
          <a:lstStyle/>
          <a:p>
            <a:r>
              <a:rPr lang="de-DE" dirty="0"/>
              <a:t>Folgeerkrankungen, Sondersituationen</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chemeClr val="bg1"/>
                </a:solidFill>
              </a:rPr>
              <a:t>Foto: © Raffael </a:t>
            </a:r>
            <a:r>
              <a:rPr lang="de-DE" sz="1000" dirty="0" err="1">
                <a:solidFill>
                  <a:schemeClr val="bg1"/>
                </a:solidFill>
              </a:rPr>
              <a:t>Stiborek</a:t>
            </a:r>
            <a:r>
              <a:rPr lang="de-DE" sz="1000" dirty="0">
                <a:solidFill>
                  <a:schemeClr val="bg1"/>
                </a:solidFill>
              </a:rPr>
              <a:t> - Agentur Wundermild</a:t>
            </a:r>
          </a:p>
        </p:txBody>
      </p:sp>
    </p:spTree>
    <p:extLst>
      <p:ext uri="{BB962C8B-B14F-4D97-AF65-F5344CB8AC3E}">
        <p14:creationId xmlns:p14="http://schemas.microsoft.com/office/powerpoint/2010/main" val="28455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dirty="0"/>
              <a:t>Was erwartet Sie heute?</a:t>
            </a:r>
          </a:p>
        </p:txBody>
      </p:sp>
      <p:sp>
        <p:nvSpPr>
          <p:cNvPr id="4" name="Inhaltsplatzhalter 3"/>
          <p:cNvSpPr>
            <a:spLocks noGrp="1"/>
          </p:cNvSpPr>
          <p:nvPr>
            <p:ph idx="1"/>
          </p:nvPr>
        </p:nvSpPr>
        <p:spPr/>
        <p:txBody>
          <a:bodyPr>
            <a:normAutofit/>
          </a:bodyPr>
          <a:lstStyle/>
          <a:p>
            <a:pPr marL="0" indent="0">
              <a:buNone/>
            </a:pPr>
            <a:r>
              <a:rPr lang="de-DE" sz="2400" b="1" dirty="0"/>
              <a:t>Themen</a:t>
            </a:r>
          </a:p>
          <a:p>
            <a:pPr>
              <a:defRPr/>
            </a:pPr>
            <a:r>
              <a:rPr lang="de-AT" altLang="de-DE" sz="2400" dirty="0"/>
              <a:t>Folgeerkrankungen des Diabetes</a:t>
            </a:r>
          </a:p>
          <a:p>
            <a:pPr>
              <a:defRPr/>
            </a:pPr>
            <a:r>
              <a:rPr lang="de-AT" altLang="de-DE" sz="2400" dirty="0"/>
              <a:t>Gesunde Augen</a:t>
            </a:r>
          </a:p>
          <a:p>
            <a:pPr>
              <a:defRPr/>
            </a:pPr>
            <a:r>
              <a:rPr lang="de-AT" altLang="de-DE" sz="2400" dirty="0"/>
              <a:t>Gesunde Zähne</a:t>
            </a:r>
          </a:p>
          <a:p>
            <a:pPr>
              <a:defRPr/>
            </a:pPr>
            <a:r>
              <a:rPr lang="de-AT" altLang="de-DE" sz="2400" dirty="0"/>
              <a:t>Verhalten bei Krankheit</a:t>
            </a:r>
          </a:p>
          <a:p>
            <a:pPr>
              <a:defRPr/>
            </a:pPr>
            <a:r>
              <a:rPr lang="de-AT" altLang="de-DE" sz="2400" dirty="0"/>
              <a:t>Diabetes und Urlaub</a:t>
            </a:r>
          </a:p>
          <a:p>
            <a:pPr>
              <a:defRPr/>
            </a:pPr>
            <a:r>
              <a:rPr lang="de-AT" altLang="de-DE" sz="2400" dirty="0"/>
              <a:t>Gesunde Füße</a:t>
            </a:r>
          </a:p>
          <a:p>
            <a:pPr>
              <a:defRPr/>
            </a:pPr>
            <a:r>
              <a:rPr lang="de-AT" altLang="de-DE" sz="2400" dirty="0"/>
              <a:t>Wichtige Kontrolluntersuchungen</a:t>
            </a:r>
          </a:p>
          <a:p>
            <a:pPr>
              <a:defRPr/>
            </a:pPr>
            <a:r>
              <a:rPr lang="de-AT" altLang="de-DE" sz="2400" dirty="0"/>
              <a:t>Psychische Gesundheit</a:t>
            </a:r>
          </a:p>
        </p:txBody>
      </p:sp>
      <p:pic>
        <p:nvPicPr>
          <p:cNvPr id="5" name="Bildplatzhalter 4"/>
          <p:cNvPicPr>
            <a:picLocks noGrp="1" noChangeAspect="1"/>
          </p:cNvPicPr>
          <p:nvPr>
            <p:ph type="pic" idx="10"/>
          </p:nvPr>
        </p:nvPicPr>
        <p:blipFill rotWithShape="1">
          <a:blip r:embed="rId3" cstate="print">
            <a:extLst>
              <a:ext uri="{28A0092B-C50C-407E-A947-70E740481C1C}">
                <a14:useLocalDpi xmlns:a14="http://schemas.microsoft.com/office/drawing/2010/main"/>
              </a:ext>
            </a:extLst>
          </a:blip>
          <a:srcRect l="20434" r="22026"/>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BlurryMe</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2967258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rafik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52989" y="1657208"/>
            <a:ext cx="18192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Gefährdete Organe</a:t>
            </a:r>
            <a:endParaRPr lang="de-DE" altLang="de-DE" dirty="0">
              <a:solidFill>
                <a:srgbClr val="FF0000"/>
              </a:solidFill>
            </a:endParaRPr>
          </a:p>
        </p:txBody>
      </p:sp>
      <p:sp>
        <p:nvSpPr>
          <p:cNvPr id="6148" name="Textfeld 3"/>
          <p:cNvSpPr txBox="1">
            <a:spLocks noChangeArrowheads="1"/>
          </p:cNvSpPr>
          <p:nvPr/>
        </p:nvSpPr>
        <p:spPr bwMode="auto">
          <a:xfrm>
            <a:off x="4583114" y="1836596"/>
            <a:ext cx="1944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Augen</a:t>
            </a:r>
          </a:p>
        </p:txBody>
      </p:sp>
      <p:sp>
        <p:nvSpPr>
          <p:cNvPr id="6149" name="Textfeld 4"/>
          <p:cNvSpPr txBox="1">
            <a:spLocks noChangeArrowheads="1"/>
          </p:cNvSpPr>
          <p:nvPr/>
        </p:nvSpPr>
        <p:spPr bwMode="auto">
          <a:xfrm>
            <a:off x="6240464" y="1661971"/>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dirty="0">
                <a:solidFill>
                  <a:srgbClr val="3C5BA6"/>
                </a:solidFill>
                <a:latin typeface="Calibri" panose="020F0502020204030204" pitchFamily="34" charset="0"/>
                <a:cs typeface="Calibri" panose="020F0502020204030204" pitchFamily="34" charset="0"/>
              </a:rPr>
              <a:t>Gehirn</a:t>
            </a:r>
          </a:p>
        </p:txBody>
      </p:sp>
      <p:sp>
        <p:nvSpPr>
          <p:cNvPr id="6150" name="Textfeld 5"/>
          <p:cNvSpPr txBox="1">
            <a:spLocks noChangeArrowheads="1"/>
          </p:cNvSpPr>
          <p:nvPr/>
        </p:nvSpPr>
        <p:spPr bwMode="auto">
          <a:xfrm>
            <a:off x="6672264" y="2598596"/>
            <a:ext cx="3024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Herz</a:t>
            </a:r>
          </a:p>
        </p:txBody>
      </p:sp>
      <p:sp>
        <p:nvSpPr>
          <p:cNvPr id="6151" name="Textfeld 6"/>
          <p:cNvSpPr txBox="1">
            <a:spLocks noChangeArrowheads="1"/>
          </p:cNvSpPr>
          <p:nvPr/>
        </p:nvSpPr>
        <p:spPr bwMode="auto">
          <a:xfrm>
            <a:off x="4151314" y="3349484"/>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dirty="0">
                <a:solidFill>
                  <a:srgbClr val="3C5BA6"/>
                </a:solidFill>
                <a:latin typeface="Calibri" panose="020F0502020204030204" pitchFamily="34" charset="0"/>
                <a:cs typeface="Calibri" panose="020F0502020204030204" pitchFamily="34" charset="0"/>
              </a:rPr>
              <a:t>Nieren</a:t>
            </a:r>
          </a:p>
        </p:txBody>
      </p:sp>
      <p:sp>
        <p:nvSpPr>
          <p:cNvPr id="6152" name="Textfeld 7"/>
          <p:cNvSpPr txBox="1">
            <a:spLocks noChangeArrowheads="1"/>
          </p:cNvSpPr>
          <p:nvPr/>
        </p:nvSpPr>
        <p:spPr bwMode="auto">
          <a:xfrm>
            <a:off x="4476750" y="6054583"/>
            <a:ext cx="161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Füße</a:t>
            </a:r>
          </a:p>
        </p:txBody>
      </p:sp>
      <p:sp>
        <p:nvSpPr>
          <p:cNvPr id="6153" name="Textfeld 2"/>
          <p:cNvSpPr txBox="1">
            <a:spLocks noChangeArrowheads="1"/>
          </p:cNvSpPr>
          <p:nvPr/>
        </p:nvSpPr>
        <p:spPr bwMode="auto">
          <a:xfrm>
            <a:off x="6888164" y="3349483"/>
            <a:ext cx="2376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dirty="0">
                <a:solidFill>
                  <a:srgbClr val="3C5BA6"/>
                </a:solidFill>
                <a:latin typeface="Calibri" panose="020F0502020204030204" pitchFamily="34" charset="0"/>
                <a:cs typeface="Calibri" panose="020F0502020204030204" pitchFamily="34" charset="0"/>
              </a:rPr>
              <a:t>Magen,</a:t>
            </a:r>
            <a:r>
              <a:rPr lang="de-DE" altLang="de-DE" sz="2400" dirty="0">
                <a:solidFill>
                  <a:srgbClr val="3E6EA5"/>
                </a:solidFill>
              </a:rPr>
              <a:t> </a:t>
            </a:r>
            <a:r>
              <a:rPr lang="de-DE" altLang="de-DE" sz="2400" dirty="0">
                <a:solidFill>
                  <a:srgbClr val="3C5BA6"/>
                </a:solidFill>
                <a:latin typeface="Calibri" panose="020F0502020204030204" pitchFamily="34" charset="0"/>
                <a:cs typeface="Calibri" panose="020F0502020204030204" pitchFamily="34" charset="0"/>
              </a:rPr>
              <a:t>Darm</a:t>
            </a:r>
          </a:p>
        </p:txBody>
      </p:sp>
      <p:sp>
        <p:nvSpPr>
          <p:cNvPr id="6154" name="Textfeld 3"/>
          <p:cNvSpPr txBox="1">
            <a:spLocks noChangeArrowheads="1"/>
          </p:cNvSpPr>
          <p:nvPr/>
        </p:nvSpPr>
        <p:spPr bwMode="auto">
          <a:xfrm>
            <a:off x="6888164" y="3924158"/>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Geschlechtsorgane</a:t>
            </a:r>
          </a:p>
        </p:txBody>
      </p:sp>
      <p:sp>
        <p:nvSpPr>
          <p:cNvPr id="6155" name="Textfeld 4"/>
          <p:cNvSpPr txBox="1">
            <a:spLocks noChangeArrowheads="1"/>
          </p:cNvSpPr>
          <p:nvPr/>
        </p:nvSpPr>
        <p:spPr bwMode="auto">
          <a:xfrm>
            <a:off x="3648076" y="4654408"/>
            <a:ext cx="136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Nerven</a:t>
            </a:r>
          </a:p>
        </p:txBody>
      </p:sp>
      <p:sp>
        <p:nvSpPr>
          <p:cNvPr id="13" name="Textfeld 12"/>
          <p:cNvSpPr txBox="1"/>
          <p:nvPr/>
        </p:nvSpPr>
        <p:spPr>
          <a:xfrm>
            <a:off x="7902685" y="6207470"/>
            <a:ext cx="2766647" cy="237638"/>
          </a:xfrm>
          <a:prstGeom prst="rect">
            <a:avLst/>
          </a:prstGeom>
        </p:spPr>
        <p:txBody>
          <a:bodyPr vert="horz" wrap="none" lIns="0" tIns="0" rIns="0" bIns="0" rtlCol="0">
            <a:noAutofit/>
          </a:bodyPr>
          <a:lstStyle/>
          <a:p>
            <a:pPr algn="ctr">
              <a:lnSpc>
                <a:spcPct val="90000"/>
              </a:lnSpc>
              <a:spcBef>
                <a:spcPts val="300"/>
              </a:spcBef>
            </a:pPr>
            <a:r>
              <a:rPr lang="de-DE" sz="1000" dirty="0">
                <a:solidFill>
                  <a:srgbClr val="575756"/>
                </a:solidFill>
              </a:rPr>
              <a:t>Foto: © Don </a:t>
            </a:r>
            <a:r>
              <a:rPr lang="de-DE" sz="1000" dirty="0" err="1">
                <a:solidFill>
                  <a:srgbClr val="575756"/>
                </a:solidFill>
              </a:rPr>
              <a:t>Farall</a:t>
            </a:r>
            <a:r>
              <a:rPr lang="de-DE" sz="1000" dirty="0">
                <a:solidFill>
                  <a:srgbClr val="575756"/>
                </a:solidFill>
              </a:rPr>
              <a:t> – Getty Images</a:t>
            </a:r>
          </a:p>
        </p:txBody>
      </p:sp>
    </p:spTree>
    <p:extLst>
      <p:ext uri="{BB962C8B-B14F-4D97-AF65-F5344CB8AC3E}">
        <p14:creationId xmlns:p14="http://schemas.microsoft.com/office/powerpoint/2010/main" val="1584407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6151" grpId="0"/>
      <p:bldP spid="6152" grpId="0"/>
      <p:bldP spid="6153" grpId="0"/>
      <p:bldP spid="6154" grpId="0"/>
      <p:bldP spid="6155"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kumimoji="0" sz="4800" b="0" i="0" u="none" strike="noStrike" kern="1200" cap="none" spc="0" normalizeH="0" baseline="0" noProof="0" dirty="0" smtClean="0">
            <a:ln>
              <a:noFill/>
            </a:ln>
            <a:solidFill>
              <a:srgbClr val="575756"/>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1C76C7AF37428499B17CA93BD79409D" ma:contentTypeVersion="16" ma:contentTypeDescription="Ein neues Dokument erstellen." ma:contentTypeScope="" ma:versionID="cf1b8b6dadc1f3dc9a33b676df953261">
  <xsd:schema xmlns:xsd="http://www.w3.org/2001/XMLSchema" xmlns:xs="http://www.w3.org/2001/XMLSchema" xmlns:p="http://schemas.microsoft.com/office/2006/metadata/properties" xmlns:ns2="9b12eb25-3d7c-4935-b8e6-bd2c3b22845e" xmlns:ns3="cbe65a39-7f35-4c48-86b2-15ca0943f116" targetNamespace="http://schemas.microsoft.com/office/2006/metadata/properties" ma:root="true" ma:fieldsID="a4b434480424dbd60069e5be3775da7d" ns2:_="" ns3:_="">
    <xsd:import namespace="9b12eb25-3d7c-4935-b8e6-bd2c3b22845e"/>
    <xsd:import namespace="cbe65a39-7f35-4c48-86b2-15ca0943f11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12eb25-3d7c-4935-b8e6-bd2c3b228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649b1580-a948-41c9-92db-c8155794a0d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e65a39-7f35-4c48-86b2-15ca0943f11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e8eba2c-8a14-4641-8ad5-6fdadf0b48a1}" ma:internalName="TaxCatchAll" ma:showField="CatchAllData" ma:web="cbe65a39-7f35-4c48-86b2-15ca0943f11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12eb25-3d7c-4935-b8e6-bd2c3b22845e">
      <Terms xmlns="http://schemas.microsoft.com/office/infopath/2007/PartnerControls"/>
    </lcf76f155ced4ddcb4097134ff3c332f>
    <TaxCatchAll xmlns="cbe65a39-7f35-4c48-86b2-15ca0943f116" xsi:nil="true"/>
  </documentManagement>
</p:properties>
</file>

<file path=customXml/itemProps1.xml><?xml version="1.0" encoding="utf-8"?>
<ds:datastoreItem xmlns:ds="http://schemas.openxmlformats.org/officeDocument/2006/customXml" ds:itemID="{F64246AA-4C75-4102-AD46-4DFEF9376261}"/>
</file>

<file path=customXml/itemProps2.xml><?xml version="1.0" encoding="utf-8"?>
<ds:datastoreItem xmlns:ds="http://schemas.openxmlformats.org/officeDocument/2006/customXml" ds:itemID="{D7B88453-34CB-43AB-9A25-D275DECF2519}"/>
</file>

<file path=customXml/itemProps3.xml><?xml version="1.0" encoding="utf-8"?>
<ds:datastoreItem xmlns:ds="http://schemas.openxmlformats.org/officeDocument/2006/customXml" ds:itemID="{8DDFEA74-5F0D-46E8-A9D2-5A74E80FE98C}"/>
</file>

<file path=docProps/app.xml><?xml version="1.0" encoding="utf-8"?>
<Properties xmlns="http://schemas.openxmlformats.org/officeDocument/2006/extended-properties" xmlns:vt="http://schemas.openxmlformats.org/officeDocument/2006/docPropsVTypes">
  <TotalTime>0</TotalTime>
  <Words>2017</Words>
  <Application>Microsoft Office PowerPoint</Application>
  <PresentationFormat>Breitbild</PresentationFormat>
  <Paragraphs>376</Paragraphs>
  <Slides>56</Slides>
  <Notes>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56</vt:i4>
      </vt:variant>
    </vt:vector>
  </HeadingPairs>
  <TitlesOfParts>
    <vt:vector size="62" baseType="lpstr">
      <vt:lpstr>Arial</vt:lpstr>
      <vt:lpstr>Book Antiqua</vt:lpstr>
      <vt:lpstr>Calibri</vt:lpstr>
      <vt:lpstr>Calibri Light</vt:lpstr>
      <vt:lpstr>Wingdings</vt:lpstr>
      <vt:lpstr>Office</vt:lpstr>
      <vt:lpstr>Diabetes mellitus Typ 2</vt:lpstr>
      <vt:lpstr>Herzlich Willkommen</vt:lpstr>
      <vt:lpstr>Startcheck</vt:lpstr>
      <vt:lpstr>Soundcheck und Videocheck</vt:lpstr>
      <vt:lpstr>Symbolerklärung Videokonferenz</vt:lpstr>
      <vt:lpstr>„Spielregeln“ während der Schulung</vt:lpstr>
      <vt:lpstr>Willkommen zum 3. Modul</vt:lpstr>
      <vt:lpstr>Was erwartet Sie heute?</vt:lpstr>
      <vt:lpstr>Gefährdete Organe</vt:lpstr>
      <vt:lpstr>Mögliche Folgeerkrankungen</vt:lpstr>
      <vt:lpstr>Folgeschäden an den großen Blutgefäßen</vt:lpstr>
      <vt:lpstr>Folgeschäden an den kleinen Blutgefäßen</vt:lpstr>
      <vt:lpstr>Schädigung des Nervensystems</vt:lpstr>
      <vt:lpstr>Gesunde Augen</vt:lpstr>
      <vt:lpstr>Diabetische Augenerkrankungen (1)</vt:lpstr>
      <vt:lpstr>Diabetische Augenerkrankungen (2)</vt:lpstr>
      <vt:lpstr>Gesunde Zähne</vt:lpstr>
      <vt:lpstr>Diabetes und Zahngesundheit</vt:lpstr>
      <vt:lpstr>So erkennen Sie eine Parodontitis </vt:lpstr>
      <vt:lpstr>Zahnärztliche Kontrolle</vt:lpstr>
      <vt:lpstr>Verhalten bei Krankheit</vt:lpstr>
      <vt:lpstr>Verhalten bei Krankheit</vt:lpstr>
      <vt:lpstr>Diabetes mellitus und Urlaub</vt:lpstr>
      <vt:lpstr>Reisevorbereitung</vt:lpstr>
      <vt:lpstr>Medikamente</vt:lpstr>
      <vt:lpstr>Vorbereitung auf Notfall-Situation</vt:lpstr>
      <vt:lpstr>Gesunde Füße</vt:lpstr>
      <vt:lpstr>Gesunde Füße bei Diabetes mellitus</vt:lpstr>
      <vt:lpstr>Schädlich für Ihre Gefäße</vt:lpstr>
      <vt:lpstr>Durchblutungsstörungen</vt:lpstr>
      <vt:lpstr>Anzeichen einer Durchblutungsstörung</vt:lpstr>
      <vt:lpstr>Untersuchung - Durchblutungsstörung</vt:lpstr>
      <vt:lpstr>Anzeichen einer Nervenstörung (1)</vt:lpstr>
      <vt:lpstr>Anzeichen einer Nervenstörung (2)</vt:lpstr>
      <vt:lpstr>Untersuchung auf Nervenstörung (Neuropathie)</vt:lpstr>
      <vt:lpstr>Wie kann ich meine Füße gesund erhalten?</vt:lpstr>
      <vt:lpstr>Reinigung und Hautpflege</vt:lpstr>
      <vt:lpstr>Haut- und Nagelpflege </vt:lpstr>
      <vt:lpstr>Geeignete Fußpflege-Utensilien</vt:lpstr>
      <vt:lpstr>Druckstellen</vt:lpstr>
      <vt:lpstr>Tägliche Kontrolle der Füße</vt:lpstr>
      <vt:lpstr>Verhaltensmaßnahmen bei Verletzungen</vt:lpstr>
      <vt:lpstr>Achten Sie auf Ihre Füße</vt:lpstr>
      <vt:lpstr>Tipps zum Schuhkauf </vt:lpstr>
      <vt:lpstr>Schuhkauf – Fußlängen</vt:lpstr>
      <vt:lpstr>Wie können Sie Ihren Füßen  Gutes tun?</vt:lpstr>
      <vt:lpstr>Fußgymnastik</vt:lpstr>
      <vt:lpstr>Wichtige Kontrolluntersuchungen</vt:lpstr>
      <vt:lpstr>Wichtige Kontrolluntersuchungen</vt:lpstr>
      <vt:lpstr>Der „Diabetes-Pass“</vt:lpstr>
      <vt:lpstr>Psychische Gesundheit</vt:lpstr>
      <vt:lpstr>Psychische Gesundheit</vt:lpstr>
      <vt:lpstr>Achten Sie gut auf sich!</vt:lpstr>
      <vt:lpstr>Noch offene Fragen?  Sie können Sie nun gerne stellen!  Vielen Dank für Ihre Aufmerksamkeit! </vt:lpstr>
      <vt:lpstr>PowerPoint-Präsentation</vt:lpstr>
      <vt:lpstr>PowerPoint-Präsentation</vt:lpstr>
    </vt:vector>
  </TitlesOfParts>
  <Company>StGKK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Seemann Mariana</dc:creator>
  <cp:lastModifiedBy>Seemann Mariana</cp:lastModifiedBy>
  <cp:revision>272</cp:revision>
  <cp:lastPrinted>2021-12-17T13:38:06Z</cp:lastPrinted>
  <dcterms:created xsi:type="dcterms:W3CDTF">2021-11-18T10:24:16Z</dcterms:created>
  <dcterms:modified xsi:type="dcterms:W3CDTF">2025-09-30T08:54:45Z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0x01010011C76C7AF37428499B17CA93BD79409D</vt:lpwstr>
  </property>
</Properties>
</file>