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397" r:id="rId2"/>
    <p:sldId id="399" r:id="rId3"/>
    <p:sldId id="407" r:id="rId4"/>
    <p:sldId id="408" r:id="rId5"/>
    <p:sldId id="409" r:id="rId6"/>
    <p:sldId id="410" r:id="rId7"/>
    <p:sldId id="376" r:id="rId8"/>
    <p:sldId id="377" r:id="rId9"/>
    <p:sldId id="394" r:id="rId10"/>
    <p:sldId id="281" r:id="rId11"/>
    <p:sldId id="341" r:id="rId12"/>
    <p:sldId id="378" r:id="rId13"/>
    <p:sldId id="343" r:id="rId14"/>
    <p:sldId id="344" r:id="rId15"/>
    <p:sldId id="345" r:id="rId16"/>
    <p:sldId id="393" r:id="rId17"/>
    <p:sldId id="347" r:id="rId18"/>
    <p:sldId id="348" r:id="rId19"/>
    <p:sldId id="349" r:id="rId20"/>
    <p:sldId id="350" r:id="rId21"/>
    <p:sldId id="351" r:id="rId22"/>
    <p:sldId id="352" r:id="rId23"/>
    <p:sldId id="395" r:id="rId24"/>
    <p:sldId id="400" r:id="rId25"/>
    <p:sldId id="411" r:id="rId26"/>
    <p:sldId id="413" r:id="rId27"/>
    <p:sldId id="415" r:id="rId28"/>
    <p:sldId id="416" r:id="rId29"/>
    <p:sldId id="417" r:id="rId30"/>
    <p:sldId id="418" r:id="rId31"/>
    <p:sldId id="420" r:id="rId32"/>
    <p:sldId id="402" r:id="rId33"/>
    <p:sldId id="381" r:id="rId34"/>
    <p:sldId id="361" r:id="rId35"/>
    <p:sldId id="396" r:id="rId36"/>
    <p:sldId id="363" r:id="rId37"/>
    <p:sldId id="364" r:id="rId38"/>
    <p:sldId id="403" r:id="rId39"/>
    <p:sldId id="404" r:id="rId40"/>
    <p:sldId id="367" r:id="rId41"/>
    <p:sldId id="366" r:id="rId42"/>
    <p:sldId id="405" r:id="rId43"/>
    <p:sldId id="370" r:id="rId44"/>
    <p:sldId id="324" r:id="rId45"/>
    <p:sldId id="564" r:id="rId46"/>
    <p:sldId id="328" r:id="rId47"/>
    <p:sldId id="421" r:id="rId48"/>
  </p:sldIdLst>
  <p:sldSz cx="12192000" cy="6858000"/>
  <p:notesSz cx="10234613" cy="7099300"/>
  <p:custDataLst>
    <p:tags r:id="rId5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zODXDJZL9vd2AtqhXjp6Q==" hashData="yg/f6UEqN0bCNgGuU7EDoXSWIT3KMWqenfoMyTDe+p8QiwxJfIb+ygB2Tnvt4OKxiksS9di4PeUqUltC65qJUQ=="/>
  <p:extLst>
    <p:ext uri="{521415D9-36F7-43E2-AB2F-B90AF26B5E84}">
      <p14:sectionLst xmlns:p14="http://schemas.microsoft.com/office/powerpoint/2010/main">
        <p14:section name="Standardabschnitt" id="{54BE2BE5-B6F6-41AC-A4F1-212778257FCC}">
          <p14:sldIdLst>
            <p14:sldId id="397"/>
            <p14:sldId id="399"/>
            <p14:sldId id="407"/>
            <p14:sldId id="408"/>
            <p14:sldId id="409"/>
            <p14:sldId id="410"/>
            <p14:sldId id="376"/>
            <p14:sldId id="377"/>
            <p14:sldId id="394"/>
            <p14:sldId id="281"/>
            <p14:sldId id="341"/>
            <p14:sldId id="378"/>
            <p14:sldId id="343"/>
            <p14:sldId id="344"/>
            <p14:sldId id="345"/>
            <p14:sldId id="393"/>
            <p14:sldId id="347"/>
            <p14:sldId id="348"/>
            <p14:sldId id="349"/>
            <p14:sldId id="350"/>
            <p14:sldId id="351"/>
            <p14:sldId id="352"/>
            <p14:sldId id="395"/>
            <p14:sldId id="400"/>
            <p14:sldId id="411"/>
            <p14:sldId id="413"/>
            <p14:sldId id="415"/>
            <p14:sldId id="416"/>
            <p14:sldId id="417"/>
            <p14:sldId id="418"/>
            <p14:sldId id="420"/>
            <p14:sldId id="402"/>
            <p14:sldId id="381"/>
            <p14:sldId id="361"/>
            <p14:sldId id="396"/>
            <p14:sldId id="363"/>
            <p14:sldId id="364"/>
            <p14:sldId id="403"/>
            <p14:sldId id="404"/>
            <p14:sldId id="367"/>
            <p14:sldId id="366"/>
            <p14:sldId id="405"/>
            <p14:sldId id="370"/>
            <p14:sldId id="324"/>
            <p14:sldId id="564"/>
            <p14:sldId id="328"/>
            <p14:sldId id="421"/>
          </p14:sldIdLst>
        </p14:section>
      </p14:sectionLst>
    </p:ex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emann Mariana" initials="SM" lastIdx="0" clrIdx="0">
    <p:extLst>
      <p:ext uri="{19B8F6BF-5375-455C-9EA6-DF929625EA0E}">
        <p15:presenceInfo xmlns:p15="http://schemas.microsoft.com/office/powerpoint/2012/main" userId="S-1-5-21-1647195101-2025533246-709122288-39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66" autoAdjust="0"/>
    <p:restoredTop sz="95033" autoAdjust="0"/>
  </p:normalViewPr>
  <p:slideViewPr>
    <p:cSldViewPr snapToGrid="0" showGuides="1">
      <p:cViewPr varScale="1">
        <p:scale>
          <a:sx n="107" d="100"/>
          <a:sy n="107" d="100"/>
        </p:scale>
        <p:origin x="240" y="102"/>
      </p:cViewPr>
      <p:guideLst>
        <p:guide orient="horz" pos="2069"/>
        <p:guide pos="3863"/>
      </p:guideLst>
    </p:cSldViewPr>
  </p:slideViewPr>
  <p:notesTextViewPr>
    <p:cViewPr>
      <p:scale>
        <a:sx n="1" d="1"/>
        <a:sy n="1" d="1"/>
      </p:scale>
      <p:origin x="0" y="0"/>
    </p:cViewPr>
  </p:notesTextViewPr>
  <p:sorterViewPr>
    <p:cViewPr>
      <p:scale>
        <a:sx n="100" d="100"/>
        <a:sy n="100" d="100"/>
      </p:scale>
      <p:origin x="0" y="-2484"/>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5797246" y="1"/>
            <a:ext cx="4434999" cy="356198"/>
          </a:xfrm>
          <a:prstGeom prst="rect">
            <a:avLst/>
          </a:prstGeom>
        </p:spPr>
        <p:txBody>
          <a:bodyPr vert="horz" lIns="94768" tIns="47384" rIns="94768" bIns="47384" rtlCol="0"/>
          <a:lstStyle>
            <a:lvl1pPr algn="r">
              <a:defRPr sz="1200"/>
            </a:lvl1pPr>
          </a:lstStyle>
          <a:p>
            <a:fld id="{6322F073-E8F4-42A8-BC96-9B8EED4FEBC7}" type="datetimeFigureOut">
              <a:rPr lang="de-DE" smtClean="0"/>
              <a:t>03.06.2026</a:t>
            </a:fld>
            <a:endParaRPr lang="de-DE"/>
          </a:p>
        </p:txBody>
      </p:sp>
      <p:sp>
        <p:nvSpPr>
          <p:cNvPr id="4" name="Fußzeilenplatzhalter 3"/>
          <p:cNvSpPr>
            <a:spLocks noGrp="1"/>
          </p:cNvSpPr>
          <p:nvPr>
            <p:ph type="ftr" sz="quarter" idx="2"/>
          </p:nvPr>
        </p:nvSpPr>
        <p:spPr>
          <a:xfrm>
            <a:off x="0" y="6743104"/>
            <a:ext cx="4434999" cy="356197"/>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5797246" y="6743104"/>
            <a:ext cx="4434999" cy="356197"/>
          </a:xfrm>
          <a:prstGeom prst="rect">
            <a:avLst/>
          </a:prstGeom>
        </p:spPr>
        <p:txBody>
          <a:bodyPr vert="horz" lIns="94768" tIns="47384" rIns="94768" bIns="47384" rtlCol="0" anchor="b"/>
          <a:lstStyle>
            <a:lvl1pPr algn="r">
              <a:defRPr sz="1200"/>
            </a:lvl1pPr>
          </a:lstStyle>
          <a:p>
            <a:fld id="{C04A2B68-005F-451D-81AD-46AE4DAC4F55}" type="slidenum">
              <a:rPr lang="de-DE" smtClean="0"/>
              <a:t>‹Nr.›</a:t>
            </a:fld>
            <a:endParaRPr lang="de-DE"/>
          </a:p>
        </p:txBody>
      </p:sp>
    </p:spTree>
    <p:extLst>
      <p:ext uri="{BB962C8B-B14F-4D97-AF65-F5344CB8AC3E}">
        <p14:creationId xmlns:p14="http://schemas.microsoft.com/office/powerpoint/2010/main" val="3464021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5797246" y="1"/>
            <a:ext cx="4434999" cy="356198"/>
          </a:xfrm>
          <a:prstGeom prst="rect">
            <a:avLst/>
          </a:prstGeom>
        </p:spPr>
        <p:txBody>
          <a:bodyPr vert="horz" lIns="94768" tIns="47384" rIns="94768" bIns="47384" rtlCol="0"/>
          <a:lstStyle>
            <a:lvl1pPr algn="r">
              <a:defRPr sz="1200"/>
            </a:lvl1pPr>
          </a:lstStyle>
          <a:p>
            <a:fld id="{AF6372E4-4873-48A7-AFFA-658B95401C63}" type="datetimeFigureOut">
              <a:rPr lang="de-DE" smtClean="0"/>
              <a:t>03.06.2026</a:t>
            </a:fld>
            <a:endParaRPr lang="de-DE"/>
          </a:p>
        </p:txBody>
      </p:sp>
      <p:sp>
        <p:nvSpPr>
          <p:cNvPr id="4" name="Folienbildplatzhalter 3"/>
          <p:cNvSpPr>
            <a:spLocks noGrp="1" noRot="1" noChangeAspect="1"/>
          </p:cNvSpPr>
          <p:nvPr>
            <p:ph type="sldImg" idx="2"/>
          </p:nvPr>
        </p:nvSpPr>
        <p:spPr>
          <a:xfrm>
            <a:off x="2989263" y="887413"/>
            <a:ext cx="4256087" cy="2395537"/>
          </a:xfrm>
          <a:prstGeom prst="rect">
            <a:avLst/>
          </a:prstGeom>
          <a:noFill/>
          <a:ln w="12700">
            <a:solidFill>
              <a:prstClr val="black"/>
            </a:solidFill>
          </a:ln>
        </p:spPr>
      </p:sp>
      <p:sp>
        <p:nvSpPr>
          <p:cNvPr id="5" name="Notizenplatzhalter 4"/>
          <p:cNvSpPr>
            <a:spLocks noGrp="1"/>
          </p:cNvSpPr>
          <p:nvPr>
            <p:ph type="body" sz="quarter" idx="3"/>
          </p:nvPr>
        </p:nvSpPr>
        <p:spPr>
          <a:xfrm>
            <a:off x="1023462" y="3416538"/>
            <a:ext cx="8187690" cy="2795350"/>
          </a:xfrm>
          <a:prstGeom prst="rect">
            <a:avLst/>
          </a:prstGeom>
        </p:spPr>
        <p:txBody>
          <a:bodyPr vert="horz" lIns="94768" tIns="47384" rIns="94768" bIns="47384"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743104"/>
            <a:ext cx="4434999" cy="356197"/>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5797246" y="6743104"/>
            <a:ext cx="4434999" cy="356197"/>
          </a:xfrm>
          <a:prstGeom prst="rect">
            <a:avLst/>
          </a:prstGeom>
        </p:spPr>
        <p:txBody>
          <a:bodyPr vert="horz" lIns="94768" tIns="47384" rIns="94768" bIns="47384" rtlCol="0" anchor="b"/>
          <a:lstStyle>
            <a:lvl1pPr algn="r">
              <a:defRPr sz="1200"/>
            </a:lvl1pPr>
          </a:lstStyle>
          <a:p>
            <a:fld id="{766BF03D-CF01-4197-A634-3B7CD1C1341F}" type="slidenum">
              <a:rPr lang="de-DE" smtClean="0"/>
              <a:t>‹Nr.›</a:t>
            </a:fld>
            <a:endParaRPr lang="de-DE"/>
          </a:p>
        </p:txBody>
      </p:sp>
    </p:spTree>
    <p:extLst>
      <p:ext uri="{BB962C8B-B14F-4D97-AF65-F5344CB8AC3E}">
        <p14:creationId xmlns:p14="http://schemas.microsoft.com/office/powerpoint/2010/main" val="395312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10</a:t>
            </a:fld>
            <a:endParaRPr lang="de-DE" altLang="de-DE">
              <a:latin typeface="Arial" panose="020B0604020202020204" pitchFamily="34" charset="0"/>
            </a:endParaRPr>
          </a:p>
        </p:txBody>
      </p:sp>
    </p:spTree>
    <p:extLst>
      <p:ext uri="{BB962C8B-B14F-4D97-AF65-F5344CB8AC3E}">
        <p14:creationId xmlns:p14="http://schemas.microsoft.com/office/powerpoint/2010/main" val="200515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13</a:t>
            </a:fld>
            <a:endParaRPr lang="de-DE"/>
          </a:p>
        </p:txBody>
      </p:sp>
    </p:spTree>
    <p:extLst>
      <p:ext uri="{BB962C8B-B14F-4D97-AF65-F5344CB8AC3E}">
        <p14:creationId xmlns:p14="http://schemas.microsoft.com/office/powerpoint/2010/main" val="411927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66BF03D-CF01-4197-A634-3B7CD1C1341F}" type="slidenum">
              <a:rPr lang="de-DE" smtClean="0"/>
              <a:t>17</a:t>
            </a:fld>
            <a:endParaRPr lang="de-DE"/>
          </a:p>
        </p:txBody>
      </p:sp>
    </p:spTree>
    <p:extLst>
      <p:ext uri="{BB962C8B-B14F-4D97-AF65-F5344CB8AC3E}">
        <p14:creationId xmlns:p14="http://schemas.microsoft.com/office/powerpoint/2010/main" val="1206460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5978911"/>
            <a:ext cx="2743200" cy="365125"/>
          </a:xfrm>
          <a:prstGeom prst="rect">
            <a:avLst/>
          </a:prstGeom>
        </p:spPr>
        <p:txBody>
          <a:bodyPr/>
          <a:lstStyle>
            <a:lvl1pPr>
              <a:defRPr>
                <a:solidFill>
                  <a:srgbClr val="575756"/>
                </a:solidFill>
              </a:defRPr>
            </a:lvl1pPr>
          </a:lstStyle>
          <a:p>
            <a:fld id="{C896F146-8DB0-46B2-A259-3116DA0CD858}" type="datetimeFigureOut">
              <a:rPr lang="de-DE" smtClean="0"/>
              <a:t>03.06.2026</a:t>
            </a:fld>
            <a:endParaRPr lang="de-DE"/>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pic>
        <p:nvPicPr>
          <p:cNvPr id="10" name="Picture 8" descr="cciv_logo_RGB"/>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8893543" y="5916477"/>
            <a:ext cx="2265998" cy="47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bwMode="auto">
          <a:xfrm>
            <a:off x="11402441" y="5855489"/>
            <a:ext cx="481722" cy="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828000" y="3492000"/>
            <a:ext cx="10515600" cy="900000"/>
          </a:xfrm>
        </p:spPr>
        <p:txBody>
          <a:bodyPr>
            <a:normAutofit/>
          </a:bodyPr>
          <a:lstStyle>
            <a:lvl1pPr>
              <a:defRPr sz="7000" b="0">
                <a:solidFill>
                  <a:srgbClr val="3B5BA1"/>
                </a:solidFill>
                <a:latin typeface="Book Antiqua" panose="02040602050305030304" pitchFamily="18" charset="0"/>
              </a:defRPr>
            </a:lvl1pPr>
          </a:lstStyle>
          <a:p>
            <a:r>
              <a:rPr lang="de-DE"/>
              <a:t>Titel der Präsentation</a:t>
            </a:r>
          </a:p>
        </p:txBody>
      </p:sp>
      <p:sp>
        <p:nvSpPr>
          <p:cNvPr id="5" name="Textplatzhalter 4"/>
          <p:cNvSpPr>
            <a:spLocks noGrp="1"/>
          </p:cNvSpPr>
          <p:nvPr>
            <p:ph type="body" sz="quarter" idx="11" hasCustomPrompt="1"/>
          </p:nvPr>
        </p:nvSpPr>
        <p:spPr>
          <a:xfrm>
            <a:off x="828000" y="2844000"/>
            <a:ext cx="10515600" cy="504000"/>
          </a:xfrm>
        </p:spPr>
        <p:txBody>
          <a:bodyPr>
            <a:normAutofit/>
          </a:bodyPr>
          <a:lstStyle>
            <a:lvl1pPr marL="0" indent="0">
              <a:buNone/>
              <a:defRPr sz="3200">
                <a:solidFill>
                  <a:srgbClr val="575756"/>
                </a:solidFill>
                <a:latin typeface="+mj-lt"/>
              </a:defRPr>
            </a:lvl1pPr>
          </a:lstStyle>
          <a:p>
            <a:pPr lvl="0"/>
            <a:r>
              <a:rPr lang="de-DE"/>
              <a:t>Headline</a:t>
            </a:r>
          </a:p>
        </p:txBody>
      </p:sp>
      <p:sp>
        <p:nvSpPr>
          <p:cNvPr id="14" name="Textplatzhalter 4"/>
          <p:cNvSpPr>
            <a:spLocks noGrp="1"/>
          </p:cNvSpPr>
          <p:nvPr>
            <p:ph type="body" sz="quarter" idx="12" hasCustomPrompt="1"/>
          </p:nvPr>
        </p:nvSpPr>
        <p:spPr>
          <a:xfrm>
            <a:off x="828000" y="4428000"/>
            <a:ext cx="10515600" cy="648000"/>
          </a:xfrm>
        </p:spPr>
        <p:txBody>
          <a:bodyPr>
            <a:normAutofit/>
          </a:bodyPr>
          <a:lstStyle>
            <a:lvl1pPr marL="0" indent="0">
              <a:buNone/>
              <a:defRPr sz="4800" b="1">
                <a:solidFill>
                  <a:srgbClr val="575756"/>
                </a:solidFill>
                <a:latin typeface="+mj-lt"/>
              </a:defRPr>
            </a:lvl1pPr>
          </a:lstStyle>
          <a:p>
            <a:pPr lvl="0"/>
            <a:r>
              <a:rPr lang="de-DE"/>
              <a:t>Subheadline</a:t>
            </a:r>
          </a:p>
        </p:txBody>
      </p:sp>
      <p:sp>
        <p:nvSpPr>
          <p:cNvPr id="6" name="Bildplatzhalter 5"/>
          <p:cNvSpPr>
            <a:spLocks noGrp="1"/>
          </p:cNvSpPr>
          <p:nvPr>
            <p:ph type="pic" sz="quarter" idx="13"/>
          </p:nvPr>
        </p:nvSpPr>
        <p:spPr>
          <a:xfrm>
            <a:off x="0" y="1188608"/>
            <a:ext cx="12192000" cy="4384911"/>
          </a:xfrm>
        </p:spPr>
        <p:txBody>
          <a:bodyPr/>
          <a:lstStyle>
            <a:lvl1pPr marL="0" indent="0" algn="ctr">
              <a:buNone/>
              <a:defRPr/>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a:p>
            <a:endParaRPr lang="de-DE"/>
          </a:p>
        </p:txBody>
      </p:sp>
    </p:spTree>
    <p:extLst>
      <p:ext uri="{BB962C8B-B14F-4D97-AF65-F5344CB8AC3E}">
        <p14:creationId xmlns:p14="http://schemas.microsoft.com/office/powerpoint/2010/main" val="11481584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136800" y="6356350"/>
            <a:ext cx="2743200" cy="365125"/>
          </a:xfrm>
          <a:prstGeom prst="rect">
            <a:avLst/>
          </a:prstGeom>
        </p:spPr>
        <p:txBody>
          <a:bodyPr/>
          <a:lstStyle/>
          <a:p>
            <a:fld id="{6A5FD0CB-8B4A-4BAE-8908-A4C4D5EC6CF0}" type="slidenum">
              <a:rPr lang="de-DE" smtClean="0"/>
              <a:t>‹Nr.›</a:t>
            </a:fld>
            <a:endParaRPr lang="de-DE"/>
          </a:p>
        </p:txBody>
      </p:sp>
      <p:sp>
        <p:nvSpPr>
          <p:cNvPr id="7" name="Rechteck 6"/>
          <p:cNvSpPr/>
          <p:nvPr userDrawn="1"/>
        </p:nvSpPr>
        <p:spPr>
          <a:xfrm>
            <a:off x="8772000" y="0"/>
            <a:ext cx="34200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38200" y="360000"/>
            <a:ext cx="4752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838200" y="1800000"/>
            <a:ext cx="74958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9136800" y="288000"/>
            <a:ext cx="2736000" cy="5863338"/>
          </a:xfrm>
        </p:spPr>
        <p:txBody>
          <a:bodyPr anchor="ctr" anchorCtr="0"/>
          <a:lstStyle>
            <a:lvl1pPr marL="0" indent="0" algn="r">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838200" y="1566000"/>
            <a:ext cx="74958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40949" y="525293"/>
            <a:ext cx="2393051" cy="651753"/>
          </a:xfrm>
          <a:prstGeom prst="rect">
            <a:avLst/>
          </a:prstGeom>
        </p:spPr>
      </p:pic>
      <p:sp>
        <p:nvSpPr>
          <p:cNvPr id="14"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t>‹Nr.›</a:t>
            </a:fld>
            <a:endParaRPr lang="de-DE">
              <a:solidFill>
                <a:schemeClr val="bg1"/>
              </a:solidFill>
            </a:endParaRPr>
          </a:p>
        </p:txBody>
      </p:sp>
    </p:spTree>
    <p:extLst>
      <p:ext uri="{BB962C8B-B14F-4D97-AF65-F5344CB8AC3E}">
        <p14:creationId xmlns:p14="http://schemas.microsoft.com/office/powerpoint/2010/main" val="34223009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r Verbinder 6"/>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1" name="Grafik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2"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21081328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8"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8925365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83188" y="1800000"/>
            <a:ext cx="6172200" cy="435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1800000"/>
            <a:ext cx="3932237" cy="435240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1"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4508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1800000"/>
            <a:ext cx="3931200" cy="40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t>
            </a:r>
          </a:p>
          <a:p>
            <a:r>
              <a:rPr lang="de-DE"/>
              <a:t>auf das Symbol </a:t>
            </a:r>
          </a:p>
          <a:p>
            <a:r>
              <a:rPr lang="de-DE"/>
              <a:t>hinzufügen</a:t>
            </a:r>
          </a:p>
          <a:p>
            <a:endParaRPr lang="de-DE"/>
          </a:p>
        </p:txBody>
      </p:sp>
      <p:sp>
        <p:nvSpPr>
          <p:cNvPr id="8" name="Rechteck 7"/>
          <p:cNvSpPr/>
          <p:nvPr userDrawn="1"/>
        </p:nvSpPr>
        <p:spPr>
          <a:xfrm>
            <a:off x="10677727" y="0"/>
            <a:ext cx="1514274"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rot="720000">
            <a:off x="10287563" y="96536"/>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rot="-720000">
            <a:off x="10287564" y="3223939"/>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rot="10800000">
            <a:off x="10676175" y="-9525"/>
            <a:ext cx="1493996" cy="6731000"/>
          </a:xfrm>
          <a:prstGeom prst="homePlate">
            <a:avLst>
              <a:gd name="adj" fmla="val 46093"/>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p:cNvSpPr>
            <a:spLocks noGrp="1"/>
          </p:cNvSpPr>
          <p:nvPr>
            <p:ph type="body" sz="half" idx="2"/>
          </p:nvPr>
        </p:nvSpPr>
        <p:spPr>
          <a:xfrm>
            <a:off x="839788" y="1800000"/>
            <a:ext cx="3932237" cy="406105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Rechteck 14"/>
          <p:cNvSpPr/>
          <p:nvPr userDrawn="1"/>
        </p:nvSpPr>
        <p:spPr>
          <a:xfrm>
            <a:off x="0" y="6721475"/>
            <a:ext cx="12192000" cy="136525"/>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el 1"/>
          <p:cNvSpPr>
            <a:spLocks noGrp="1"/>
          </p:cNvSpPr>
          <p:nvPr>
            <p:ph type="title"/>
          </p:nvPr>
        </p:nvSpPr>
        <p:spPr>
          <a:xfrm>
            <a:off x="838200" y="360000"/>
            <a:ext cx="554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cxnSp>
        <p:nvCxnSpPr>
          <p:cNvPr id="20" name="Gerader Verbinder 19"/>
          <p:cNvCxnSpPr/>
          <p:nvPr userDrawn="1"/>
        </p:nvCxnSpPr>
        <p:spPr>
          <a:xfrm>
            <a:off x="838200" y="1566000"/>
            <a:ext cx="827618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16514" y="525293"/>
            <a:ext cx="2393051" cy="651753"/>
          </a:xfrm>
          <a:prstGeom prst="rect">
            <a:avLst/>
          </a:prstGeom>
        </p:spPr>
      </p:pic>
      <p:sp>
        <p:nvSpPr>
          <p:cNvPr id="17"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t>‹Nr.›</a:t>
            </a:fld>
            <a:endParaRPr lang="de-DE">
              <a:solidFill>
                <a:schemeClr val="bg1"/>
              </a:solidFill>
            </a:endParaRPr>
          </a:p>
        </p:txBody>
      </p:sp>
    </p:spTree>
    <p:extLst>
      <p:ext uri="{BB962C8B-B14F-4D97-AF65-F5344CB8AC3E}">
        <p14:creationId xmlns:p14="http://schemas.microsoft.com/office/powerpoint/2010/main" val="4291819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884748" y="1789889"/>
            <a:ext cx="3470639" cy="4071161"/>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a:p>
            <a:endParaRPr lang="de-DE"/>
          </a:p>
        </p:txBody>
      </p:sp>
      <p:grpSp>
        <p:nvGrpSpPr>
          <p:cNvPr id="9" name="Gruppieren 8"/>
          <p:cNvGrpSpPr/>
          <p:nvPr userDrawn="1"/>
        </p:nvGrpSpPr>
        <p:grpSpPr>
          <a:xfrm>
            <a:off x="0" y="-4762"/>
            <a:ext cx="3008270" cy="6726238"/>
            <a:chOff x="0" y="-4763"/>
            <a:chExt cx="3008270" cy="6862763"/>
          </a:xfrm>
        </p:grpSpPr>
        <p:sp>
          <p:nvSpPr>
            <p:cNvPr id="8" name="Rechteck 7"/>
            <p:cNvSpPr/>
            <p:nvPr userDrawn="1"/>
          </p:nvSpPr>
          <p:spPr>
            <a:xfrm>
              <a:off x="0" y="0"/>
              <a:ext cx="1514274" cy="685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a:off x="1514274" y="-4763"/>
              <a:ext cx="1493996" cy="685800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platzhalter 3"/>
          <p:cNvSpPr>
            <a:spLocks noGrp="1"/>
          </p:cNvSpPr>
          <p:nvPr>
            <p:ph type="body" sz="half" idx="2"/>
          </p:nvPr>
        </p:nvSpPr>
        <p:spPr>
          <a:xfrm>
            <a:off x="3480389" y="1789890"/>
            <a:ext cx="3932237" cy="4079098"/>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Inhaltsplatzhalter 2"/>
          <p:cNvSpPr>
            <a:spLocks noGrp="1"/>
          </p:cNvSpPr>
          <p:nvPr>
            <p:ph idx="13"/>
          </p:nvPr>
        </p:nvSpPr>
        <p:spPr>
          <a:xfrm>
            <a:off x="288000" y="457200"/>
            <a:ext cx="2212009" cy="5762625"/>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6" name="Gerader Verbinder 15"/>
          <p:cNvCxnSpPr/>
          <p:nvPr userDrawn="1"/>
        </p:nvCxnSpPr>
        <p:spPr>
          <a:xfrm>
            <a:off x="3480389" y="1566000"/>
            <a:ext cx="7873411"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Titel 1"/>
          <p:cNvSpPr>
            <a:spLocks noGrp="1"/>
          </p:cNvSpPr>
          <p:nvPr>
            <p:ph type="title"/>
          </p:nvPr>
        </p:nvSpPr>
        <p:spPr>
          <a:xfrm>
            <a:off x="3480389" y="360000"/>
            <a:ext cx="5238211"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20"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0765568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Bildplatzhalter 21"/>
          <p:cNvSpPr>
            <a:spLocks noGrp="1"/>
          </p:cNvSpPr>
          <p:nvPr>
            <p:ph type="pic" sz="quarter" idx="22"/>
          </p:nvPr>
        </p:nvSpPr>
        <p:spPr>
          <a:xfrm>
            <a:off x="0" y="1189038"/>
            <a:ext cx="12192000" cy="5532437"/>
          </a:xfrm>
        </p:spPr>
        <p:txBody>
          <a:bodyPr/>
          <a:lstStyle>
            <a:lvl1pPr marL="0" indent="0" algn="ctr">
              <a:buNone/>
              <a:defRPr b="0" baseline="0"/>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sp>
        <p:nvSpPr>
          <p:cNvPr id="24" name="Freihandform 23"/>
          <p:cNvSpPr>
            <a:spLocks noChangeArrowheads="1"/>
          </p:cNvSpPr>
          <p:nvPr userDrawn="1"/>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11" name="Titel 10"/>
          <p:cNvSpPr>
            <a:spLocks noGrp="1"/>
          </p:cNvSpPr>
          <p:nvPr>
            <p:ph type="title" hasCustomPrompt="1"/>
          </p:nvPr>
        </p:nvSpPr>
        <p:spPr>
          <a:xfrm>
            <a:off x="1123809" y="4815199"/>
            <a:ext cx="9625251" cy="865762"/>
          </a:xfrm>
        </p:spPr>
        <p:txBody>
          <a:bodyPr>
            <a:normAutofit/>
          </a:bodyPr>
          <a:lstStyle>
            <a:lvl1pPr>
              <a:defRPr sz="6000" b="0">
                <a:solidFill>
                  <a:schemeClr val="bg1"/>
                </a:solidFill>
                <a:latin typeface="Book Antiqua" panose="02040602050305030304" pitchFamily="18" charset="0"/>
              </a:defRPr>
            </a:lvl1pPr>
          </a:lstStyle>
          <a:p>
            <a:r>
              <a:rPr lang="de-DE"/>
              <a:t>Titel des Kapitels</a:t>
            </a:r>
          </a:p>
        </p:txBody>
      </p:sp>
      <p:sp>
        <p:nvSpPr>
          <p:cNvPr id="17" name="Textplatzhalter 16"/>
          <p:cNvSpPr>
            <a:spLocks noGrp="1"/>
          </p:cNvSpPr>
          <p:nvPr>
            <p:ph type="body" sz="quarter" idx="21" hasCustomPrompt="1"/>
          </p:nvPr>
        </p:nvSpPr>
        <p:spPr>
          <a:xfrm>
            <a:off x="1620000" y="5725921"/>
            <a:ext cx="9537626" cy="528964"/>
          </a:xfrm>
        </p:spPr>
        <p:txBody>
          <a:bodyPr>
            <a:normAutofit/>
          </a:bodyPr>
          <a:lstStyle>
            <a:lvl1pPr marL="0" indent="0">
              <a:buNone/>
              <a:defRPr sz="4200" b="1">
                <a:solidFill>
                  <a:srgbClr val="575756"/>
                </a:solidFill>
                <a:latin typeface="+mj-lt"/>
              </a:defRPr>
            </a:lvl1pPr>
          </a:lstStyle>
          <a:p>
            <a:pPr lvl="0"/>
            <a:r>
              <a:rPr lang="de-DE"/>
              <a:t>Subheadline</a:t>
            </a:r>
          </a:p>
        </p:txBody>
      </p:sp>
    </p:spTree>
    <p:extLst>
      <p:ext uri="{BB962C8B-B14F-4D97-AF65-F5344CB8AC3E}">
        <p14:creationId xmlns:p14="http://schemas.microsoft.com/office/powerpoint/2010/main" val="4990561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5" name="Gerader Verbinder 14"/>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2501634853"/>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199" y="1825625"/>
            <a:ext cx="64800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2"/>
          <p:cNvSpPr>
            <a:spLocks noGrp="1"/>
          </p:cNvSpPr>
          <p:nvPr>
            <p:ph type="pic" idx="10"/>
          </p:nvPr>
        </p:nvSpPr>
        <p:spPr>
          <a:xfrm>
            <a:off x="7597302" y="1825626"/>
            <a:ext cx="3756497" cy="435133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p:txBody>
      </p:sp>
      <p:cxnSp>
        <p:nvCxnSpPr>
          <p:cNvPr id="13" name="Gerader Verbinder 12"/>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5"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25317033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9" name="Textplatzhalter 2"/>
          <p:cNvSpPr>
            <a:spLocks noGrp="1"/>
          </p:cNvSpPr>
          <p:nvPr>
            <p:ph idx="1"/>
          </p:nvPr>
        </p:nvSpPr>
        <p:spPr>
          <a:xfrm>
            <a:off x="838200" y="1825625"/>
            <a:ext cx="5144311"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hteck 12"/>
          <p:cNvSpPr/>
          <p:nvPr userDrawn="1"/>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p:cNvSpPr>
            <a:spLocks noGrp="1"/>
          </p:cNvSpPr>
          <p:nvPr>
            <p:ph type="body" sz="half" idx="10"/>
          </p:nvPr>
        </p:nvSpPr>
        <p:spPr>
          <a:xfrm>
            <a:off x="6610998" y="2188724"/>
            <a:ext cx="4376957" cy="933855"/>
          </a:xfrm>
        </p:spPr>
        <p:txBody>
          <a:bodyPr anchor="b">
            <a:normAutofit/>
          </a:bodyPr>
          <a:lstStyle>
            <a:lvl1pPr marL="0" indent="0">
              <a:buNone/>
              <a:defRPr sz="3200">
                <a:solidFill>
                  <a:schemeClr val="bg1"/>
                </a:solidFill>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1"/>
          </p:nvPr>
        </p:nvSpPr>
        <p:spPr>
          <a:xfrm>
            <a:off x="6610998" y="3257516"/>
            <a:ext cx="4376957" cy="2540169"/>
          </a:xfrm>
        </p:spPr>
        <p:txBody>
          <a:bodyPr>
            <a:normAutofit/>
          </a:bodyPr>
          <a:lstStyle>
            <a:lvl1pPr marL="0" indent="0">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6" name="Gerader Verbinder 15"/>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20" name="Grafik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9"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38435108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lvl1pPr>
              <a:defRPr>
                <a:solidFill>
                  <a:srgbClr val="575756"/>
                </a:solidFill>
              </a:defRPr>
            </a:lvl1pPr>
            <a:lvl2pP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r Verbinder 8"/>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2" name="Grafik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6529847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0" name="Inhaltsplatzhalter 3"/>
          <p:cNvSpPr>
            <a:spLocks noGrp="1"/>
          </p:cNvSpPr>
          <p:nvPr>
            <p:ph sz="half" idx="13"/>
          </p:nvPr>
        </p:nvSpPr>
        <p:spPr>
          <a:xfrm>
            <a:off x="6172200" y="2505075"/>
            <a:ext cx="5181600"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3681315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cxnSp>
        <p:nvCxnSpPr>
          <p:cNvPr id="15" name="Gerader Verbinder 14"/>
          <p:cNvCxnSpPr/>
          <p:nvPr userDrawn="1"/>
        </p:nvCxnSpPr>
        <p:spPr>
          <a:xfrm>
            <a:off x="4300522" y="1566000"/>
            <a:ext cx="705327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03.06.2026</a:t>
            </a:fld>
            <a:endParaRPr lang="de-DE"/>
          </a:p>
        </p:txBody>
      </p:sp>
      <p:sp>
        <p:nvSpPr>
          <p:cNvPr id="7" name="Rechteck 6"/>
          <p:cNvSpPr/>
          <p:nvPr userDrawn="1"/>
        </p:nvSpPr>
        <p:spPr>
          <a:xfrm>
            <a:off x="0" y="0"/>
            <a:ext cx="30552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ichtungspfeil 7"/>
          <p:cNvSpPr/>
          <p:nvPr userDrawn="1"/>
        </p:nvSpPr>
        <p:spPr>
          <a:xfrm>
            <a:off x="2338458" y="0"/>
            <a:ext cx="1493996" cy="6721475"/>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300522" y="360000"/>
            <a:ext cx="446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300522" y="1800000"/>
            <a:ext cx="7053278"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288000" y="360000"/>
            <a:ext cx="2512264" cy="5791338"/>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pic>
        <p:nvPicPr>
          <p:cNvPr id="17" name="Grafik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38417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03.06.2026</a:t>
            </a:fld>
            <a:endParaRPr lang="de-DE"/>
          </a:p>
        </p:txBody>
      </p:sp>
      <p:sp>
        <p:nvSpPr>
          <p:cNvPr id="7" name="Rechteck 6"/>
          <p:cNvSpPr/>
          <p:nvPr userDrawn="1"/>
        </p:nvSpPr>
        <p:spPr>
          <a:xfrm>
            <a:off x="0" y="0"/>
            <a:ext cx="3420000" cy="6721475"/>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038600" y="360000"/>
            <a:ext cx="4680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038600" y="1800000"/>
            <a:ext cx="73152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317184" y="360000"/>
            <a:ext cx="2736000" cy="5791338"/>
          </a:xfrm>
        </p:spPr>
        <p:txBody>
          <a:bodyPr anchor="ctr" anchorCtr="0"/>
          <a:lstStyle>
            <a:lvl1pPr marL="0" indent="0">
              <a:buClr>
                <a:schemeClr val="bg1"/>
              </a:buClr>
              <a:buNone/>
              <a:defRPr b="0">
                <a:solidFill>
                  <a:srgbClr val="3B5BA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4038600" y="1566000"/>
            <a:ext cx="73152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471982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721200"/>
            <a:ext cx="12192000" cy="136800"/>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0000"/>
            <a:ext cx="10515600" cy="1188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t>‹Nr.›</a:t>
            </a:fld>
            <a:endParaRPr lang="de-DE">
              <a:solidFill>
                <a:srgbClr val="575756"/>
              </a:solidFill>
            </a:endParaRPr>
          </a:p>
        </p:txBody>
      </p:sp>
    </p:spTree>
    <p:extLst>
      <p:ext uri="{BB962C8B-B14F-4D97-AF65-F5344CB8AC3E}">
        <p14:creationId xmlns:p14="http://schemas.microsoft.com/office/powerpoint/2010/main" val="111551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2" r:id="rId6"/>
    <p:sldLayoutId id="2147483653" r:id="rId7"/>
    <p:sldLayoutId id="2147483663" r:id="rId8"/>
    <p:sldLayoutId id="2147483666" r:id="rId9"/>
    <p:sldLayoutId id="2147483662" r:id="rId10"/>
    <p:sldLayoutId id="2147483654" r:id="rId11"/>
    <p:sldLayoutId id="2147483655" r:id="rId12"/>
    <p:sldLayoutId id="2147483656" r:id="rId13"/>
    <p:sldLayoutId id="2147483657" r:id="rId14"/>
    <p:sldLayoutId id="2147483660" r:id="rId15"/>
  </p:sldLayoutIdLst>
  <p:transition/>
  <p:txStyles>
    <p:titleStyle>
      <a:lvl1pPr algn="l" defTabSz="914400" rtl="0" eaLnBrk="1" latinLnBrk="0" hangingPunct="1">
        <a:lnSpc>
          <a:spcPct val="90000"/>
        </a:lnSpc>
        <a:spcBef>
          <a:spcPct val="0"/>
        </a:spcBef>
        <a:buNone/>
        <a:defRPr sz="4000" b="0" kern="1200">
          <a:solidFill>
            <a:srgbClr val="3B5BA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1.xml"/><Relationship Id="rId6" Type="http://schemas.openxmlformats.org/officeDocument/2006/relationships/image" Target="../media/image33.sv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facebook.com/TherapieAktiv" TargetMode="Externa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hyperlink" Target="http://www.oegk.at/impressum" TargetMode="External"/><Relationship Id="rId2" Type="http://schemas.openxmlformats.org/officeDocument/2006/relationships/image" Target="../media/image54.jpeg"/><Relationship Id="rId1" Type="http://schemas.openxmlformats.org/officeDocument/2006/relationships/slideLayout" Target="../slideLayouts/slideLayout15.xml"/><Relationship Id="rId5" Type="http://schemas.openxmlformats.org/officeDocument/2006/relationships/hyperlink" Target="http://www.therapie-aktiv.at/" TargetMode="External"/><Relationship Id="rId4" Type="http://schemas.openxmlformats.org/officeDocument/2006/relationships/hyperlink" Target="mailto:office@therapie-aktiv.at"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mailto:service@therapie-aktiv.at"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a:extLst>
              <a:ext uri="{28A0092B-C50C-407E-A947-70E740481C1C}">
                <a14:useLocalDpi xmlns:a14="http://schemas.microsoft.com/office/drawing/2010/main"/>
              </a:ext>
            </a:extLst>
          </a:blip>
          <a:srcRect t="30524" b="21524"/>
          <a:stretch>
            <a:fillRect/>
          </a:stretch>
        </p:blipFill>
        <p:spPr/>
      </p:pic>
      <p:sp>
        <p:nvSpPr>
          <p:cNvPr id="2" name="Titel 1"/>
          <p:cNvSpPr>
            <a:spLocks noGrp="1"/>
          </p:cNvSpPr>
          <p:nvPr>
            <p:ph type="title"/>
          </p:nvPr>
        </p:nvSpPr>
        <p:spPr/>
        <p:txBody>
          <a:bodyPr>
            <a:normAutofit fontScale="90000"/>
          </a:bodyPr>
          <a:lstStyle/>
          <a:p>
            <a:r>
              <a:rPr lang="de-DE" dirty="0"/>
              <a:t>Diabetes mellitus Typ 2</a:t>
            </a:r>
          </a:p>
        </p:txBody>
      </p:sp>
      <p:sp>
        <p:nvSpPr>
          <p:cNvPr id="3" name="Textplatzhalter 2"/>
          <p:cNvSpPr>
            <a:spLocks noGrp="1"/>
          </p:cNvSpPr>
          <p:nvPr>
            <p:ph type="body" sz="quarter" idx="11"/>
          </p:nvPr>
        </p:nvSpPr>
        <p:spPr/>
        <p:txBody>
          <a:bodyPr>
            <a:normAutofit lnSpcReduction="10000"/>
          </a:bodyPr>
          <a:lstStyle/>
          <a:p>
            <a:r>
              <a:rPr lang="de-DE"/>
              <a:t>Online-Schulung</a:t>
            </a:r>
          </a:p>
        </p:txBody>
      </p:sp>
      <p:sp>
        <p:nvSpPr>
          <p:cNvPr id="4" name="Textplatzhalter 3"/>
          <p:cNvSpPr>
            <a:spLocks noGrp="1"/>
          </p:cNvSpPr>
          <p:nvPr>
            <p:ph type="body" sz="quarter" idx="12"/>
          </p:nvPr>
        </p:nvSpPr>
        <p:spPr/>
        <p:txBody>
          <a:bodyPr>
            <a:normAutofit fontScale="92500" lnSpcReduction="10000"/>
          </a:bodyPr>
          <a:lstStyle/>
          <a:p>
            <a:r>
              <a:rPr lang="de-DE"/>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a:t>Modul 1</a:t>
            </a:r>
            <a:endParaRPr lang="de-DE" sz="4800" b="1"/>
          </a:p>
        </p:txBody>
      </p:sp>
    </p:spTree>
    <p:extLst>
      <p:ext uri="{BB962C8B-B14F-4D97-AF65-F5344CB8AC3E}">
        <p14:creationId xmlns:p14="http://schemas.microsoft.com/office/powerpoint/2010/main" val="32003427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a:t>Was erwartet Sie heute?</a:t>
            </a:r>
          </a:p>
        </p:txBody>
      </p:sp>
      <p:sp>
        <p:nvSpPr>
          <p:cNvPr id="4" name="Inhaltsplatzhalter 3"/>
          <p:cNvSpPr>
            <a:spLocks noGrp="1"/>
          </p:cNvSpPr>
          <p:nvPr>
            <p:ph idx="1"/>
          </p:nvPr>
        </p:nvSpPr>
        <p:spPr/>
        <p:txBody>
          <a:bodyPr>
            <a:normAutofit/>
          </a:bodyPr>
          <a:lstStyle/>
          <a:p>
            <a:pPr marL="0" indent="0">
              <a:buNone/>
            </a:pPr>
            <a:r>
              <a:rPr lang="de-DE" sz="2400" b="1">
                <a:solidFill>
                  <a:srgbClr val="3B5BA1"/>
                </a:solidFill>
              </a:rPr>
              <a:t>Themen</a:t>
            </a:r>
          </a:p>
          <a:p>
            <a:r>
              <a:rPr lang="de-DE" sz="2400"/>
              <a:t>Was ist Diabetes?</a:t>
            </a:r>
          </a:p>
          <a:p>
            <a:r>
              <a:rPr lang="de-DE" sz="2400"/>
              <a:t>Symptome des Diabetes</a:t>
            </a:r>
          </a:p>
          <a:p>
            <a:r>
              <a:rPr lang="de-DE" sz="2400"/>
              <a:t>Blutzuckerwerte, Hyperglykämie</a:t>
            </a:r>
          </a:p>
          <a:p>
            <a:r>
              <a:rPr lang="de-DE" sz="2400"/>
              <a:t>Insulinwirkung</a:t>
            </a:r>
          </a:p>
          <a:p>
            <a:r>
              <a:rPr lang="de-DE" sz="2400"/>
              <a:t>Therapiemöglichkeiten</a:t>
            </a:r>
          </a:p>
          <a:p>
            <a:r>
              <a:rPr lang="de-DE" sz="2400"/>
              <a:t>Wie messe ich meinen Blutzucker?</a:t>
            </a:r>
          </a:p>
          <a:p>
            <a:r>
              <a:rPr lang="de-DE" sz="2400"/>
              <a:t>Bewegung</a:t>
            </a:r>
          </a:p>
        </p:txBody>
      </p:sp>
      <p:pic>
        <p:nvPicPr>
          <p:cNvPr id="3" name="Bildplatzhalter 2"/>
          <p:cNvPicPr>
            <a:picLocks noGrp="1" noChangeAspect="1"/>
          </p:cNvPicPr>
          <p:nvPr>
            <p:ph type="pic" idx="10"/>
          </p:nvPr>
        </p:nvPicPr>
        <p:blipFill>
          <a:blip r:embed="rId3">
            <a:extLst>
              <a:ext uri="{28A0092B-C50C-407E-A947-70E740481C1C}">
                <a14:useLocalDpi xmlns:a14="http://schemas.microsoft.com/office/drawing/2010/main"/>
              </a:ext>
            </a:extLst>
          </a:blip>
          <a:srcRect l="21248" r="23204"/>
          <a:stretch>
            <a:fillRect/>
          </a:stretch>
        </p:blipFill>
        <p:spPr/>
      </p:pic>
      <p:sp>
        <p:nvSpPr>
          <p:cNvPr id="9" name="Textfeld 8"/>
          <p:cNvSpPr txBox="1"/>
          <p:nvPr/>
        </p:nvSpPr>
        <p:spPr>
          <a:xfrm>
            <a:off x="7597302" y="6232048"/>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DOC RABE Media – Fotolia.com</a:t>
            </a:r>
          </a:p>
        </p:txBody>
      </p:sp>
    </p:spTree>
    <p:extLst>
      <p:ext uri="{BB962C8B-B14F-4D97-AF65-F5344CB8AC3E}">
        <p14:creationId xmlns:p14="http://schemas.microsoft.com/office/powerpoint/2010/main" val="16351040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a:ext>
            </a:extLst>
          </a:blip>
          <a:srcRect t="-73" b="2738"/>
          <a:stretch>
            <a:fillRect/>
          </a:stretch>
        </p:blipFill>
        <p:spPr>
          <a:xfrm>
            <a:off x="841431" y="3294043"/>
            <a:ext cx="5141080" cy="3327094"/>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a:ext>
            </a:extLst>
          </a:blip>
          <a:srcRect l="-18254"/>
          <a:stretch>
            <a:fillRect/>
          </a:stretch>
        </p:blipFill>
        <p:spPr>
          <a:xfrm>
            <a:off x="6125378" y="1586429"/>
            <a:ext cx="6066622" cy="5130188"/>
          </a:xfrm>
          <a:prstGeom prst="rect">
            <a:avLst/>
          </a:prstGeom>
          <a:solidFill>
            <a:schemeClr val="bg1"/>
          </a:solidFill>
        </p:spPr>
      </p:pic>
      <p:sp>
        <p:nvSpPr>
          <p:cNvPr id="7" name="Textplatzhalter 8">
            <a:extLst>
              <a:ext uri="{FF2B5EF4-FFF2-40B4-BE49-F238E27FC236}">
                <a16:creationId xmlns:a16="http://schemas.microsoft.com/office/drawing/2014/main" id="{0C6E7C33-0C3E-EF4C-A982-4F839A34D679}"/>
              </a:ext>
            </a:extLst>
          </p:cNvPr>
          <p:cNvSpPr>
            <a:spLocks noGrp="1"/>
          </p:cNvSpPr>
          <p:nvPr>
            <p:ph idx="1"/>
          </p:nvPr>
        </p:nvSpPr>
        <p:spPr/>
        <p:txBody>
          <a:bodyPr/>
          <a:lstStyle/>
          <a:p>
            <a:pPr marL="0" indent="0">
              <a:buNone/>
              <a:defRPr/>
            </a:pPr>
            <a:r>
              <a:rPr lang="de-DE" sz="2400"/>
              <a:t>Diabetes mellitus ist der Fachausdruck für die im Volksmund als „Zucker“ bezeichnete Krankheit und bedeutet </a:t>
            </a:r>
            <a:r>
              <a:rPr lang="de-DE" sz="2400" b="1"/>
              <a:t>„honigsüßer Durchfluss“.</a:t>
            </a:r>
          </a:p>
          <a:p>
            <a:pPr algn="ctr">
              <a:defRPr/>
            </a:pPr>
            <a:endParaRPr lang="de-DE" sz="1950"/>
          </a:p>
          <a:p>
            <a:pPr>
              <a:defRPr/>
            </a:pPr>
            <a:endParaRPr lang="de-DE"/>
          </a:p>
        </p:txBody>
      </p:sp>
      <p:sp>
        <p:nvSpPr>
          <p:cNvPr id="1741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AT" altLang="de-DE"/>
              <a:t>Was versteht man unter </a:t>
            </a:r>
            <a:br>
              <a:rPr lang="de-AT" altLang="de-DE"/>
            </a:br>
            <a:r>
              <a:rPr lang="de-AT" altLang="de-DE"/>
              <a:t>Diabetes mellitus?</a:t>
            </a:r>
            <a:endParaRPr lang="de-DE" altLang="de-DE"/>
          </a:p>
        </p:txBody>
      </p:sp>
      <p:sp>
        <p:nvSpPr>
          <p:cNvPr id="10" name="Rechteck 9"/>
          <p:cNvSpPr/>
          <p:nvPr/>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half" idx="10"/>
          </p:nvPr>
        </p:nvSpPr>
        <p:spPr/>
        <p:txBody>
          <a:bodyPr/>
          <a:lstStyle/>
          <a:p>
            <a:r>
              <a:rPr lang="de-DE"/>
              <a:t>Wortherkunft</a:t>
            </a:r>
          </a:p>
        </p:txBody>
      </p:sp>
      <p:sp>
        <p:nvSpPr>
          <p:cNvPr id="9" name="Textplatzhalter 8"/>
          <p:cNvSpPr>
            <a:spLocks noGrp="1"/>
          </p:cNvSpPr>
          <p:nvPr>
            <p:ph type="body" sz="half" idx="11"/>
          </p:nvPr>
        </p:nvSpPr>
        <p:spPr/>
        <p:txBody>
          <a:bodyPr>
            <a:normAutofit/>
          </a:bodyPr>
          <a:lstStyle/>
          <a:p>
            <a:pPr>
              <a:spcAft>
                <a:spcPts val="1200"/>
              </a:spcAft>
              <a:defRPr/>
            </a:pPr>
            <a:r>
              <a:rPr lang="de-DE" sz="2400" b="1">
                <a:latin typeface="+mn-lt"/>
              </a:rPr>
              <a:t>Diabetes</a:t>
            </a:r>
            <a:r>
              <a:rPr lang="de-DE" sz="2400"/>
              <a:t> (</a:t>
            </a:r>
            <a:r>
              <a:rPr lang="de-DE" sz="2400" b="1" i="1" err="1"/>
              <a:t>Diabainein)</a:t>
            </a:r>
            <a:r>
              <a:rPr lang="de-DE" sz="2400" i="1"/>
              <a:t> = hindurchfließen (altgriechisch)</a:t>
            </a:r>
            <a:endParaRPr lang="de-DE" sz="2400"/>
          </a:p>
          <a:p>
            <a:pPr>
              <a:defRPr/>
            </a:pPr>
            <a:r>
              <a:rPr lang="de-DE" sz="2400" b="1" i="1">
                <a:latin typeface="+mn-lt"/>
              </a:rPr>
              <a:t>mellitus</a:t>
            </a:r>
            <a:r>
              <a:rPr lang="de-DE" sz="2400" i="1"/>
              <a:t> = honigsüß (lateinisch)</a:t>
            </a:r>
            <a:endParaRPr lang="de-AT" sz="2400"/>
          </a:p>
          <a:p>
            <a:pPr>
              <a:defRPr/>
            </a:pPr>
            <a:endParaRPr lang="de-DE" sz="2400"/>
          </a:p>
          <a:p>
            <a:endParaRPr lang="de-DE" sz="1800"/>
          </a:p>
        </p:txBody>
      </p:sp>
      <p:sp>
        <p:nvSpPr>
          <p:cNvPr id="12" name="Textfeld 11"/>
          <p:cNvSpPr txBox="1"/>
          <p:nvPr/>
        </p:nvSpPr>
        <p:spPr>
          <a:xfrm rot="16200000">
            <a:off x="10681975" y="4204361"/>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effectLst/>
                <a:uLnTx/>
                <a:uFillTx/>
                <a:latin typeface="+mj-lt"/>
                <a:ea typeface="+mn-ea"/>
                <a:cs typeface="+mn-cs"/>
              </a:rPr>
              <a:t>Foto: © Irochka – Fotoiia.com</a:t>
            </a:r>
          </a:p>
        </p:txBody>
      </p:sp>
      <p:sp>
        <p:nvSpPr>
          <p:cNvPr id="13" name="Textfeld 12"/>
          <p:cNvSpPr txBox="1"/>
          <p:nvPr/>
        </p:nvSpPr>
        <p:spPr>
          <a:xfrm>
            <a:off x="838200" y="6524871"/>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Vova Shevchuk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0912977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rafik 6"/>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3013074" y="4140000"/>
            <a:ext cx="2990851" cy="1895475"/>
          </a:xfrm>
          <a:prstGeom prst="rect">
            <a:avLst/>
          </a:prstGeom>
          <a:noFill/>
          <a:ln w="9525">
            <a:solidFill>
              <a:srgbClr val="575756"/>
            </a:solidFill>
            <a:miter lim="800000"/>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eaLnBrk="1" hangingPunct="1">
              <a:defRPr/>
            </a:pPr>
            <a:r>
              <a:rPr lang="de-DE"/>
              <a:t>Symptome bei Diabetes</a:t>
            </a:r>
          </a:p>
        </p:txBody>
      </p:sp>
      <p:sp>
        <p:nvSpPr>
          <p:cNvPr id="3" name="Textfeld 3"/>
          <p:cNvSpPr txBox="1">
            <a:spLocks noChangeArrowheads="1"/>
          </p:cNvSpPr>
          <p:nvPr/>
        </p:nvSpPr>
        <p:spPr bwMode="auto">
          <a:xfrm>
            <a:off x="3013074" y="3708000"/>
            <a:ext cx="29908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Große Harnmengen</a:t>
            </a:r>
          </a:p>
        </p:txBody>
      </p:sp>
      <p:sp>
        <p:nvSpPr>
          <p:cNvPr id="5126" name="Textfeld 4"/>
          <p:cNvSpPr txBox="1">
            <a:spLocks noChangeArrowheads="1"/>
          </p:cNvSpPr>
          <p:nvPr/>
        </p:nvSpPr>
        <p:spPr bwMode="auto">
          <a:xfrm>
            <a:off x="6186488" y="3708000"/>
            <a:ext cx="299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Großer Durst</a:t>
            </a:r>
          </a:p>
        </p:txBody>
      </p:sp>
      <p:sp>
        <p:nvSpPr>
          <p:cNvPr id="5128" name="Textfeld 5"/>
          <p:cNvSpPr txBox="1">
            <a:spLocks noChangeArrowheads="1"/>
          </p:cNvSpPr>
          <p:nvPr/>
        </p:nvSpPr>
        <p:spPr bwMode="auto">
          <a:xfrm>
            <a:off x="3013074" y="6048000"/>
            <a:ext cx="299085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Müdigkeit, Kraftlosigkeit </a:t>
            </a:r>
          </a:p>
        </p:txBody>
      </p:sp>
      <p:sp>
        <p:nvSpPr>
          <p:cNvPr id="5130" name="Textfeld 6"/>
          <p:cNvSpPr txBox="1">
            <a:spLocks noChangeArrowheads="1"/>
          </p:cNvSpPr>
          <p:nvPr/>
        </p:nvSpPr>
        <p:spPr bwMode="auto">
          <a:xfrm>
            <a:off x="6045201" y="6048000"/>
            <a:ext cx="3132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Schlechte Wundheilung, Infektionen</a:t>
            </a:r>
          </a:p>
        </p:txBody>
      </p:sp>
      <p:pic>
        <p:nvPicPr>
          <p:cNvPr id="8201" name="Grafik 3"/>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3013075" y="1692000"/>
            <a:ext cx="29908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Grafik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6186488" y="1692000"/>
            <a:ext cx="2991600" cy="2047875"/>
          </a:xfrm>
          <a:prstGeom prst="rect">
            <a:avLst/>
          </a:prstGeom>
          <a:noFill/>
          <a:ln w="9525">
            <a:solidFill>
              <a:srgbClr val="575756"/>
            </a:solidFill>
            <a:miter lim="800000"/>
          </a:ln>
          <a:extLst>
            <a:ext uri="{909E8E84-426E-40DD-AFC4-6F175D3DCCD1}">
              <a14:hiddenFill xmlns:a14="http://schemas.microsoft.com/office/drawing/2010/main">
                <a:solidFill>
                  <a:srgbClr val="FFFFFF"/>
                </a:solidFill>
              </a14:hiddenFill>
            </a:ext>
          </a:extLst>
        </p:spPr>
      </p:pic>
      <p:pic>
        <p:nvPicPr>
          <p:cNvPr id="8203" name="Grafik 5"/>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6186488" y="4140000"/>
            <a:ext cx="2991600" cy="19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rot="16200000">
            <a:off x="1762826" y="4879427"/>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artSILENSEcom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5" name="Textfeld 14"/>
          <p:cNvSpPr txBox="1"/>
          <p:nvPr/>
        </p:nvSpPr>
        <p:spPr>
          <a:xfrm rot="16200000">
            <a:off x="1762827" y="2572463"/>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DOC RABE Media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6" name="Textfeld 15"/>
          <p:cNvSpPr txBox="1"/>
          <p:nvPr/>
        </p:nvSpPr>
        <p:spPr>
          <a:xfrm rot="16200000">
            <a:off x="8186978" y="4879427"/>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Sven Bähren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7" name="Textfeld 16"/>
          <p:cNvSpPr txBox="1"/>
          <p:nvPr/>
        </p:nvSpPr>
        <p:spPr>
          <a:xfrm rot="16200000">
            <a:off x="8186979" y="2572463"/>
            <a:ext cx="2233020" cy="12619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Scisetti Alfio – Fotolia.com</a:t>
            </a:r>
            <a:endParaRPr kumimoji="0" lang="de-DE" sz="1000" b="0" i="0" u="none" strike="noStrike" kern="1200" cap="none" spc="0" normalizeH="0" baseline="0" noProof="0">
              <a:ln>
                <a:noFill/>
              </a:ln>
              <a:solidFill>
                <a:srgbClr val="575756"/>
              </a:solidFill>
              <a:effectLst/>
              <a:uLnTx/>
              <a:uFillTx/>
              <a:latin typeface="+mj-lt"/>
            </a:endParaRPr>
          </a:p>
        </p:txBody>
      </p:sp>
    </p:spTree>
    <p:extLst>
      <p:ext uri="{BB962C8B-B14F-4D97-AF65-F5344CB8AC3E}">
        <p14:creationId xmlns:p14="http://schemas.microsoft.com/office/powerpoint/2010/main" val="3743945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5638005" y="1973574"/>
            <a:ext cx="935038" cy="4629150"/>
          </a:xfrm>
          <a:prstGeom prst="rect">
            <a:avLst/>
          </a:prstGeom>
          <a:gradFill>
            <a:gsLst>
              <a:gs pos="0">
                <a:srgbClr val="C00000"/>
              </a:gs>
              <a:gs pos="10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DE" altLang="de-DE"/>
              <a:t>Blutzuckerwerte</a:t>
            </a:r>
          </a:p>
        </p:txBody>
      </p:sp>
      <p:sp>
        <p:nvSpPr>
          <p:cNvPr id="7172" name="Textfeld 4"/>
          <p:cNvSpPr txBox="1">
            <a:spLocks noChangeArrowheads="1"/>
          </p:cNvSpPr>
          <p:nvPr/>
        </p:nvSpPr>
        <p:spPr bwMode="auto">
          <a:xfrm>
            <a:off x="2220118" y="4299263"/>
            <a:ext cx="32512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a:solidFill>
                  <a:srgbClr val="3C5BA6"/>
                </a:solidFill>
                <a:latin typeface="Calibri" panose="020F0502020204030204" pitchFamily="34" charset="0"/>
                <a:cs typeface="Calibri" panose="020F0502020204030204" pitchFamily="34" charset="0"/>
              </a:rPr>
              <a:t>Normaler Blutzucker</a:t>
            </a:r>
          </a:p>
        </p:txBody>
      </p:sp>
      <p:sp>
        <p:nvSpPr>
          <p:cNvPr id="5125" name="Textfeld 5"/>
          <p:cNvSpPr txBox="1">
            <a:spLocks noChangeArrowheads="1"/>
          </p:cNvSpPr>
          <p:nvPr/>
        </p:nvSpPr>
        <p:spPr bwMode="auto">
          <a:xfrm>
            <a:off x="4341018" y="4761224"/>
            <a:ext cx="644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Nüchtern:                         80 – 110 mg/dl </a:t>
            </a:r>
            <a:r>
              <a:rPr lang="de-DE" altLang="de-DE" sz="2000">
                <a:solidFill>
                  <a:srgbClr val="FF0000"/>
                </a:solidFill>
                <a:latin typeface="Calibri" panose="020F0502020204030204" pitchFamily="34" charset="0"/>
                <a:cs typeface="Calibri" panose="020F0502020204030204" pitchFamily="34" charset="0"/>
              </a:rPr>
              <a:t>bis max. 130 mg/dl*</a:t>
            </a:r>
          </a:p>
        </p:txBody>
      </p:sp>
      <p:sp>
        <p:nvSpPr>
          <p:cNvPr id="7174" name="Textfeld 7"/>
          <p:cNvSpPr txBox="1">
            <a:spLocks noChangeArrowheads="1"/>
          </p:cNvSpPr>
          <p:nvPr/>
        </p:nvSpPr>
        <p:spPr bwMode="auto">
          <a:xfrm>
            <a:off x="2432843" y="3946837"/>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  2 Stunden nach dem Essen:                        </a:t>
            </a:r>
            <a:r>
              <a:rPr lang="de-DE" altLang="de-DE" sz="2000" b="1">
                <a:solidFill>
                  <a:srgbClr val="3C5BA6"/>
                </a:solidFill>
                <a:latin typeface="+mn-lt"/>
                <a:cs typeface="Calibri" panose="020F0502020204030204" pitchFamily="34" charset="0"/>
              </a:rPr>
              <a:t>&lt; 140 </a:t>
            </a:r>
            <a:r>
              <a:rPr lang="de-DE" altLang="de-DE" sz="2000" b="1">
                <a:solidFill>
                  <a:srgbClr val="3C5BA6"/>
                </a:solidFill>
                <a:latin typeface="+mn-lt"/>
              </a:rPr>
              <a:t>mg/dl </a:t>
            </a:r>
            <a:r>
              <a:rPr lang="de-DE" altLang="de-DE" sz="2000">
                <a:solidFill>
                  <a:srgbClr val="FF0000"/>
                </a:solidFill>
                <a:latin typeface="+mn-lt"/>
              </a:rPr>
              <a:t>bis max. 180 mg/dl*</a:t>
            </a:r>
          </a:p>
        </p:txBody>
      </p:sp>
      <p:sp>
        <p:nvSpPr>
          <p:cNvPr id="5128" name="Textfeld 8"/>
          <p:cNvSpPr txBox="1">
            <a:spLocks noChangeArrowheads="1"/>
          </p:cNvSpPr>
          <p:nvPr/>
        </p:nvSpPr>
        <p:spPr bwMode="auto">
          <a:xfrm>
            <a:off x="2220118" y="2572063"/>
            <a:ext cx="2286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u="sng">
                <a:solidFill>
                  <a:srgbClr val="3C5BA6"/>
                </a:solidFill>
                <a:latin typeface="Calibri" panose="020F0502020204030204" pitchFamily="34" charset="0"/>
                <a:cs typeface="Calibri" panose="020F0502020204030204" pitchFamily="34" charset="0"/>
              </a:rPr>
              <a:t>Hyper</a:t>
            </a:r>
            <a:r>
              <a:rPr lang="de-DE" altLang="de-DE" sz="2500">
                <a:solidFill>
                  <a:srgbClr val="3C5BA6"/>
                </a:solidFill>
                <a:latin typeface="Calibri" panose="020F0502020204030204" pitchFamily="34" charset="0"/>
                <a:cs typeface="Calibri" panose="020F0502020204030204" pitchFamily="34" charset="0"/>
              </a:rPr>
              <a:t>glykämie</a:t>
            </a:r>
          </a:p>
        </p:txBody>
      </p:sp>
      <p:sp>
        <p:nvSpPr>
          <p:cNvPr id="5129" name="Textfeld 9"/>
          <p:cNvSpPr txBox="1">
            <a:spLocks noChangeArrowheads="1"/>
          </p:cNvSpPr>
          <p:nvPr/>
        </p:nvSpPr>
        <p:spPr bwMode="auto">
          <a:xfrm>
            <a:off x="2220118" y="5431149"/>
            <a:ext cx="25923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u="sng">
                <a:solidFill>
                  <a:srgbClr val="3C5BA6"/>
                </a:solidFill>
                <a:latin typeface="Calibri" panose="020F0502020204030204" pitchFamily="34" charset="0"/>
                <a:cs typeface="Calibri" panose="020F0502020204030204" pitchFamily="34" charset="0"/>
              </a:rPr>
              <a:t>Hypo</a:t>
            </a:r>
            <a:r>
              <a:rPr lang="de-DE" altLang="de-DE" sz="2500">
                <a:solidFill>
                  <a:srgbClr val="3C5BA6"/>
                </a:solidFill>
                <a:latin typeface="Calibri" panose="020F0502020204030204" pitchFamily="34" charset="0"/>
                <a:cs typeface="Calibri" panose="020F0502020204030204" pitchFamily="34" charset="0"/>
              </a:rPr>
              <a:t>glykämie </a:t>
            </a:r>
          </a:p>
        </p:txBody>
      </p:sp>
      <p:sp>
        <p:nvSpPr>
          <p:cNvPr id="5130" name="Textfeld 10"/>
          <p:cNvSpPr txBox="1">
            <a:spLocks noChangeArrowheads="1"/>
          </p:cNvSpPr>
          <p:nvPr/>
        </p:nvSpPr>
        <p:spPr bwMode="auto">
          <a:xfrm>
            <a:off x="6852444" y="5531162"/>
            <a:ext cx="182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&lt; 60 mg/dl</a:t>
            </a:r>
          </a:p>
        </p:txBody>
      </p:sp>
      <p:sp>
        <p:nvSpPr>
          <p:cNvPr id="12" name="Pfeil nach oben 11"/>
          <p:cNvSpPr/>
          <p:nvPr/>
        </p:nvSpPr>
        <p:spPr bwMode="auto">
          <a:xfrm>
            <a:off x="4448968" y="2037075"/>
            <a:ext cx="684212" cy="1871663"/>
          </a:xfrm>
          <a:prstGeom prst="upArrow">
            <a:avLst/>
          </a:prstGeom>
          <a:solidFill>
            <a:srgbClr val="3B5BA1"/>
          </a:soli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13" name="Pfeil nach unten 12"/>
          <p:cNvSpPr/>
          <p:nvPr/>
        </p:nvSpPr>
        <p:spPr bwMode="auto">
          <a:xfrm>
            <a:off x="4556918" y="5558149"/>
            <a:ext cx="576262" cy="1044575"/>
          </a:xfrm>
          <a:prstGeom prst="downArrow">
            <a:avLst/>
          </a:prstGeom>
          <a:solidFill>
            <a:srgbClr val="3B5BA1"/>
          </a:solidFill>
          <a:ln w="9525" cap="flat" cmpd="sng" algn="ctr">
            <a:noFill/>
            <a:prstDash val="solid"/>
            <a:round/>
            <a:headEnd type="none" w="med" len="med"/>
            <a:tailEnd type="none" w="med" len="med"/>
          </a:ln>
          <a:effectLst/>
        </p:spPr>
        <p:txBody>
          <a:bodyPr wrap="none"/>
          <a:lstStyle/>
          <a:p>
            <a:pPr eaLnBrk="1" hangingPunct="1">
              <a:defRPr/>
            </a:pPr>
            <a:endParaRPr lang="de-DE" sz="2400">
              <a:solidFill>
                <a:srgbClr val="3E6EA5"/>
              </a:solidFill>
              <a:latin typeface="Times New Roman" pitchFamily="18" charset="0"/>
            </a:endParaRPr>
          </a:p>
        </p:txBody>
      </p:sp>
      <p:sp>
        <p:nvSpPr>
          <p:cNvPr id="5133" name="Textfeld 13"/>
          <p:cNvSpPr txBox="1">
            <a:spLocks noChangeArrowheads="1"/>
          </p:cNvSpPr>
          <p:nvPr/>
        </p:nvSpPr>
        <p:spPr bwMode="auto">
          <a:xfrm>
            <a:off x="4980781" y="1598924"/>
            <a:ext cx="2303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Diabetisches Koma</a:t>
            </a:r>
          </a:p>
        </p:txBody>
      </p:sp>
      <p:sp>
        <p:nvSpPr>
          <p:cNvPr id="5134" name="Textfeld 14"/>
          <p:cNvSpPr txBox="1">
            <a:spLocks noChangeArrowheads="1"/>
          </p:cNvSpPr>
          <p:nvPr/>
        </p:nvSpPr>
        <p:spPr bwMode="auto">
          <a:xfrm>
            <a:off x="6852444" y="5859774"/>
            <a:ext cx="378936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Schwere Unterzuckerung mit der Gefahr einer Bewusstlosigkeit</a:t>
            </a:r>
          </a:p>
        </p:txBody>
      </p:sp>
      <p:sp>
        <p:nvSpPr>
          <p:cNvPr id="5135" name="Textfeld 15"/>
          <p:cNvSpPr txBox="1">
            <a:spLocks noChangeArrowheads="1"/>
          </p:cNvSpPr>
          <p:nvPr/>
        </p:nvSpPr>
        <p:spPr bwMode="auto">
          <a:xfrm>
            <a:off x="6852444" y="3007038"/>
            <a:ext cx="4650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Nierenschwelle bei ca. 180 mg/dl</a:t>
            </a:r>
          </a:p>
        </p:txBody>
      </p:sp>
      <p:sp>
        <p:nvSpPr>
          <p:cNvPr id="2" name="Textfeld 1"/>
          <p:cNvSpPr txBox="1"/>
          <p:nvPr/>
        </p:nvSpPr>
        <p:spPr>
          <a:xfrm>
            <a:off x="381400" y="6270073"/>
            <a:ext cx="3670693" cy="292963"/>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AT" sz="1400" b="0" i="0" u="none" strike="noStrike" kern="1200" cap="none" spc="0" normalizeH="0" baseline="0" noProof="0">
                <a:ln>
                  <a:noFill/>
                </a:ln>
                <a:solidFill>
                  <a:srgbClr val="FF0000"/>
                </a:solidFill>
                <a:effectLst/>
                <a:uLnTx/>
                <a:uFillTx/>
                <a:ea typeface="+mn-ea"/>
                <a:cs typeface="+mn-cs"/>
              </a:rPr>
              <a:t>*) Blutzucker-Zielwerte</a:t>
            </a:r>
            <a:r>
              <a:rPr kumimoji="0" lang="de-AT" sz="1400" b="0" i="0" u="none" strike="noStrike" kern="1200" cap="none" spc="0" normalizeH="0" noProof="0">
                <a:ln>
                  <a:noFill/>
                </a:ln>
                <a:solidFill>
                  <a:srgbClr val="FF0000"/>
                </a:solidFill>
                <a:effectLst/>
                <a:uLnTx/>
                <a:uFillTx/>
                <a:ea typeface="+mn-ea"/>
                <a:cs typeface="+mn-cs"/>
              </a:rPr>
              <a:t> </a:t>
            </a:r>
            <a:r>
              <a:rPr kumimoji="0" lang="de-AT" sz="1400" b="0" i="0" u="none" strike="noStrike" kern="1200" cap="none" spc="0" normalizeH="0" baseline="0" noProof="0">
                <a:ln>
                  <a:noFill/>
                </a:ln>
                <a:solidFill>
                  <a:srgbClr val="FF0000"/>
                </a:solidFill>
                <a:effectLst/>
                <a:uLnTx/>
                <a:uFillTx/>
                <a:ea typeface="+mn-ea"/>
                <a:cs typeface="+mn-cs"/>
              </a:rPr>
              <a:t>bei Diabetes mellitus Typ 2</a:t>
            </a:r>
            <a:endParaRPr kumimoji="0" lang="de-DE" sz="1400" b="0" i="0" u="none" strike="noStrike" kern="1200" cap="none" spc="0" normalizeH="0" baseline="0" noProof="0">
              <a:ln>
                <a:noFill/>
              </a:ln>
              <a:solidFill>
                <a:srgbClr val="FF0000"/>
              </a:solidFill>
              <a:effectLst/>
              <a:uLnTx/>
              <a:uFillTx/>
              <a:ea typeface="+mn-ea"/>
              <a:cs typeface="+mn-cs"/>
            </a:endParaRPr>
          </a:p>
        </p:txBody>
      </p:sp>
    </p:spTree>
    <p:extLst>
      <p:ext uri="{BB962C8B-B14F-4D97-AF65-F5344CB8AC3E}">
        <p14:creationId xmlns:p14="http://schemas.microsoft.com/office/powerpoint/2010/main" val="35496559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3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5125" grpId="0"/>
      <p:bldP spid="7174" grpId="0"/>
      <p:bldP spid="5128" grpId="0"/>
      <p:bldP spid="5129" grpId="0"/>
      <p:bldP spid="5130" grpId="0"/>
      <p:bldP spid="12" grpId="0" animBg="1"/>
      <p:bldP spid="13" grpId="0" animBg="1"/>
      <p:bldP spid="5133" grpId="0"/>
      <p:bldP spid="5134" grpId="0"/>
      <p:bldP spid="51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de-DE" altLang="de-DE" sz="2400"/>
              <a:t>Von einem </a:t>
            </a:r>
            <a:r>
              <a:rPr lang="de-DE" altLang="de-DE" sz="2400" b="1"/>
              <a:t>erhöhten Blutzucker </a:t>
            </a:r>
            <a:r>
              <a:rPr lang="de-DE" altLang="de-DE" sz="2400"/>
              <a:t>spricht man, wenn der Blutzuckerwert über dem Zielbereich liegt. </a:t>
            </a:r>
          </a:p>
          <a:p>
            <a:endParaRPr lang="de-DE" altLang="de-DE" sz="2400"/>
          </a:p>
        </p:txBody>
      </p:sp>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„Hyperglykämie“ – Was ist das?</a:t>
            </a:r>
            <a:endParaRPr lang="de-DE" altLang="de-DE"/>
          </a:p>
        </p:txBody>
      </p:sp>
      <p:pic>
        <p:nvPicPr>
          <p:cNvPr id="3" name="Grafik 2">
            <a:extLst>
              <a:ext uri="{FF2B5EF4-FFF2-40B4-BE49-F238E27FC236}">
                <a16:creationId xmlns:a16="http://schemas.microsoft.com/office/drawing/2014/main" id="{42A44B05-4546-149B-F8B6-C4A5184801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9186" y="2424195"/>
            <a:ext cx="6414614" cy="3752768"/>
          </a:xfrm>
          <a:prstGeom prst="rect">
            <a:avLst/>
          </a:prstGeom>
        </p:spPr>
      </p:pic>
      <p:sp>
        <p:nvSpPr>
          <p:cNvPr id="4" name="Textfeld 3">
            <a:extLst>
              <a:ext uri="{FF2B5EF4-FFF2-40B4-BE49-F238E27FC236}">
                <a16:creationId xmlns:a16="http://schemas.microsoft.com/office/drawing/2014/main" id="{D7F5E78D-B268-D014-C8D8-BCD5376F3113}"/>
              </a:ext>
            </a:extLst>
          </p:cNvPr>
          <p:cNvSpPr txBox="1"/>
          <p:nvPr/>
        </p:nvSpPr>
        <p:spPr>
          <a:xfrm>
            <a:off x="1415488" y="3392714"/>
            <a:ext cx="3680764" cy="1384995"/>
          </a:xfrm>
          <a:prstGeom prst="rect">
            <a:avLst/>
          </a:prstGeom>
          <a:noFill/>
        </p:spPr>
        <p:txBody>
          <a:bodyPr wrap="square">
            <a:spAutoFit/>
          </a:bodyPr>
          <a:lstStyle/>
          <a:p>
            <a:pPr algn="ctr">
              <a:tabLst>
                <a:tab pos="1619250" algn="r"/>
                <a:tab pos="2152650" algn="l"/>
              </a:tabLst>
              <a:defRPr/>
            </a:pPr>
            <a:r>
              <a:rPr lang="de-AT" sz="2800" b="1">
                <a:solidFill>
                  <a:srgbClr val="3B5BA1"/>
                </a:solidFill>
                <a:latin typeface="TT Norms Pro" panose="020B0604020202020204" charset="0"/>
              </a:rPr>
              <a:t>	HYPER	</a:t>
            </a:r>
            <a:r>
              <a:rPr lang="de-AT" sz="2800" b="1">
                <a:solidFill>
                  <a:srgbClr val="FF0000"/>
                </a:solidFill>
                <a:latin typeface="TT Norms Pro" panose="020B0604020202020204" charset="0"/>
              </a:rPr>
              <a:t>Zuviel</a:t>
            </a:r>
          </a:p>
          <a:p>
            <a:pPr algn="ctr">
              <a:tabLst>
                <a:tab pos="1619250" algn="r"/>
                <a:tab pos="2152650" algn="l"/>
              </a:tabLst>
              <a:defRPr/>
            </a:pPr>
            <a:r>
              <a:rPr lang="de-AT" sz="2800" b="1">
                <a:solidFill>
                  <a:srgbClr val="3B5BA1"/>
                </a:solidFill>
                <a:latin typeface="TT Norms Pro" panose="020B0604020202020204" charset="0"/>
              </a:rPr>
              <a:t>	GLYK	</a:t>
            </a:r>
            <a:r>
              <a:rPr lang="de-AT" sz="2800" b="1">
                <a:solidFill>
                  <a:srgbClr val="FF0000"/>
                </a:solidFill>
                <a:latin typeface="TT Norms Pro" panose="020B0604020202020204" charset="0"/>
              </a:rPr>
              <a:t>Zucker</a:t>
            </a:r>
          </a:p>
          <a:p>
            <a:pPr algn="ctr">
              <a:tabLst>
                <a:tab pos="1619250" algn="r"/>
                <a:tab pos="2152650" algn="l"/>
              </a:tabLst>
              <a:defRPr/>
            </a:pPr>
            <a:r>
              <a:rPr lang="de-AT" sz="2800" b="1">
                <a:solidFill>
                  <a:srgbClr val="3B5BA1"/>
                </a:solidFill>
                <a:latin typeface="TT Norms Pro" panose="020B0604020202020204" charset="0"/>
              </a:rPr>
              <a:t>	ÄMIE	</a:t>
            </a:r>
            <a:r>
              <a:rPr lang="de-AT" sz="2800" b="1">
                <a:solidFill>
                  <a:srgbClr val="FF0000"/>
                </a:solidFill>
                <a:latin typeface="TT Norms Pro" panose="020B0604020202020204" charset="0"/>
              </a:rPr>
              <a:t>im Blut</a:t>
            </a:r>
          </a:p>
        </p:txBody>
      </p:sp>
      <p:sp>
        <p:nvSpPr>
          <p:cNvPr id="5" name="Textfeld 4">
            <a:extLst>
              <a:ext uri="{FF2B5EF4-FFF2-40B4-BE49-F238E27FC236}">
                <a16:creationId xmlns:a16="http://schemas.microsoft.com/office/drawing/2014/main" id="{47AFEA8B-A074-4C2A-3AA6-6292E35E58BF}"/>
              </a:ext>
            </a:extLst>
          </p:cNvPr>
          <p:cNvSpPr txBox="1"/>
          <p:nvPr/>
        </p:nvSpPr>
        <p:spPr>
          <a:xfrm>
            <a:off x="7222002" y="5839511"/>
            <a:ext cx="2174660" cy="223838"/>
          </a:xfrm>
          <a:prstGeom prst="rect">
            <a:avLst/>
          </a:prstGeom>
        </p:spPr>
        <p:txBody>
          <a:bodyPr vert="horz" wrap="none" lIns="0" tIns="0" rIns="0" bIns="0" rtlCol="0">
            <a:noAutofit/>
          </a:bodyPr>
          <a:lstStyle/>
          <a:p>
            <a:pPr marL="0" marR="0" indent="0" algn="ctr"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a:t>
            </a:r>
            <a:r>
              <a:rPr lang="de-DE" sz="1000" err="1">
                <a:solidFill>
                  <a:srgbClr val="575756"/>
                </a:solidFill>
                <a:latin typeface="+mj-lt"/>
              </a:rPr>
              <a:t>Chones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11572808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r>
              <a:rPr lang="de-DE" altLang="de-DE"/>
              <a:t>Werte über 250 mg/dl</a:t>
            </a:r>
          </a:p>
        </p:txBody>
      </p:sp>
      <p:sp>
        <p:nvSpPr>
          <p:cNvPr id="31" name="Inhaltsplatzhalter 2"/>
          <p:cNvSpPr>
            <a:spLocks noGrp="1"/>
          </p:cNvSpPr>
          <p:nvPr>
            <p:ph idx="1"/>
          </p:nvPr>
        </p:nvSpPr>
        <p:spPr/>
        <p:txBody>
          <a:bodyPr numCol="2"/>
          <a:lstStyle/>
          <a:p>
            <a:pPr marL="0" indent="0">
              <a:spcAft>
                <a:spcPts val="1200"/>
              </a:spcAft>
              <a:buNone/>
              <a:defRPr/>
            </a:pPr>
            <a:r>
              <a:rPr lang="de-DE" altLang="de-DE" b="1" kern="1200" dirty="0">
                <a:solidFill>
                  <a:srgbClr val="3C5BA6"/>
                </a:solidFill>
                <a:cs typeface="Arial"/>
              </a:rPr>
              <a:t>Symptome </a:t>
            </a:r>
          </a:p>
          <a:p>
            <a:pPr>
              <a:defRPr/>
            </a:pPr>
            <a:r>
              <a:rPr lang="de-DE" altLang="de-DE" sz="2400" dirty="0"/>
              <a:t>Durst</a:t>
            </a:r>
          </a:p>
          <a:p>
            <a:pPr>
              <a:defRPr/>
            </a:pPr>
            <a:r>
              <a:rPr lang="de-DE" altLang="de-DE" sz="2400" dirty="0"/>
              <a:t>Große Harnmengen</a:t>
            </a:r>
          </a:p>
          <a:p>
            <a:pPr>
              <a:defRPr/>
            </a:pPr>
            <a:r>
              <a:rPr lang="de-DE" altLang="de-DE" sz="2400" dirty="0"/>
              <a:t>Müdigkeit</a:t>
            </a:r>
          </a:p>
          <a:p>
            <a:pPr>
              <a:defRPr/>
            </a:pPr>
            <a:r>
              <a:rPr lang="de-DE" altLang="de-DE" sz="2400" dirty="0"/>
              <a:t>Trockene Haut, Juckreiz, </a:t>
            </a:r>
            <a:br>
              <a:rPr lang="de-DE" altLang="de-DE" sz="2400" dirty="0"/>
            </a:br>
            <a:r>
              <a:rPr lang="de-DE" altLang="de-DE" sz="2400" dirty="0"/>
              <a:t>schlechtere Wundheilung</a:t>
            </a:r>
          </a:p>
          <a:p>
            <a:pPr>
              <a:defRPr/>
            </a:pPr>
            <a:r>
              <a:rPr lang="de-DE" altLang="de-DE" sz="2400" dirty="0"/>
              <a:t>Sehstörungen</a:t>
            </a:r>
          </a:p>
          <a:p>
            <a:pPr marL="0" indent="0">
              <a:buNone/>
              <a:defRPr/>
            </a:pPr>
            <a:endParaRPr lang="de-DE" altLang="de-DE" sz="2000" dirty="0"/>
          </a:p>
          <a:p>
            <a:pPr marL="0" indent="0">
              <a:buNone/>
              <a:defRPr/>
            </a:pPr>
            <a:endParaRPr lang="de-DE" altLang="de-DE" b="1" kern="1200" dirty="0">
              <a:solidFill>
                <a:srgbClr val="3E6EA5"/>
              </a:solidFill>
              <a:cs typeface="Arial"/>
            </a:endParaRPr>
          </a:p>
          <a:p>
            <a:pPr marL="0" indent="0">
              <a:spcAft>
                <a:spcPts val="1200"/>
              </a:spcAft>
              <a:buNone/>
              <a:defRPr/>
            </a:pPr>
            <a:r>
              <a:rPr lang="de-DE" altLang="de-DE" b="1" kern="1200" dirty="0">
                <a:solidFill>
                  <a:srgbClr val="3C5BA6"/>
                </a:solidFill>
                <a:cs typeface="Arial"/>
              </a:rPr>
              <a:t>Was tun?</a:t>
            </a:r>
          </a:p>
          <a:p>
            <a:pPr>
              <a:defRPr/>
            </a:pPr>
            <a:r>
              <a:rPr lang="de-DE" altLang="de-DE" sz="2400" dirty="0"/>
              <a:t>Viel Wasser trinken</a:t>
            </a:r>
          </a:p>
          <a:p>
            <a:pPr>
              <a:defRPr/>
            </a:pPr>
            <a:r>
              <a:rPr lang="de-DE" altLang="de-DE" sz="2400" dirty="0"/>
              <a:t>Ruhe geben</a:t>
            </a:r>
          </a:p>
          <a:p>
            <a:pPr>
              <a:defRPr/>
            </a:pPr>
            <a:r>
              <a:rPr lang="de-DE" altLang="de-DE" sz="2400" dirty="0"/>
              <a:t>Evtl. nächste Mahlzeit ausfallen lassen</a:t>
            </a:r>
          </a:p>
          <a:p>
            <a:pPr>
              <a:defRPr/>
            </a:pPr>
            <a:r>
              <a:rPr lang="de-DE" altLang="de-DE" sz="2400" dirty="0"/>
              <a:t>Regelmäßige BZ-Kontrollen</a:t>
            </a:r>
          </a:p>
          <a:p>
            <a:pPr>
              <a:defRPr/>
            </a:pPr>
            <a:r>
              <a:rPr lang="de-DE" altLang="de-DE" sz="2400" dirty="0"/>
              <a:t>Ursache ergründen </a:t>
            </a:r>
            <a:br>
              <a:rPr lang="de-DE" altLang="de-DE" sz="2400" dirty="0"/>
            </a:br>
            <a:r>
              <a:rPr lang="de-DE" altLang="de-DE" sz="2400" dirty="0"/>
              <a:t>(z. B. Ernährung, zu wenig Bewegung, Tabletten vergessen, Infekt, Cortison)</a:t>
            </a:r>
          </a:p>
          <a:p>
            <a:pPr marL="0" indent="0">
              <a:buNone/>
              <a:defRPr/>
            </a:pPr>
            <a:endParaRPr lang="de-DE" altLang="de-DE" sz="2000" dirty="0"/>
          </a:p>
        </p:txBody>
      </p:sp>
    </p:spTree>
    <p:extLst>
      <p:ext uri="{BB962C8B-B14F-4D97-AF65-F5344CB8AC3E}">
        <p14:creationId xmlns:p14="http://schemas.microsoft.com/office/powerpoint/2010/main" val="26076983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sz="half" idx="1"/>
            <p:extLst>
              <p:ext uri="{D42A27DB-BD31-4B8C-83A1-F6EECF244321}">
                <p14:modId xmlns:p14="http://schemas.microsoft.com/office/powerpoint/2010/main" val="3477789649"/>
              </p:ext>
            </p:extLst>
          </p:nvPr>
        </p:nvGraphicFramePr>
        <p:xfrm>
          <a:off x="3138701" y="1764144"/>
          <a:ext cx="4032000" cy="4257040"/>
        </p:xfrm>
        <a:graphic>
          <a:graphicData uri="http://schemas.openxmlformats.org/drawingml/2006/table">
            <a:tbl>
              <a:tblPr firstRow="1" bandRow="1">
                <a:tableStyleId>{5C22544A-7EE6-4342-B048-85BDC9FD1C3A}</a:tableStyleId>
              </a:tblPr>
              <a:tblGrid>
                <a:gridCol w="1344000">
                  <a:extLst>
                    <a:ext uri="{9D8B030D-6E8A-4147-A177-3AD203B41FA5}">
                      <a16:colId xmlns:a16="http://schemas.microsoft.com/office/drawing/2014/main" val="3012546057"/>
                    </a:ext>
                  </a:extLst>
                </a:gridCol>
                <a:gridCol w="1344000">
                  <a:extLst>
                    <a:ext uri="{9D8B030D-6E8A-4147-A177-3AD203B41FA5}">
                      <a16:colId xmlns:a16="http://schemas.microsoft.com/office/drawing/2014/main" val="3373250099"/>
                    </a:ext>
                  </a:extLst>
                </a:gridCol>
                <a:gridCol w="1344000">
                  <a:extLst>
                    <a:ext uri="{9D8B030D-6E8A-4147-A177-3AD203B41FA5}">
                      <a16:colId xmlns:a16="http://schemas.microsoft.com/office/drawing/2014/main" val="2080311133"/>
                    </a:ext>
                  </a:extLst>
                </a:gridCol>
              </a:tblGrid>
              <a:tr h="340652">
                <a:tc>
                  <a:txBody>
                    <a:bodyPr/>
                    <a:lstStyle/>
                    <a:p>
                      <a:pPr algn="ctr" rtl="0"/>
                      <a:br>
                        <a:rPr lang="de-DE" sz="1000" b="1" i="0" u="none" strike="noStrike" kern="1200" baseline="30000">
                          <a:solidFill>
                            <a:schemeClr val="lt1"/>
                          </a:solidFill>
                          <a:latin typeface="+mn-lt"/>
                          <a:ea typeface="+mn-ea"/>
                          <a:cs typeface="+mn-cs"/>
                        </a:rPr>
                      </a:br>
                      <a:r>
                        <a:rPr lang="de-DE" sz="2000" b="1" i="0" u="none" strike="noStrike" kern="1200" baseline="30000">
                          <a:solidFill>
                            <a:schemeClr val="lt1"/>
                          </a:solidFill>
                          <a:latin typeface="+mn-lt"/>
                          <a:ea typeface="+mn-ea"/>
                          <a:cs typeface="+mn-cs"/>
                        </a:rPr>
                        <a:t>HbA1c in</a:t>
                      </a:r>
                      <a:br>
                        <a:rPr lang="de-DE" sz="2000" b="1" i="0" u="none" strike="noStrike" kern="1200" baseline="30000">
                          <a:solidFill>
                            <a:schemeClr val="lt1"/>
                          </a:solidFill>
                          <a:latin typeface="+mn-lt"/>
                          <a:ea typeface="+mn-ea"/>
                          <a:cs typeface="+mn-cs"/>
                        </a:rPr>
                      </a:br>
                      <a:r>
                        <a:rPr lang="de-DE" sz="2000" b="1" i="0" u="none" strike="noStrike" kern="1200" baseline="30000">
                          <a:solidFill>
                            <a:schemeClr val="lt1"/>
                          </a:solidFill>
                          <a:latin typeface="+mn-lt"/>
                          <a:ea typeface="+mn-ea"/>
                          <a:cs typeface="+mn-cs"/>
                        </a:rPr>
                        <a:t>mmol/mol</a:t>
                      </a:r>
                    </a:p>
                  </a:txBody>
                  <a:tcPr>
                    <a:solidFill>
                      <a:srgbClr val="3B5BA1"/>
                    </a:solidFill>
                  </a:tcPr>
                </a:tc>
                <a:tc>
                  <a:txBody>
                    <a:bodyPr/>
                    <a:lstStyle/>
                    <a:p>
                      <a:pPr algn="ctr" rtl="0"/>
                      <a:endParaRPr lang="de-DE" sz="1000" b="1" i="0" u="none" strike="noStrike" kern="1200" baseline="30000">
                        <a:solidFill>
                          <a:schemeClr val="lt1"/>
                        </a:solidFill>
                        <a:latin typeface="+mn-lt"/>
                        <a:ea typeface="+mn-ea"/>
                        <a:cs typeface="+mn-cs"/>
                      </a:endParaRPr>
                    </a:p>
                    <a:p>
                      <a:pPr algn="ctr" rtl="0"/>
                      <a:r>
                        <a:rPr lang="de-DE" sz="2000" b="1" i="0" u="none" strike="noStrike" kern="1200" baseline="30000">
                          <a:solidFill>
                            <a:schemeClr val="lt1"/>
                          </a:solidFill>
                          <a:latin typeface="+mn-lt"/>
                          <a:ea typeface="+mn-ea"/>
                          <a:cs typeface="+mn-cs"/>
                        </a:rPr>
                        <a:t>HbA1c in %</a:t>
                      </a:r>
                      <a:endParaRPr lang="de-DE" sz="2000">
                        <a:latin typeface="+mn-lt"/>
                      </a:endParaRPr>
                    </a:p>
                  </a:txBody>
                  <a:tcPr>
                    <a:solidFill>
                      <a:srgbClr val="3B5BA1"/>
                    </a:solidFill>
                  </a:tcPr>
                </a:tc>
                <a:tc>
                  <a:txBody>
                    <a:bodyPr/>
                    <a:lstStyle/>
                    <a:p>
                      <a:pPr algn="ctr" rtl="0"/>
                      <a:endParaRPr lang="de-DE" sz="1000" b="1" i="0" u="none" strike="noStrike" kern="1200" baseline="30000">
                        <a:solidFill>
                          <a:schemeClr val="lt1"/>
                        </a:solidFill>
                        <a:latin typeface="+mn-lt"/>
                        <a:ea typeface="+mn-ea"/>
                        <a:cs typeface="+mn-cs"/>
                      </a:endParaRPr>
                    </a:p>
                    <a:p>
                      <a:pPr algn="ctr" rtl="0"/>
                      <a:r>
                        <a:rPr lang="de-DE" sz="2000" b="1" i="0" u="none" strike="noStrike" kern="1200" baseline="30000">
                          <a:solidFill>
                            <a:schemeClr val="lt1"/>
                          </a:solidFill>
                          <a:latin typeface="+mn-lt"/>
                          <a:ea typeface="+mn-ea"/>
                          <a:cs typeface="+mn-cs"/>
                        </a:rPr>
                        <a:t>Ø BZ in mg/dl</a:t>
                      </a:r>
                      <a:endParaRPr lang="de-DE" sz="2000">
                        <a:latin typeface="+mn-lt"/>
                      </a:endParaRPr>
                    </a:p>
                  </a:txBody>
                  <a:tcPr>
                    <a:solidFill>
                      <a:srgbClr val="3B5BA1"/>
                    </a:solidFill>
                  </a:tcPr>
                </a:tc>
                <a:extLst>
                  <a:ext uri="{0D108BD9-81ED-4DB2-BD59-A6C34878D82A}">
                    <a16:rowId xmlns:a16="http://schemas.microsoft.com/office/drawing/2014/main" val="2133308580"/>
                  </a:ext>
                </a:extLst>
              </a:tr>
              <a:tr h="318816">
                <a:tc>
                  <a:txBody>
                    <a:bodyPr/>
                    <a:lstStyle/>
                    <a:p>
                      <a:pPr algn="ctr"/>
                      <a:r>
                        <a:rPr lang="de-DE"/>
                        <a:t>31</a:t>
                      </a:r>
                    </a:p>
                  </a:txBody>
                  <a:tcPr>
                    <a:solidFill>
                      <a:srgbClr val="E4E4F2"/>
                    </a:solidFill>
                  </a:tcPr>
                </a:tc>
                <a:tc>
                  <a:txBody>
                    <a:bodyPr/>
                    <a:lstStyle/>
                    <a:p>
                      <a:pPr algn="ctr"/>
                      <a:r>
                        <a:rPr lang="de-DE"/>
                        <a:t>5</a:t>
                      </a:r>
                    </a:p>
                  </a:txBody>
                  <a:tcPr>
                    <a:solidFill>
                      <a:srgbClr val="E4E4F2"/>
                    </a:solidFill>
                  </a:tcPr>
                </a:tc>
                <a:tc>
                  <a:txBody>
                    <a:bodyPr/>
                    <a:lstStyle/>
                    <a:p>
                      <a:pPr algn="ctr"/>
                      <a:r>
                        <a:rPr lang="de-DE"/>
                        <a:t>101</a:t>
                      </a:r>
                    </a:p>
                  </a:txBody>
                  <a:tcPr>
                    <a:solidFill>
                      <a:srgbClr val="E4E4F2"/>
                    </a:solidFill>
                  </a:tcPr>
                </a:tc>
                <a:extLst>
                  <a:ext uri="{0D108BD9-81ED-4DB2-BD59-A6C34878D82A}">
                    <a16:rowId xmlns:a16="http://schemas.microsoft.com/office/drawing/2014/main" val="2519038899"/>
                  </a:ext>
                </a:extLst>
              </a:tr>
              <a:tr h="318816">
                <a:tc>
                  <a:txBody>
                    <a:bodyPr/>
                    <a:lstStyle/>
                    <a:p>
                      <a:pPr algn="ctr"/>
                      <a:r>
                        <a:rPr lang="de-DE"/>
                        <a:t>37</a:t>
                      </a:r>
                    </a:p>
                  </a:txBody>
                  <a:tcPr>
                    <a:solidFill>
                      <a:srgbClr val="E4E4F2"/>
                    </a:solidFill>
                  </a:tcPr>
                </a:tc>
                <a:tc>
                  <a:txBody>
                    <a:bodyPr/>
                    <a:lstStyle/>
                    <a:p>
                      <a:pPr algn="ctr"/>
                      <a:r>
                        <a:rPr lang="de-DE"/>
                        <a:t>5,5</a:t>
                      </a:r>
                    </a:p>
                  </a:txBody>
                  <a:tcPr>
                    <a:solidFill>
                      <a:srgbClr val="E4E4F2"/>
                    </a:solidFill>
                  </a:tcPr>
                </a:tc>
                <a:tc>
                  <a:txBody>
                    <a:bodyPr/>
                    <a:lstStyle/>
                    <a:p>
                      <a:pPr algn="ctr"/>
                      <a:r>
                        <a:rPr lang="de-DE"/>
                        <a:t>119</a:t>
                      </a:r>
                    </a:p>
                  </a:txBody>
                  <a:tcPr>
                    <a:solidFill>
                      <a:srgbClr val="E4E4F2"/>
                    </a:solidFill>
                  </a:tcPr>
                </a:tc>
                <a:extLst>
                  <a:ext uri="{0D108BD9-81ED-4DB2-BD59-A6C34878D82A}">
                    <a16:rowId xmlns:a16="http://schemas.microsoft.com/office/drawing/2014/main" val="802426155"/>
                  </a:ext>
                </a:extLst>
              </a:tr>
              <a:tr h="318816">
                <a:tc>
                  <a:txBody>
                    <a:bodyPr/>
                    <a:lstStyle/>
                    <a:p>
                      <a:pPr algn="ctr"/>
                      <a:r>
                        <a:rPr lang="de-DE"/>
                        <a:t>42</a:t>
                      </a:r>
                    </a:p>
                  </a:txBody>
                  <a:tcPr>
                    <a:solidFill>
                      <a:srgbClr val="E4E4F2"/>
                    </a:solidFill>
                  </a:tcPr>
                </a:tc>
                <a:tc>
                  <a:txBody>
                    <a:bodyPr/>
                    <a:lstStyle/>
                    <a:p>
                      <a:pPr algn="ctr"/>
                      <a:r>
                        <a:rPr lang="de-DE"/>
                        <a:t>6</a:t>
                      </a:r>
                    </a:p>
                  </a:txBody>
                  <a:tcPr>
                    <a:solidFill>
                      <a:srgbClr val="E4E4F2"/>
                    </a:solidFill>
                  </a:tcPr>
                </a:tc>
                <a:tc>
                  <a:txBody>
                    <a:bodyPr/>
                    <a:lstStyle/>
                    <a:p>
                      <a:pPr algn="ctr"/>
                      <a:r>
                        <a:rPr lang="de-DE"/>
                        <a:t>136</a:t>
                      </a:r>
                    </a:p>
                  </a:txBody>
                  <a:tcPr>
                    <a:solidFill>
                      <a:srgbClr val="E4E4F2"/>
                    </a:solidFill>
                  </a:tcPr>
                </a:tc>
                <a:extLst>
                  <a:ext uri="{0D108BD9-81ED-4DB2-BD59-A6C34878D82A}">
                    <a16:rowId xmlns:a16="http://schemas.microsoft.com/office/drawing/2014/main" val="4161666380"/>
                  </a:ext>
                </a:extLst>
              </a:tr>
              <a:tr h="318816">
                <a:tc>
                  <a:txBody>
                    <a:bodyPr/>
                    <a:lstStyle/>
                    <a:p>
                      <a:pPr algn="ctr"/>
                      <a:r>
                        <a:rPr lang="de-DE"/>
                        <a:t>48</a:t>
                      </a:r>
                    </a:p>
                  </a:txBody>
                  <a:tcPr>
                    <a:solidFill>
                      <a:srgbClr val="E4E4F2"/>
                    </a:solidFill>
                  </a:tcPr>
                </a:tc>
                <a:tc>
                  <a:txBody>
                    <a:bodyPr/>
                    <a:lstStyle/>
                    <a:p>
                      <a:pPr algn="ctr"/>
                      <a:r>
                        <a:rPr lang="de-DE"/>
                        <a:t>6,5</a:t>
                      </a:r>
                    </a:p>
                  </a:txBody>
                  <a:tcPr>
                    <a:solidFill>
                      <a:srgbClr val="E4E4F2"/>
                    </a:solidFill>
                  </a:tcPr>
                </a:tc>
                <a:tc>
                  <a:txBody>
                    <a:bodyPr/>
                    <a:lstStyle/>
                    <a:p>
                      <a:pPr algn="ctr"/>
                      <a:r>
                        <a:rPr lang="de-DE"/>
                        <a:t>154</a:t>
                      </a:r>
                    </a:p>
                  </a:txBody>
                  <a:tcPr>
                    <a:solidFill>
                      <a:srgbClr val="E4E4F2"/>
                    </a:solidFill>
                  </a:tcPr>
                </a:tc>
                <a:extLst>
                  <a:ext uri="{0D108BD9-81ED-4DB2-BD59-A6C34878D82A}">
                    <a16:rowId xmlns:a16="http://schemas.microsoft.com/office/drawing/2014/main" val="2358233558"/>
                  </a:ext>
                </a:extLst>
              </a:tr>
              <a:tr h="318816">
                <a:tc>
                  <a:txBody>
                    <a:bodyPr/>
                    <a:lstStyle/>
                    <a:p>
                      <a:pPr algn="ctr"/>
                      <a:r>
                        <a:rPr lang="de-DE"/>
                        <a:t>53</a:t>
                      </a:r>
                    </a:p>
                  </a:txBody>
                  <a:tcPr>
                    <a:solidFill>
                      <a:srgbClr val="E4E4F2"/>
                    </a:solidFill>
                  </a:tcPr>
                </a:tc>
                <a:tc>
                  <a:txBody>
                    <a:bodyPr/>
                    <a:lstStyle/>
                    <a:p>
                      <a:pPr algn="ctr"/>
                      <a:r>
                        <a:rPr lang="de-DE"/>
                        <a:t>7</a:t>
                      </a:r>
                    </a:p>
                  </a:txBody>
                  <a:tcPr>
                    <a:solidFill>
                      <a:srgbClr val="E4E4F2"/>
                    </a:solidFill>
                  </a:tcPr>
                </a:tc>
                <a:tc>
                  <a:txBody>
                    <a:bodyPr/>
                    <a:lstStyle/>
                    <a:p>
                      <a:pPr algn="ctr"/>
                      <a:r>
                        <a:rPr lang="de-DE"/>
                        <a:t>172</a:t>
                      </a:r>
                    </a:p>
                  </a:txBody>
                  <a:tcPr>
                    <a:solidFill>
                      <a:srgbClr val="E4E4F2"/>
                    </a:solidFill>
                  </a:tcPr>
                </a:tc>
                <a:extLst>
                  <a:ext uri="{0D108BD9-81ED-4DB2-BD59-A6C34878D82A}">
                    <a16:rowId xmlns:a16="http://schemas.microsoft.com/office/drawing/2014/main" val="1215883437"/>
                  </a:ext>
                </a:extLst>
              </a:tr>
              <a:tr h="318816">
                <a:tc>
                  <a:txBody>
                    <a:bodyPr/>
                    <a:lstStyle/>
                    <a:p>
                      <a:pPr algn="ctr"/>
                      <a:r>
                        <a:rPr lang="de-DE"/>
                        <a:t>58</a:t>
                      </a:r>
                    </a:p>
                  </a:txBody>
                  <a:tcPr>
                    <a:solidFill>
                      <a:srgbClr val="E4E4F2"/>
                    </a:solidFill>
                  </a:tcPr>
                </a:tc>
                <a:tc>
                  <a:txBody>
                    <a:bodyPr/>
                    <a:lstStyle/>
                    <a:p>
                      <a:pPr algn="ctr"/>
                      <a:r>
                        <a:rPr lang="de-DE"/>
                        <a:t>7,5</a:t>
                      </a:r>
                    </a:p>
                  </a:txBody>
                  <a:tcPr>
                    <a:solidFill>
                      <a:srgbClr val="E4E4F2"/>
                    </a:solidFill>
                  </a:tcPr>
                </a:tc>
                <a:tc>
                  <a:txBody>
                    <a:bodyPr/>
                    <a:lstStyle/>
                    <a:p>
                      <a:pPr algn="ctr"/>
                      <a:r>
                        <a:rPr lang="de-DE"/>
                        <a:t>190</a:t>
                      </a:r>
                    </a:p>
                  </a:txBody>
                  <a:tcPr>
                    <a:solidFill>
                      <a:srgbClr val="E4E4F2"/>
                    </a:solidFill>
                  </a:tcPr>
                </a:tc>
                <a:extLst>
                  <a:ext uri="{0D108BD9-81ED-4DB2-BD59-A6C34878D82A}">
                    <a16:rowId xmlns:a16="http://schemas.microsoft.com/office/drawing/2014/main" val="3732485536"/>
                  </a:ext>
                </a:extLst>
              </a:tr>
              <a:tr h="318816">
                <a:tc>
                  <a:txBody>
                    <a:bodyPr/>
                    <a:lstStyle/>
                    <a:p>
                      <a:pPr algn="ctr"/>
                      <a:r>
                        <a:rPr lang="de-DE"/>
                        <a:t>64</a:t>
                      </a:r>
                    </a:p>
                  </a:txBody>
                  <a:tcPr>
                    <a:solidFill>
                      <a:srgbClr val="E4E4F2"/>
                    </a:solidFill>
                  </a:tcPr>
                </a:tc>
                <a:tc>
                  <a:txBody>
                    <a:bodyPr/>
                    <a:lstStyle/>
                    <a:p>
                      <a:pPr algn="ctr"/>
                      <a:r>
                        <a:rPr lang="de-DE"/>
                        <a:t>8</a:t>
                      </a:r>
                    </a:p>
                  </a:txBody>
                  <a:tcPr>
                    <a:solidFill>
                      <a:srgbClr val="E4E4F2"/>
                    </a:solidFill>
                  </a:tcPr>
                </a:tc>
                <a:tc>
                  <a:txBody>
                    <a:bodyPr/>
                    <a:lstStyle/>
                    <a:p>
                      <a:pPr algn="ctr"/>
                      <a:r>
                        <a:rPr lang="de-DE"/>
                        <a:t>208</a:t>
                      </a:r>
                    </a:p>
                  </a:txBody>
                  <a:tcPr>
                    <a:solidFill>
                      <a:srgbClr val="E4E4F2"/>
                    </a:solidFill>
                  </a:tcPr>
                </a:tc>
                <a:extLst>
                  <a:ext uri="{0D108BD9-81ED-4DB2-BD59-A6C34878D82A}">
                    <a16:rowId xmlns:a16="http://schemas.microsoft.com/office/drawing/2014/main" val="1274922005"/>
                  </a:ext>
                </a:extLst>
              </a:tr>
              <a:tr h="318816">
                <a:tc>
                  <a:txBody>
                    <a:bodyPr/>
                    <a:lstStyle/>
                    <a:p>
                      <a:pPr algn="ctr"/>
                      <a:r>
                        <a:rPr lang="de-DE"/>
                        <a:t>69</a:t>
                      </a:r>
                    </a:p>
                  </a:txBody>
                  <a:tcPr>
                    <a:solidFill>
                      <a:srgbClr val="E4E4F2"/>
                    </a:solidFill>
                  </a:tcPr>
                </a:tc>
                <a:tc>
                  <a:txBody>
                    <a:bodyPr/>
                    <a:lstStyle/>
                    <a:p>
                      <a:pPr algn="ctr"/>
                      <a:r>
                        <a:rPr lang="de-DE"/>
                        <a:t>8,5</a:t>
                      </a:r>
                    </a:p>
                  </a:txBody>
                  <a:tcPr>
                    <a:solidFill>
                      <a:srgbClr val="E4E4F2"/>
                    </a:solidFill>
                  </a:tcPr>
                </a:tc>
                <a:tc>
                  <a:txBody>
                    <a:bodyPr/>
                    <a:lstStyle/>
                    <a:p>
                      <a:pPr algn="ctr"/>
                      <a:r>
                        <a:rPr lang="de-DE"/>
                        <a:t>225</a:t>
                      </a:r>
                    </a:p>
                  </a:txBody>
                  <a:tcPr>
                    <a:solidFill>
                      <a:srgbClr val="E4E4F2"/>
                    </a:solidFill>
                  </a:tcPr>
                </a:tc>
                <a:extLst>
                  <a:ext uri="{0D108BD9-81ED-4DB2-BD59-A6C34878D82A}">
                    <a16:rowId xmlns:a16="http://schemas.microsoft.com/office/drawing/2014/main" val="1565634923"/>
                  </a:ext>
                </a:extLst>
              </a:tr>
              <a:tr h="318816">
                <a:tc>
                  <a:txBody>
                    <a:bodyPr/>
                    <a:lstStyle/>
                    <a:p>
                      <a:pPr algn="ctr"/>
                      <a:r>
                        <a:rPr lang="de-DE"/>
                        <a:t>75</a:t>
                      </a:r>
                    </a:p>
                  </a:txBody>
                  <a:tcPr>
                    <a:solidFill>
                      <a:srgbClr val="E4E4F2"/>
                    </a:solidFill>
                  </a:tcPr>
                </a:tc>
                <a:tc>
                  <a:txBody>
                    <a:bodyPr/>
                    <a:lstStyle/>
                    <a:p>
                      <a:pPr algn="ctr"/>
                      <a:r>
                        <a:rPr lang="de-DE"/>
                        <a:t>9</a:t>
                      </a:r>
                    </a:p>
                  </a:txBody>
                  <a:tcPr>
                    <a:solidFill>
                      <a:srgbClr val="E4E4F2"/>
                    </a:solidFill>
                  </a:tcPr>
                </a:tc>
                <a:tc>
                  <a:txBody>
                    <a:bodyPr/>
                    <a:lstStyle/>
                    <a:p>
                      <a:pPr algn="ctr"/>
                      <a:r>
                        <a:rPr lang="de-DE"/>
                        <a:t>243</a:t>
                      </a:r>
                    </a:p>
                  </a:txBody>
                  <a:tcPr>
                    <a:solidFill>
                      <a:srgbClr val="E4E4F2"/>
                    </a:solidFill>
                  </a:tcPr>
                </a:tc>
                <a:extLst>
                  <a:ext uri="{0D108BD9-81ED-4DB2-BD59-A6C34878D82A}">
                    <a16:rowId xmlns:a16="http://schemas.microsoft.com/office/drawing/2014/main" val="1919086194"/>
                  </a:ext>
                </a:extLst>
              </a:tr>
              <a:tr h="318816">
                <a:tc>
                  <a:txBody>
                    <a:bodyPr/>
                    <a:lstStyle/>
                    <a:p>
                      <a:pPr algn="ctr"/>
                      <a:r>
                        <a:rPr lang="de-DE"/>
                        <a:t>80</a:t>
                      </a:r>
                    </a:p>
                  </a:txBody>
                  <a:tcPr>
                    <a:solidFill>
                      <a:srgbClr val="E4E4F2"/>
                    </a:solidFill>
                  </a:tcPr>
                </a:tc>
                <a:tc>
                  <a:txBody>
                    <a:bodyPr/>
                    <a:lstStyle/>
                    <a:p>
                      <a:pPr algn="ctr"/>
                      <a:r>
                        <a:rPr lang="de-DE"/>
                        <a:t>9,5</a:t>
                      </a:r>
                    </a:p>
                  </a:txBody>
                  <a:tcPr>
                    <a:solidFill>
                      <a:srgbClr val="E4E4F2"/>
                    </a:solidFill>
                  </a:tcPr>
                </a:tc>
                <a:tc>
                  <a:txBody>
                    <a:bodyPr/>
                    <a:lstStyle/>
                    <a:p>
                      <a:pPr algn="ctr"/>
                      <a:r>
                        <a:rPr lang="de-DE"/>
                        <a:t>261</a:t>
                      </a:r>
                    </a:p>
                  </a:txBody>
                  <a:tcPr>
                    <a:solidFill>
                      <a:srgbClr val="E4E4F2"/>
                    </a:solidFill>
                  </a:tcPr>
                </a:tc>
                <a:extLst>
                  <a:ext uri="{0D108BD9-81ED-4DB2-BD59-A6C34878D82A}">
                    <a16:rowId xmlns:a16="http://schemas.microsoft.com/office/drawing/2014/main" val="2965341935"/>
                  </a:ext>
                </a:extLst>
              </a:tr>
            </a:tbl>
          </a:graphicData>
        </a:graphic>
      </p:graphicFrame>
      <p:graphicFrame>
        <p:nvGraphicFramePr>
          <p:cNvPr id="8" name="Inhaltsplatzhalter 7"/>
          <p:cNvGraphicFramePr>
            <a:graphicFrameLocks noGrp="1"/>
          </p:cNvGraphicFramePr>
          <p:nvPr>
            <p:ph sz="half" idx="2"/>
            <p:extLst>
              <p:ext uri="{D42A27DB-BD31-4B8C-83A1-F6EECF244321}">
                <p14:modId xmlns:p14="http://schemas.microsoft.com/office/powerpoint/2010/main" val="3631094186"/>
              </p:ext>
            </p:extLst>
          </p:nvPr>
        </p:nvGraphicFramePr>
        <p:xfrm>
          <a:off x="7334782" y="1764144"/>
          <a:ext cx="4032000" cy="4257044"/>
        </p:xfrm>
        <a:graphic>
          <a:graphicData uri="http://schemas.openxmlformats.org/drawingml/2006/table">
            <a:tbl>
              <a:tblPr bandRow="1">
                <a:tableStyleId>{5C22544A-7EE6-4342-B048-85BDC9FD1C3A}</a:tableStyleId>
              </a:tblPr>
              <a:tblGrid>
                <a:gridCol w="1344000">
                  <a:extLst>
                    <a:ext uri="{9D8B030D-6E8A-4147-A177-3AD203B41FA5}">
                      <a16:colId xmlns:a16="http://schemas.microsoft.com/office/drawing/2014/main" val="758213318"/>
                    </a:ext>
                  </a:extLst>
                </a:gridCol>
                <a:gridCol w="1344000">
                  <a:extLst>
                    <a:ext uri="{9D8B030D-6E8A-4147-A177-3AD203B41FA5}">
                      <a16:colId xmlns:a16="http://schemas.microsoft.com/office/drawing/2014/main" val="2529621315"/>
                    </a:ext>
                  </a:extLst>
                </a:gridCol>
                <a:gridCol w="1344000">
                  <a:extLst>
                    <a:ext uri="{9D8B030D-6E8A-4147-A177-3AD203B41FA5}">
                      <a16:colId xmlns:a16="http://schemas.microsoft.com/office/drawing/2014/main" val="1763841562"/>
                    </a:ext>
                  </a:extLst>
                </a:gridCol>
              </a:tblGrid>
              <a:tr h="387004">
                <a:tc>
                  <a:txBody>
                    <a:bodyPr/>
                    <a:lstStyle/>
                    <a:p>
                      <a:pPr algn="ctr"/>
                      <a:r>
                        <a:rPr lang="de-DE"/>
                        <a:t>86</a:t>
                      </a:r>
                    </a:p>
                  </a:txBody>
                  <a:tcPr>
                    <a:solidFill>
                      <a:srgbClr val="E4E4F2"/>
                    </a:solidFill>
                  </a:tcPr>
                </a:tc>
                <a:tc>
                  <a:txBody>
                    <a:bodyPr/>
                    <a:lstStyle/>
                    <a:p>
                      <a:pPr algn="ctr"/>
                      <a:r>
                        <a:rPr lang="de-DE"/>
                        <a:t>10</a:t>
                      </a:r>
                    </a:p>
                  </a:txBody>
                  <a:tcPr>
                    <a:solidFill>
                      <a:srgbClr val="E4E4F2"/>
                    </a:solidFill>
                  </a:tcPr>
                </a:tc>
                <a:tc>
                  <a:txBody>
                    <a:bodyPr/>
                    <a:lstStyle/>
                    <a:p>
                      <a:pPr algn="ctr"/>
                      <a:r>
                        <a:rPr lang="de-DE"/>
                        <a:t>279</a:t>
                      </a:r>
                    </a:p>
                  </a:txBody>
                  <a:tcPr>
                    <a:solidFill>
                      <a:srgbClr val="E4E4F2"/>
                    </a:solidFill>
                  </a:tcPr>
                </a:tc>
                <a:extLst>
                  <a:ext uri="{0D108BD9-81ED-4DB2-BD59-A6C34878D82A}">
                    <a16:rowId xmlns:a16="http://schemas.microsoft.com/office/drawing/2014/main" val="2563729300"/>
                  </a:ext>
                </a:extLst>
              </a:tr>
              <a:tr h="387004">
                <a:tc>
                  <a:txBody>
                    <a:bodyPr/>
                    <a:lstStyle/>
                    <a:p>
                      <a:pPr algn="ctr"/>
                      <a:r>
                        <a:rPr lang="de-DE"/>
                        <a:t>91</a:t>
                      </a:r>
                    </a:p>
                  </a:txBody>
                  <a:tcPr>
                    <a:solidFill>
                      <a:srgbClr val="E4E4F2"/>
                    </a:solidFill>
                  </a:tcPr>
                </a:tc>
                <a:tc>
                  <a:txBody>
                    <a:bodyPr/>
                    <a:lstStyle/>
                    <a:p>
                      <a:pPr algn="ctr"/>
                      <a:r>
                        <a:rPr lang="de-DE"/>
                        <a:t>10,5</a:t>
                      </a:r>
                    </a:p>
                  </a:txBody>
                  <a:tcPr>
                    <a:solidFill>
                      <a:srgbClr val="E4E4F2"/>
                    </a:solidFill>
                  </a:tcPr>
                </a:tc>
                <a:tc>
                  <a:txBody>
                    <a:bodyPr/>
                    <a:lstStyle/>
                    <a:p>
                      <a:pPr algn="ctr"/>
                      <a:r>
                        <a:rPr lang="de-DE"/>
                        <a:t>297</a:t>
                      </a:r>
                    </a:p>
                  </a:txBody>
                  <a:tcPr>
                    <a:solidFill>
                      <a:srgbClr val="E4E4F2"/>
                    </a:solidFill>
                  </a:tcPr>
                </a:tc>
                <a:extLst>
                  <a:ext uri="{0D108BD9-81ED-4DB2-BD59-A6C34878D82A}">
                    <a16:rowId xmlns:a16="http://schemas.microsoft.com/office/drawing/2014/main" val="1594943415"/>
                  </a:ext>
                </a:extLst>
              </a:tr>
              <a:tr h="387004">
                <a:tc>
                  <a:txBody>
                    <a:bodyPr/>
                    <a:lstStyle/>
                    <a:p>
                      <a:pPr algn="ctr"/>
                      <a:r>
                        <a:rPr lang="de-DE"/>
                        <a:t>97</a:t>
                      </a:r>
                    </a:p>
                  </a:txBody>
                  <a:tcPr>
                    <a:solidFill>
                      <a:srgbClr val="E4E4F2"/>
                    </a:solidFill>
                  </a:tcPr>
                </a:tc>
                <a:tc>
                  <a:txBody>
                    <a:bodyPr/>
                    <a:lstStyle/>
                    <a:p>
                      <a:pPr algn="ctr"/>
                      <a:r>
                        <a:rPr lang="de-DE"/>
                        <a:t>11</a:t>
                      </a:r>
                    </a:p>
                  </a:txBody>
                  <a:tcPr>
                    <a:solidFill>
                      <a:srgbClr val="E4E4F2"/>
                    </a:solidFill>
                  </a:tcPr>
                </a:tc>
                <a:tc>
                  <a:txBody>
                    <a:bodyPr/>
                    <a:lstStyle/>
                    <a:p>
                      <a:pPr algn="ctr"/>
                      <a:r>
                        <a:rPr lang="de-DE"/>
                        <a:t>314</a:t>
                      </a:r>
                    </a:p>
                  </a:txBody>
                  <a:tcPr>
                    <a:solidFill>
                      <a:srgbClr val="E4E4F2"/>
                    </a:solidFill>
                  </a:tcPr>
                </a:tc>
                <a:extLst>
                  <a:ext uri="{0D108BD9-81ED-4DB2-BD59-A6C34878D82A}">
                    <a16:rowId xmlns:a16="http://schemas.microsoft.com/office/drawing/2014/main" val="1561831453"/>
                  </a:ext>
                </a:extLst>
              </a:tr>
              <a:tr h="387004">
                <a:tc>
                  <a:txBody>
                    <a:bodyPr/>
                    <a:lstStyle/>
                    <a:p>
                      <a:pPr algn="ctr"/>
                      <a:r>
                        <a:rPr lang="de-DE"/>
                        <a:t>102</a:t>
                      </a:r>
                    </a:p>
                  </a:txBody>
                  <a:tcPr>
                    <a:solidFill>
                      <a:srgbClr val="E4E4F2"/>
                    </a:solidFill>
                  </a:tcPr>
                </a:tc>
                <a:tc>
                  <a:txBody>
                    <a:bodyPr/>
                    <a:lstStyle/>
                    <a:p>
                      <a:pPr algn="ctr"/>
                      <a:r>
                        <a:rPr lang="de-DE"/>
                        <a:t>11,5</a:t>
                      </a:r>
                    </a:p>
                  </a:txBody>
                  <a:tcPr>
                    <a:solidFill>
                      <a:srgbClr val="E4E4F2"/>
                    </a:solidFill>
                  </a:tcPr>
                </a:tc>
                <a:tc>
                  <a:txBody>
                    <a:bodyPr/>
                    <a:lstStyle/>
                    <a:p>
                      <a:pPr algn="ctr"/>
                      <a:r>
                        <a:rPr lang="de-DE"/>
                        <a:t>332</a:t>
                      </a:r>
                    </a:p>
                  </a:txBody>
                  <a:tcPr>
                    <a:solidFill>
                      <a:srgbClr val="E4E4F2"/>
                    </a:solidFill>
                  </a:tcPr>
                </a:tc>
                <a:extLst>
                  <a:ext uri="{0D108BD9-81ED-4DB2-BD59-A6C34878D82A}">
                    <a16:rowId xmlns:a16="http://schemas.microsoft.com/office/drawing/2014/main" val="1266760064"/>
                  </a:ext>
                </a:extLst>
              </a:tr>
              <a:tr h="387004">
                <a:tc>
                  <a:txBody>
                    <a:bodyPr/>
                    <a:lstStyle/>
                    <a:p>
                      <a:pPr algn="ctr"/>
                      <a:r>
                        <a:rPr lang="de-DE"/>
                        <a:t>108</a:t>
                      </a:r>
                    </a:p>
                  </a:txBody>
                  <a:tcPr>
                    <a:solidFill>
                      <a:srgbClr val="E4E4F2"/>
                    </a:solidFill>
                  </a:tcPr>
                </a:tc>
                <a:tc>
                  <a:txBody>
                    <a:bodyPr/>
                    <a:lstStyle/>
                    <a:p>
                      <a:pPr algn="ctr"/>
                      <a:r>
                        <a:rPr lang="de-DE"/>
                        <a:t>12</a:t>
                      </a:r>
                    </a:p>
                  </a:txBody>
                  <a:tcPr>
                    <a:solidFill>
                      <a:srgbClr val="E4E4F2"/>
                    </a:solidFill>
                  </a:tcPr>
                </a:tc>
                <a:tc>
                  <a:txBody>
                    <a:bodyPr/>
                    <a:lstStyle/>
                    <a:p>
                      <a:pPr algn="ctr"/>
                      <a:r>
                        <a:rPr lang="de-DE"/>
                        <a:t>350</a:t>
                      </a:r>
                    </a:p>
                  </a:txBody>
                  <a:tcPr>
                    <a:solidFill>
                      <a:srgbClr val="E4E4F2"/>
                    </a:solidFill>
                  </a:tcPr>
                </a:tc>
                <a:extLst>
                  <a:ext uri="{0D108BD9-81ED-4DB2-BD59-A6C34878D82A}">
                    <a16:rowId xmlns:a16="http://schemas.microsoft.com/office/drawing/2014/main" val="1655028263"/>
                  </a:ext>
                </a:extLst>
              </a:tr>
              <a:tr h="387004">
                <a:tc>
                  <a:txBody>
                    <a:bodyPr/>
                    <a:lstStyle/>
                    <a:p>
                      <a:pPr algn="ctr"/>
                      <a:r>
                        <a:rPr lang="de-DE"/>
                        <a:t>113</a:t>
                      </a:r>
                    </a:p>
                  </a:txBody>
                  <a:tcPr>
                    <a:solidFill>
                      <a:srgbClr val="E4E4F2"/>
                    </a:solidFill>
                  </a:tcPr>
                </a:tc>
                <a:tc>
                  <a:txBody>
                    <a:bodyPr/>
                    <a:lstStyle/>
                    <a:p>
                      <a:pPr algn="ctr"/>
                      <a:r>
                        <a:rPr lang="de-DE"/>
                        <a:t>12,5</a:t>
                      </a:r>
                    </a:p>
                  </a:txBody>
                  <a:tcPr>
                    <a:solidFill>
                      <a:srgbClr val="E4E4F2"/>
                    </a:solidFill>
                  </a:tcPr>
                </a:tc>
                <a:tc>
                  <a:txBody>
                    <a:bodyPr/>
                    <a:lstStyle/>
                    <a:p>
                      <a:pPr algn="ctr"/>
                      <a:r>
                        <a:rPr lang="de-DE"/>
                        <a:t>368</a:t>
                      </a:r>
                    </a:p>
                  </a:txBody>
                  <a:tcPr>
                    <a:solidFill>
                      <a:srgbClr val="E4E4F2"/>
                    </a:solidFill>
                  </a:tcPr>
                </a:tc>
                <a:extLst>
                  <a:ext uri="{0D108BD9-81ED-4DB2-BD59-A6C34878D82A}">
                    <a16:rowId xmlns:a16="http://schemas.microsoft.com/office/drawing/2014/main" val="2480835878"/>
                  </a:ext>
                </a:extLst>
              </a:tr>
              <a:tr h="387004">
                <a:tc>
                  <a:txBody>
                    <a:bodyPr/>
                    <a:lstStyle/>
                    <a:p>
                      <a:pPr algn="ctr"/>
                      <a:r>
                        <a:rPr lang="de-DE"/>
                        <a:t>119</a:t>
                      </a:r>
                    </a:p>
                  </a:txBody>
                  <a:tcPr>
                    <a:solidFill>
                      <a:srgbClr val="E4E4F2"/>
                    </a:solidFill>
                  </a:tcPr>
                </a:tc>
                <a:tc>
                  <a:txBody>
                    <a:bodyPr/>
                    <a:lstStyle/>
                    <a:p>
                      <a:pPr algn="ctr"/>
                      <a:r>
                        <a:rPr lang="de-DE"/>
                        <a:t>13</a:t>
                      </a:r>
                    </a:p>
                  </a:txBody>
                  <a:tcPr>
                    <a:solidFill>
                      <a:srgbClr val="E4E4F2"/>
                    </a:solidFill>
                  </a:tcPr>
                </a:tc>
                <a:tc>
                  <a:txBody>
                    <a:bodyPr/>
                    <a:lstStyle/>
                    <a:p>
                      <a:pPr algn="ctr"/>
                      <a:r>
                        <a:rPr lang="de-DE"/>
                        <a:t>386</a:t>
                      </a:r>
                    </a:p>
                  </a:txBody>
                  <a:tcPr>
                    <a:solidFill>
                      <a:srgbClr val="E4E4F2"/>
                    </a:solidFill>
                  </a:tcPr>
                </a:tc>
                <a:extLst>
                  <a:ext uri="{0D108BD9-81ED-4DB2-BD59-A6C34878D82A}">
                    <a16:rowId xmlns:a16="http://schemas.microsoft.com/office/drawing/2014/main" val="4027910836"/>
                  </a:ext>
                </a:extLst>
              </a:tr>
              <a:tr h="387004">
                <a:tc>
                  <a:txBody>
                    <a:bodyPr/>
                    <a:lstStyle/>
                    <a:p>
                      <a:pPr algn="ctr"/>
                      <a:r>
                        <a:rPr lang="de-DE"/>
                        <a:t>124</a:t>
                      </a:r>
                    </a:p>
                  </a:txBody>
                  <a:tcPr>
                    <a:solidFill>
                      <a:srgbClr val="E4E4F2"/>
                    </a:solidFill>
                  </a:tcPr>
                </a:tc>
                <a:tc>
                  <a:txBody>
                    <a:bodyPr/>
                    <a:lstStyle/>
                    <a:p>
                      <a:pPr algn="ctr"/>
                      <a:r>
                        <a:rPr lang="de-DE"/>
                        <a:t>13,5</a:t>
                      </a:r>
                    </a:p>
                  </a:txBody>
                  <a:tcPr>
                    <a:solidFill>
                      <a:srgbClr val="E4E4F2"/>
                    </a:solidFill>
                  </a:tcPr>
                </a:tc>
                <a:tc>
                  <a:txBody>
                    <a:bodyPr/>
                    <a:lstStyle/>
                    <a:p>
                      <a:pPr algn="ctr"/>
                      <a:r>
                        <a:rPr lang="de-DE"/>
                        <a:t>403</a:t>
                      </a:r>
                    </a:p>
                  </a:txBody>
                  <a:tcPr>
                    <a:solidFill>
                      <a:srgbClr val="E4E4F2"/>
                    </a:solidFill>
                  </a:tcPr>
                </a:tc>
                <a:extLst>
                  <a:ext uri="{0D108BD9-81ED-4DB2-BD59-A6C34878D82A}">
                    <a16:rowId xmlns:a16="http://schemas.microsoft.com/office/drawing/2014/main" val="4043832730"/>
                  </a:ext>
                </a:extLst>
              </a:tr>
              <a:tr h="387004">
                <a:tc>
                  <a:txBody>
                    <a:bodyPr/>
                    <a:lstStyle/>
                    <a:p>
                      <a:pPr algn="ctr"/>
                      <a:r>
                        <a:rPr lang="de-DE"/>
                        <a:t>130</a:t>
                      </a:r>
                    </a:p>
                  </a:txBody>
                  <a:tcPr>
                    <a:solidFill>
                      <a:srgbClr val="E4E4F2"/>
                    </a:solidFill>
                  </a:tcPr>
                </a:tc>
                <a:tc>
                  <a:txBody>
                    <a:bodyPr/>
                    <a:lstStyle/>
                    <a:p>
                      <a:pPr algn="ctr"/>
                      <a:r>
                        <a:rPr lang="de-DE"/>
                        <a:t>14</a:t>
                      </a:r>
                    </a:p>
                  </a:txBody>
                  <a:tcPr>
                    <a:solidFill>
                      <a:srgbClr val="E4E4F2"/>
                    </a:solidFill>
                  </a:tcPr>
                </a:tc>
                <a:tc>
                  <a:txBody>
                    <a:bodyPr/>
                    <a:lstStyle/>
                    <a:p>
                      <a:pPr algn="ctr"/>
                      <a:r>
                        <a:rPr lang="de-DE"/>
                        <a:t>421</a:t>
                      </a:r>
                    </a:p>
                  </a:txBody>
                  <a:tcPr>
                    <a:solidFill>
                      <a:srgbClr val="E4E4F2"/>
                    </a:solidFill>
                  </a:tcPr>
                </a:tc>
                <a:extLst>
                  <a:ext uri="{0D108BD9-81ED-4DB2-BD59-A6C34878D82A}">
                    <a16:rowId xmlns:a16="http://schemas.microsoft.com/office/drawing/2014/main" val="1541400084"/>
                  </a:ext>
                </a:extLst>
              </a:tr>
              <a:tr h="387004">
                <a:tc>
                  <a:txBody>
                    <a:bodyPr/>
                    <a:lstStyle/>
                    <a:p>
                      <a:pPr algn="ctr"/>
                      <a:r>
                        <a:rPr lang="de-DE"/>
                        <a:t>135</a:t>
                      </a:r>
                    </a:p>
                  </a:txBody>
                  <a:tcPr>
                    <a:solidFill>
                      <a:srgbClr val="E4E4F2"/>
                    </a:solidFill>
                  </a:tcPr>
                </a:tc>
                <a:tc>
                  <a:txBody>
                    <a:bodyPr/>
                    <a:lstStyle/>
                    <a:p>
                      <a:pPr algn="ctr"/>
                      <a:r>
                        <a:rPr lang="de-DE"/>
                        <a:t>14,5</a:t>
                      </a:r>
                    </a:p>
                  </a:txBody>
                  <a:tcPr>
                    <a:solidFill>
                      <a:srgbClr val="E4E4F2"/>
                    </a:solidFill>
                  </a:tcPr>
                </a:tc>
                <a:tc>
                  <a:txBody>
                    <a:bodyPr/>
                    <a:lstStyle/>
                    <a:p>
                      <a:pPr algn="ctr"/>
                      <a:r>
                        <a:rPr lang="de-DE"/>
                        <a:t>439</a:t>
                      </a:r>
                    </a:p>
                  </a:txBody>
                  <a:tcPr>
                    <a:solidFill>
                      <a:srgbClr val="E4E4F2"/>
                    </a:solidFill>
                  </a:tcPr>
                </a:tc>
                <a:extLst>
                  <a:ext uri="{0D108BD9-81ED-4DB2-BD59-A6C34878D82A}">
                    <a16:rowId xmlns:a16="http://schemas.microsoft.com/office/drawing/2014/main" val="3345717690"/>
                  </a:ext>
                </a:extLst>
              </a:tr>
              <a:tr h="387004">
                <a:tc>
                  <a:txBody>
                    <a:bodyPr/>
                    <a:lstStyle/>
                    <a:p>
                      <a:pPr algn="ctr"/>
                      <a:r>
                        <a:rPr lang="de-DE"/>
                        <a:t>140</a:t>
                      </a:r>
                    </a:p>
                  </a:txBody>
                  <a:tcPr>
                    <a:solidFill>
                      <a:srgbClr val="E4E4F2"/>
                    </a:solidFill>
                  </a:tcPr>
                </a:tc>
                <a:tc>
                  <a:txBody>
                    <a:bodyPr/>
                    <a:lstStyle/>
                    <a:p>
                      <a:pPr algn="ctr"/>
                      <a:r>
                        <a:rPr lang="de-DE"/>
                        <a:t>15</a:t>
                      </a:r>
                    </a:p>
                  </a:txBody>
                  <a:tcPr>
                    <a:solidFill>
                      <a:srgbClr val="E4E4F2"/>
                    </a:solidFill>
                  </a:tcPr>
                </a:tc>
                <a:tc>
                  <a:txBody>
                    <a:bodyPr/>
                    <a:lstStyle/>
                    <a:p>
                      <a:pPr algn="ctr"/>
                      <a:r>
                        <a:rPr lang="de-DE"/>
                        <a:t>457</a:t>
                      </a:r>
                    </a:p>
                  </a:txBody>
                  <a:tcPr>
                    <a:solidFill>
                      <a:srgbClr val="E4E4F2"/>
                    </a:solidFill>
                  </a:tcPr>
                </a:tc>
                <a:extLst>
                  <a:ext uri="{0D108BD9-81ED-4DB2-BD59-A6C34878D82A}">
                    <a16:rowId xmlns:a16="http://schemas.microsoft.com/office/drawing/2014/main" val="2686681983"/>
                  </a:ext>
                </a:extLst>
              </a:tr>
            </a:tbl>
          </a:graphicData>
        </a:graphic>
      </p:graphicFrame>
      <p:sp>
        <p:nvSpPr>
          <p:cNvPr id="4" name="Titel 3"/>
          <p:cNvSpPr>
            <a:spLocks noGrp="1"/>
          </p:cNvSpPr>
          <p:nvPr>
            <p:ph type="title"/>
          </p:nvPr>
        </p:nvSpPr>
        <p:spPr/>
        <p:txBody>
          <a:bodyPr>
            <a:normAutofit fontScale="90000"/>
          </a:bodyPr>
          <a:lstStyle/>
          <a:p>
            <a:r>
              <a:rPr lang="de-AT" altLang="de-DE"/>
              <a:t>HbA1c – das Blutzuckergedächtnis</a:t>
            </a:r>
            <a:endParaRPr lang="de-DE"/>
          </a:p>
        </p:txBody>
      </p:sp>
      <p:sp>
        <p:nvSpPr>
          <p:cNvPr id="2" name="Textfeld 1"/>
          <p:cNvSpPr txBox="1"/>
          <p:nvPr/>
        </p:nvSpPr>
        <p:spPr>
          <a:xfrm>
            <a:off x="1209964" y="2179782"/>
            <a:ext cx="45719" cy="45719"/>
          </a:xfrm>
          <a:prstGeom prst="rect">
            <a:avLst/>
          </a:prstGeom>
        </p:spPr>
        <p:txBody>
          <a:bodyPr vert="horz" wrap="squar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endParaRPr kumimoji="0" lang="de-DE" sz="4800" b="0" i="0" u="none" strike="noStrike" kern="1200" cap="none" spc="0" normalizeH="0" baseline="0" noProof="0">
              <a:ln>
                <a:noFill/>
              </a:ln>
              <a:solidFill>
                <a:srgbClr val="575756"/>
              </a:solidFill>
              <a:effectLst/>
              <a:uLnTx/>
              <a:uFillTx/>
              <a:latin typeface="+mj-lt"/>
              <a:ea typeface="+mn-ea"/>
              <a:cs typeface="+mn-cs"/>
            </a:endParaRPr>
          </a:p>
        </p:txBody>
      </p:sp>
      <p:sp>
        <p:nvSpPr>
          <p:cNvPr id="3" name="Rechteck 2"/>
          <p:cNvSpPr/>
          <p:nvPr/>
        </p:nvSpPr>
        <p:spPr>
          <a:xfrm>
            <a:off x="838200" y="1764144"/>
            <a:ext cx="2135909" cy="4257040"/>
          </a:xfrm>
          <a:prstGeom prst="rect">
            <a:avLst/>
          </a:prstGeom>
          <a:solidFill>
            <a:srgbClr val="3B5B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400" b="1">
                <a:solidFill>
                  <a:schemeClr val="bg1"/>
                </a:solidFill>
              </a:rPr>
              <a:t>HbA1c</a:t>
            </a:r>
          </a:p>
          <a:p>
            <a:pPr algn="ctr"/>
            <a:r>
              <a:rPr lang="de-AT">
                <a:solidFill>
                  <a:schemeClr val="bg1"/>
                </a:solidFill>
              </a:rPr>
              <a:t>(Langzeit-Wert)</a:t>
            </a:r>
          </a:p>
          <a:p>
            <a:pPr algn="ctr"/>
            <a:endParaRPr lang="de-AT">
              <a:solidFill>
                <a:schemeClr val="bg1"/>
              </a:solidFill>
            </a:endParaRPr>
          </a:p>
          <a:p>
            <a:pPr algn="ctr"/>
            <a:r>
              <a:rPr lang="de-DE">
                <a:solidFill>
                  <a:schemeClr val="bg1"/>
                </a:solidFill>
              </a:rPr>
              <a:t>spiegelt die durchschnittlichen  Blutzuckerwerte </a:t>
            </a:r>
            <a:br>
              <a:rPr lang="de-DE">
                <a:solidFill>
                  <a:schemeClr val="bg1"/>
                </a:solidFill>
              </a:rPr>
            </a:br>
            <a:r>
              <a:rPr lang="de-DE">
                <a:solidFill>
                  <a:schemeClr val="bg1"/>
                </a:solidFill>
              </a:rPr>
              <a:t>der vergangenen </a:t>
            </a:r>
            <a:br>
              <a:rPr lang="de-DE">
                <a:solidFill>
                  <a:schemeClr val="bg1"/>
                </a:solidFill>
              </a:rPr>
            </a:br>
            <a:r>
              <a:rPr lang="de-DE">
                <a:solidFill>
                  <a:schemeClr val="bg1"/>
                </a:solidFill>
              </a:rPr>
              <a:t>8 bis 12 Wochen </a:t>
            </a:r>
          </a:p>
        </p:txBody>
      </p:sp>
    </p:spTree>
    <p:extLst>
      <p:ext uri="{BB962C8B-B14F-4D97-AF65-F5344CB8AC3E}">
        <p14:creationId xmlns:p14="http://schemas.microsoft.com/office/powerpoint/2010/main" val="20502277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1"/>
          <p:cNvPicPr>
            <a:picLocks noChangeAspect="1"/>
          </p:cNvPicPr>
          <p:nvPr/>
        </p:nvPicPr>
        <p:blipFill>
          <a:blip r:embed="rId3">
            <a:extLst>
              <a:ext uri="{28A0092B-C50C-407E-A947-70E740481C1C}">
                <a14:useLocalDpi xmlns:a14="http://schemas.microsoft.com/office/drawing/2010/main"/>
              </a:ext>
            </a:extLst>
          </a:blip>
          <a:srcRect t="17238" b="3750"/>
          <a:stretch>
            <a:fillRect/>
          </a:stretch>
        </p:blipFill>
        <p:spPr bwMode="auto">
          <a:xfrm>
            <a:off x="1560513" y="1586429"/>
            <a:ext cx="9144000" cy="51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feld 3"/>
          <p:cNvSpPr txBox="1">
            <a:spLocks noChangeArrowheads="1"/>
          </p:cNvSpPr>
          <p:nvPr/>
        </p:nvSpPr>
        <p:spPr bwMode="auto">
          <a:xfrm>
            <a:off x="3746502" y="4805321"/>
            <a:ext cx="936625" cy="400050"/>
          </a:xfrm>
          <a:prstGeom prst="rect">
            <a:avLst/>
          </a:prstGeom>
          <a:solidFill>
            <a:srgbClr val="E4E4F2"/>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a:solidFill>
                  <a:srgbClr val="3C5BA6"/>
                </a:solidFill>
                <a:latin typeface="Calibri" panose="020F0502020204030204" pitchFamily="34" charset="0"/>
                <a:cs typeface="Calibri" panose="020F0502020204030204" pitchFamily="34" charset="0"/>
              </a:rPr>
              <a:t>Magen</a:t>
            </a:r>
          </a:p>
        </p:txBody>
      </p:sp>
      <p:sp>
        <p:nvSpPr>
          <p:cNvPr id="23556" name="Textfeld 4"/>
          <p:cNvSpPr txBox="1">
            <a:spLocks noChangeArrowheads="1"/>
          </p:cNvSpPr>
          <p:nvPr/>
        </p:nvSpPr>
        <p:spPr bwMode="auto">
          <a:xfrm>
            <a:off x="1550988" y="6200735"/>
            <a:ext cx="2266950" cy="401637"/>
          </a:xfrm>
          <a:prstGeom prst="rect">
            <a:avLst/>
          </a:prstGeom>
          <a:solidFill>
            <a:srgbClr val="E4E4F2"/>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a:solidFill>
                  <a:srgbClr val="3C5BA6"/>
                </a:solidFill>
                <a:latin typeface="Calibri" panose="020F0502020204030204" pitchFamily="34" charset="0"/>
                <a:cs typeface="Calibri" panose="020F0502020204030204" pitchFamily="34" charset="0"/>
              </a:rPr>
              <a:t>Bauchspeicheldrüse</a:t>
            </a:r>
          </a:p>
        </p:txBody>
      </p:sp>
      <p:sp>
        <p:nvSpPr>
          <p:cNvPr id="6" name="Textfeld 5"/>
          <p:cNvSpPr txBox="1">
            <a:spLocks noChangeArrowheads="1"/>
          </p:cNvSpPr>
          <p:nvPr/>
        </p:nvSpPr>
        <p:spPr bwMode="auto">
          <a:xfrm>
            <a:off x="1560514" y="3875796"/>
            <a:ext cx="3698876" cy="61555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a:solidFill>
                  <a:schemeClr val="bg1"/>
                </a:solidFill>
                <a:latin typeface="Calibri" panose="020F0502020204030204" pitchFamily="34" charset="0"/>
                <a:cs typeface="Calibri" panose="020F0502020204030204" pitchFamily="34" charset="0"/>
              </a:rPr>
              <a:t>1</a:t>
            </a:r>
            <a:r>
              <a:rPr lang="de-DE" altLang="de-DE" sz="1700">
                <a:solidFill>
                  <a:schemeClr val="bg1"/>
                </a:solidFill>
                <a:latin typeface="Calibri" panose="020F0502020204030204" pitchFamily="34" charset="0"/>
                <a:cs typeface="Calibri" panose="020F0502020204030204" pitchFamily="34" charset="0"/>
              </a:rPr>
              <a:t>. 	Im Magen-Darmtrakt werden die Kohlenhydrate zu Zucker abgebaut.</a:t>
            </a:r>
          </a:p>
        </p:txBody>
      </p:sp>
      <p:sp>
        <p:nvSpPr>
          <p:cNvPr id="7" name="Textfeld 6"/>
          <p:cNvSpPr txBox="1"/>
          <p:nvPr/>
        </p:nvSpPr>
        <p:spPr>
          <a:xfrm>
            <a:off x="7469436" y="1875612"/>
            <a:ext cx="4543101" cy="353943"/>
          </a:xfrm>
          <a:prstGeom prst="rect">
            <a:avLst/>
          </a:prstGeom>
          <a:solidFill>
            <a:srgbClr val="3B5BA1"/>
          </a:solidFill>
        </p:spPr>
        <p:txBody>
          <a:bodyPr wrap="square">
            <a:spAutoFit/>
          </a:bodyPr>
          <a:lstStyle/>
          <a:p>
            <a:pPr marL="265113" indent="-265113">
              <a:defRPr/>
            </a:pPr>
            <a:r>
              <a:rPr lang="de-DE" sz="1700" b="1">
                <a:solidFill>
                  <a:schemeClr val="bg1"/>
                </a:solidFill>
                <a:latin typeface="Calibri" panose="020F0502020204030204" pitchFamily="34" charset="0"/>
                <a:cs typeface="Calibri" panose="020F0502020204030204" pitchFamily="34" charset="0"/>
              </a:rPr>
              <a:t>2. 	</a:t>
            </a:r>
            <a:r>
              <a:rPr lang="de-DE" sz="1700">
                <a:solidFill>
                  <a:schemeClr val="bg1"/>
                </a:solidFill>
                <a:latin typeface="Calibri" panose="020F0502020204030204" pitchFamily="34" charset="0"/>
                <a:cs typeface="Calibri" panose="020F0502020204030204" pitchFamily="34" charset="0"/>
              </a:rPr>
              <a:t>Zucker</a:t>
            </a:r>
            <a:r>
              <a:rPr lang="de-DE" sz="1700" b="1">
                <a:solidFill>
                  <a:schemeClr val="bg1"/>
                </a:solidFill>
                <a:latin typeface="Calibri" panose="020F0502020204030204" pitchFamily="34" charset="0"/>
                <a:cs typeface="Calibri" panose="020F0502020204030204" pitchFamily="34" charset="0"/>
              </a:rPr>
              <a:t> </a:t>
            </a:r>
            <a:r>
              <a:rPr lang="de-DE" sz="1700">
                <a:solidFill>
                  <a:schemeClr val="bg1"/>
                </a:solidFill>
                <a:latin typeface="Calibri" panose="020F0502020204030204" pitchFamily="34" charset="0"/>
                <a:cs typeface="Calibri" panose="020F0502020204030204" pitchFamily="34" charset="0"/>
              </a:rPr>
              <a:t>geht über die Darmwand ins Blut über.</a:t>
            </a:r>
          </a:p>
        </p:txBody>
      </p:sp>
      <p:sp>
        <p:nvSpPr>
          <p:cNvPr id="8" name="Textfeld 7"/>
          <p:cNvSpPr txBox="1">
            <a:spLocks noChangeArrowheads="1"/>
          </p:cNvSpPr>
          <p:nvPr/>
        </p:nvSpPr>
        <p:spPr bwMode="auto">
          <a:xfrm>
            <a:off x="5618164" y="5712166"/>
            <a:ext cx="6394373" cy="61555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1700" b="1">
                <a:solidFill>
                  <a:schemeClr val="bg1"/>
                </a:solidFill>
                <a:latin typeface="Calibri" panose="020F0502020204030204" pitchFamily="34" charset="0"/>
                <a:cs typeface="Calibri" panose="020F0502020204030204" pitchFamily="34" charset="0"/>
              </a:rPr>
              <a:t>3. 	</a:t>
            </a:r>
            <a:r>
              <a:rPr lang="de-DE" altLang="de-DE" sz="1700">
                <a:solidFill>
                  <a:schemeClr val="bg1"/>
                </a:solidFill>
                <a:latin typeface="Calibri" panose="020F0502020204030204" pitchFamily="34" charset="0"/>
                <a:cs typeface="Calibri" panose="020F0502020204030204" pitchFamily="34" charset="0"/>
              </a:rPr>
              <a:t>Die Bauchspeicheldrüse gibt Insulin ins Blut ab. Wenn dieses nicht richtig wirkt oder zu wenig vorhanden ist …</a:t>
            </a:r>
          </a:p>
        </p:txBody>
      </p:sp>
      <p:sp>
        <p:nvSpPr>
          <p:cNvPr id="9" name="Textfeld 8"/>
          <p:cNvSpPr txBox="1"/>
          <p:nvPr/>
        </p:nvSpPr>
        <p:spPr>
          <a:xfrm>
            <a:off x="9212187" y="2435462"/>
            <a:ext cx="2800350" cy="615950"/>
          </a:xfrm>
          <a:prstGeom prst="rect">
            <a:avLst/>
          </a:prstGeom>
          <a:solidFill>
            <a:srgbClr val="3B5BA1"/>
          </a:solidFill>
        </p:spPr>
        <p:txBody>
          <a:bodyPr>
            <a:spAutoFit/>
          </a:bodyPr>
          <a:lstStyle/>
          <a:p>
            <a:pPr marL="265113" indent="-265113">
              <a:defRPr/>
            </a:pPr>
            <a:r>
              <a:rPr lang="de-DE" sz="1700" b="1">
                <a:solidFill>
                  <a:schemeClr val="bg1"/>
                </a:solidFill>
                <a:latin typeface="Calibri" panose="020F0502020204030204" pitchFamily="34" charset="0"/>
                <a:cs typeface="Calibri" panose="020F0502020204030204" pitchFamily="34" charset="0"/>
              </a:rPr>
              <a:t>4. 	</a:t>
            </a:r>
            <a:r>
              <a:rPr lang="de-DE" sz="1700">
                <a:solidFill>
                  <a:schemeClr val="bg1"/>
                </a:solidFill>
                <a:latin typeface="Calibri" panose="020F0502020204030204" pitchFamily="34" charset="0"/>
                <a:cs typeface="Calibri" panose="020F0502020204030204" pitchFamily="34" charset="0"/>
              </a:rPr>
              <a:t>… kann der Zucker nicht aus dem Blut in die Zelle …</a:t>
            </a:r>
          </a:p>
        </p:txBody>
      </p:sp>
      <p:sp>
        <p:nvSpPr>
          <p:cNvPr id="10" name="Textfeld 9"/>
          <p:cNvSpPr txBox="1">
            <a:spLocks noChangeArrowheads="1"/>
          </p:cNvSpPr>
          <p:nvPr/>
        </p:nvSpPr>
        <p:spPr bwMode="auto">
          <a:xfrm>
            <a:off x="8139114" y="5265696"/>
            <a:ext cx="3873423" cy="353943"/>
          </a:xfrm>
          <a:prstGeom prst="rect">
            <a:avLst/>
          </a:prstGeom>
          <a:solidFill>
            <a:srgbClr val="3B5BA1"/>
          </a:solidFill>
          <a:ln>
            <a:noFill/>
          </a:ln>
        </p:spPr>
        <p:txBody>
          <a:bodyPr wrap="square">
            <a:spAutoFit/>
          </a:bodyPr>
          <a:lstStyle>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a:solidFill>
                  <a:schemeClr val="bg1"/>
                </a:solidFill>
                <a:latin typeface="Calibri" panose="020F0502020204030204" pitchFamily="34" charset="0"/>
                <a:cs typeface="Calibri" panose="020F0502020204030204" pitchFamily="34" charset="0"/>
              </a:rPr>
              <a:t>5. 	</a:t>
            </a:r>
            <a:r>
              <a:rPr lang="de-DE" altLang="de-DE" sz="1700">
                <a:solidFill>
                  <a:schemeClr val="bg1"/>
                </a:solidFill>
                <a:latin typeface="Calibri" panose="020F0502020204030204" pitchFamily="34" charset="0"/>
                <a:cs typeface="Calibri" panose="020F0502020204030204" pitchFamily="34" charset="0"/>
              </a:rPr>
              <a:t>… der Blutzuckerspiegel bleibt zu hoch.</a:t>
            </a:r>
          </a:p>
        </p:txBody>
      </p:sp>
      <p:sp>
        <p:nvSpPr>
          <p:cNvPr id="2" name="Titel 1"/>
          <p:cNvSpPr>
            <a:spLocks noGrp="1"/>
          </p:cNvSpPr>
          <p:nvPr>
            <p:ph type="title"/>
          </p:nvPr>
        </p:nvSpPr>
        <p:spPr>
          <a:xfrm>
            <a:off x="838200" y="360000"/>
            <a:ext cx="8164514" cy="1080000"/>
          </a:xfrm>
        </p:spPr>
        <p:txBody>
          <a:bodyPr>
            <a:normAutofit fontScale="90000"/>
          </a:bodyPr>
          <a:lstStyle/>
          <a:p>
            <a:r>
              <a:rPr lang="de-DE"/>
              <a:t>Wirkung der Kohlenhydrate auf den Blutzucker bei Diabetes mellitus Typ 2</a:t>
            </a:r>
          </a:p>
        </p:txBody>
      </p:sp>
      <p:sp>
        <p:nvSpPr>
          <p:cNvPr id="11" name="Textfeld 10"/>
          <p:cNvSpPr txBox="1"/>
          <p:nvPr/>
        </p:nvSpPr>
        <p:spPr>
          <a:xfrm rot="16200000">
            <a:off x="-1130834" y="4966029"/>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rob3000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2987205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Grafik 2"/>
          <p:cNvPicPr>
            <a:picLocks noChangeAspect="1"/>
          </p:cNvPicPr>
          <p:nvPr/>
        </p:nvPicPr>
        <p:blipFill>
          <a:blip r:embed="rId2">
            <a:extLst>
              <a:ext uri="{28A0092B-C50C-407E-A947-70E740481C1C}">
                <a14:useLocalDpi xmlns:a14="http://schemas.microsoft.com/office/drawing/2010/main"/>
              </a:ext>
            </a:extLst>
          </a:blip>
          <a:srcRect t="2592" b="7933"/>
          <a:stretch>
            <a:fillRect/>
          </a:stretch>
        </p:blipFill>
        <p:spPr bwMode="auto">
          <a:xfrm>
            <a:off x="3864052" y="1921846"/>
            <a:ext cx="4536921" cy="41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Insulin wirkt wie ein Schlüssel</a:t>
            </a:r>
          </a:p>
        </p:txBody>
      </p:sp>
      <p:sp>
        <p:nvSpPr>
          <p:cNvPr id="6" name="Textfeld 5"/>
          <p:cNvSpPr txBox="1"/>
          <p:nvPr/>
        </p:nvSpPr>
        <p:spPr>
          <a:xfrm>
            <a:off x="5257406" y="6298150"/>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28236425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Grafik 17"/>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1910961" y="2235360"/>
            <a:ext cx="4213514" cy="42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Insulin wirkt bei Übergewicht schlechter</a:t>
            </a:r>
          </a:p>
        </p:txBody>
      </p:sp>
      <p:cxnSp>
        <p:nvCxnSpPr>
          <p:cNvPr id="5" name="Gerade Verbindung 4"/>
          <p:cNvCxnSpPr>
            <a:cxnSpLocks noChangeShapeType="1"/>
          </p:cNvCxnSpPr>
          <p:nvPr/>
        </p:nvCxnSpPr>
        <p:spPr bwMode="auto">
          <a:xfrm>
            <a:off x="2078019" y="1837608"/>
            <a:ext cx="4392613" cy="4537075"/>
          </a:xfrm>
          <a:prstGeom prst="line">
            <a:avLst/>
          </a:prstGeom>
          <a:noFill/>
          <a:ln w="381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6"/>
          <p:cNvCxnSpPr>
            <a:cxnSpLocks noChangeShapeType="1"/>
          </p:cNvCxnSpPr>
          <p:nvPr/>
        </p:nvCxnSpPr>
        <p:spPr bwMode="auto">
          <a:xfrm flipH="1">
            <a:off x="2006581" y="1837608"/>
            <a:ext cx="4464050" cy="4465637"/>
          </a:xfrm>
          <a:prstGeom prst="line">
            <a:avLst/>
          </a:prstGeom>
          <a:noFill/>
          <a:ln w="381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7"/>
          <p:cNvSpPr txBox="1"/>
          <p:nvPr/>
        </p:nvSpPr>
        <p:spPr>
          <a:xfrm>
            <a:off x="3177460" y="621203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0" name="Textfeld 9"/>
          <p:cNvSpPr txBox="1"/>
          <p:nvPr/>
        </p:nvSpPr>
        <p:spPr>
          <a:xfrm>
            <a:off x="7590788" y="5356629"/>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VGstockstudio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pic>
        <p:nvPicPr>
          <p:cNvPr id="4" name="Grafik 3">
            <a:extLst>
              <a:ext uri="{FF2B5EF4-FFF2-40B4-BE49-F238E27FC236}">
                <a16:creationId xmlns:a16="http://schemas.microsoft.com/office/drawing/2014/main" id="{BFCE85B5-E8EC-E076-3C2E-B8C41B4346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8617" y="2712149"/>
            <a:ext cx="3838669" cy="2560392"/>
          </a:xfrm>
          <a:prstGeom prst="rect">
            <a:avLst/>
          </a:prstGeom>
        </p:spPr>
      </p:pic>
    </p:spTree>
    <p:extLst>
      <p:ext uri="{BB962C8B-B14F-4D97-AF65-F5344CB8AC3E}">
        <p14:creationId xmlns:p14="http://schemas.microsoft.com/office/powerpoint/2010/main" val="715014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22"/>
          </p:nvPr>
        </p:nvPicPr>
        <p:blipFill>
          <a:blip r:embed="rId2">
            <a:extLst>
              <a:ext uri="{28A0092B-C50C-407E-A947-70E740481C1C}">
                <a14:useLocalDpi xmlns:a14="http://schemas.microsoft.com/office/drawing/2010/main"/>
              </a:ext>
            </a:extLst>
          </a:blip>
          <a:srcRect t="20239" b="11689"/>
          <a:stretch>
            <a:fillRect/>
          </a:stretch>
        </p:blipFill>
        <p:spPr>
          <a:xfrm flipH="1">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Herzlich Willkommen</a:t>
            </a:r>
          </a:p>
        </p:txBody>
      </p:sp>
      <p:sp>
        <p:nvSpPr>
          <p:cNvPr id="4" name="Textplatzhalter 3"/>
          <p:cNvSpPr>
            <a:spLocks noGrp="1"/>
          </p:cNvSpPr>
          <p:nvPr>
            <p:ph type="body" sz="quarter" idx="21"/>
          </p:nvPr>
        </p:nvSpPr>
        <p:spPr/>
        <p:txBody>
          <a:bodyPr>
            <a:normAutofit fontScale="85000" lnSpcReduction="20000"/>
          </a:bodyPr>
          <a:lstStyle/>
          <a:p>
            <a:r>
              <a:rPr lang="de-AT"/>
              <a:t>Vorbereitung, Ablauf</a:t>
            </a:r>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0681975" y="5195879"/>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chemeClr val="bg1"/>
                </a:solidFill>
                <a:effectLst/>
                <a:uLnTx/>
                <a:uFillTx/>
                <a:latin typeface="+mj-lt"/>
                <a:ea typeface="+mn-ea"/>
                <a:cs typeface="+mn-cs"/>
              </a:rPr>
              <a:t>Foto: © Africa Studio – Shutterstock.com</a:t>
            </a:r>
          </a:p>
        </p:txBody>
      </p:sp>
    </p:spTree>
    <p:extLst>
      <p:ext uri="{BB962C8B-B14F-4D97-AF65-F5344CB8AC3E}">
        <p14:creationId xmlns:p14="http://schemas.microsoft.com/office/powerpoint/2010/main" val="18351963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Abnehmen verbessert die Insulinwirkung</a:t>
            </a:r>
          </a:p>
        </p:txBody>
      </p:sp>
      <p:sp>
        <p:nvSpPr>
          <p:cNvPr id="7" name="Textfeld 6"/>
          <p:cNvSpPr txBox="1"/>
          <p:nvPr/>
        </p:nvSpPr>
        <p:spPr>
          <a:xfrm>
            <a:off x="3177456" y="617927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pic>
        <p:nvPicPr>
          <p:cNvPr id="10" name="Grafik 2"/>
          <p:cNvPicPr>
            <a:picLocks noChangeAspect="1"/>
          </p:cNvPicPr>
          <p:nvPr/>
        </p:nvPicPr>
        <p:blipFill>
          <a:blip r:embed="rId2">
            <a:extLst>
              <a:ext uri="{28A0092B-C50C-407E-A947-70E740481C1C}">
                <a14:useLocalDpi xmlns:a14="http://schemas.microsoft.com/office/drawing/2010/main"/>
              </a:ext>
            </a:extLst>
          </a:blip>
          <a:srcRect t="2592" b="7933"/>
          <a:stretch>
            <a:fillRect/>
          </a:stretch>
        </p:blipFill>
        <p:spPr bwMode="auto">
          <a:xfrm>
            <a:off x="1730771" y="1921846"/>
            <a:ext cx="4536921" cy="41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5163CAF2-C03C-5598-F253-0832BA605F15}"/>
              </a:ext>
            </a:extLst>
          </p:cNvPr>
          <p:cNvSpPr txBox="1"/>
          <p:nvPr/>
        </p:nvSpPr>
        <p:spPr>
          <a:xfrm>
            <a:off x="7590788" y="5356629"/>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VGstockstudio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pic>
        <p:nvPicPr>
          <p:cNvPr id="3" name="Grafik 2">
            <a:extLst>
              <a:ext uri="{FF2B5EF4-FFF2-40B4-BE49-F238E27FC236}">
                <a16:creationId xmlns:a16="http://schemas.microsoft.com/office/drawing/2014/main" id="{E4A8B7CE-1B30-F6E5-276A-71A8C77EEB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8617" y="2712149"/>
            <a:ext cx="3838669" cy="2560392"/>
          </a:xfrm>
          <a:prstGeom prst="rect">
            <a:avLst/>
          </a:prstGeom>
        </p:spPr>
      </p:pic>
    </p:spTree>
    <p:extLst>
      <p:ext uri="{BB962C8B-B14F-4D97-AF65-F5344CB8AC3E}">
        <p14:creationId xmlns:p14="http://schemas.microsoft.com/office/powerpoint/2010/main" val="14367044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rot="1680000">
            <a:off x="7271250" y="2264954"/>
            <a:ext cx="223837" cy="10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Grafik 19"/>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rot="1680000">
            <a:off x="6458334" y="3189404"/>
            <a:ext cx="223837" cy="10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Stufentherapie </a:t>
            </a:r>
            <a:br>
              <a:rPr lang="de-DE" altLang="de-DE"/>
            </a:br>
            <a:r>
              <a:rPr lang="de-DE" altLang="de-DE"/>
              <a:t>Diabetes mellitus Typ 2 </a:t>
            </a:r>
          </a:p>
        </p:txBody>
      </p:sp>
      <p:sp>
        <p:nvSpPr>
          <p:cNvPr id="7" name="Text Box 4"/>
          <p:cNvSpPr txBox="1">
            <a:spLocks noChangeArrowheads="1"/>
          </p:cNvSpPr>
          <p:nvPr/>
        </p:nvSpPr>
        <p:spPr bwMode="auto">
          <a:xfrm>
            <a:off x="2436019" y="5092430"/>
            <a:ext cx="7392988" cy="792000"/>
          </a:xfrm>
          <a:prstGeom prst="rect">
            <a:avLst/>
          </a:prstGeom>
          <a:solidFill>
            <a:schemeClr val="accent6"/>
          </a:solidFill>
          <a:ln w="9525">
            <a:noFill/>
            <a:miter lim="800000"/>
          </a:ln>
        </p:spPr>
        <p:txBody>
          <a:bodyPr anchor="ctr">
            <a:spAutoFit/>
          </a:bodyPr>
          <a:lstStyle/>
          <a:p>
            <a:pPr algn="ctr">
              <a:spcBef>
                <a:spcPct val="50000"/>
              </a:spcBef>
              <a:defRPr/>
            </a:pPr>
            <a:r>
              <a:rPr lang="de-DE" sz="1950" b="1">
                <a:solidFill>
                  <a:srgbClr val="FFFFFF"/>
                </a:solidFill>
                <a:latin typeface="TT Norms Pro" panose="020B0604020202020204" charset="0"/>
              </a:rPr>
              <a:t>Nicht-medikamentöse</a:t>
            </a:r>
            <a:r>
              <a:rPr lang="de-DE" sz="1950">
                <a:solidFill>
                  <a:srgbClr val="FFFFFF"/>
                </a:solidFill>
                <a:latin typeface="TT Norms Pro" panose="020B0604020202020204" charset="0"/>
              </a:rPr>
              <a:t> </a:t>
            </a:r>
            <a:r>
              <a:rPr lang="de-DE" sz="1950" b="1">
                <a:solidFill>
                  <a:srgbClr val="FFFFFF"/>
                </a:solidFill>
                <a:latin typeface="TT Norms Pro" panose="020B0604020202020204" charset="0"/>
              </a:rPr>
              <a:t>Therapie</a:t>
            </a:r>
            <a:r>
              <a:rPr lang="de-DE" sz="1950">
                <a:solidFill>
                  <a:srgbClr val="FFFFFF"/>
                </a:solidFill>
                <a:latin typeface="TT Norms Pro" panose="020B0604020202020204" charset="0"/>
              </a:rPr>
              <a:t> </a:t>
            </a:r>
            <a:br>
              <a:rPr lang="de-DE" sz="1950">
                <a:solidFill>
                  <a:srgbClr val="FFFFFF"/>
                </a:solidFill>
                <a:latin typeface="TT Norms Pro" panose="020B0604020202020204" charset="0"/>
              </a:rPr>
            </a:br>
            <a:r>
              <a:rPr lang="de-DE" sz="1600">
                <a:solidFill>
                  <a:srgbClr val="FFFFFF"/>
                </a:solidFill>
              </a:rPr>
              <a:t>Ernährung/Bewegung/Schulung/Gewichtsreduktion/Nikotinstopp</a:t>
            </a:r>
            <a:endParaRPr lang="de-AT" sz="1500">
              <a:solidFill>
                <a:srgbClr val="FFFFFF"/>
              </a:solidFill>
            </a:endParaRPr>
          </a:p>
        </p:txBody>
      </p:sp>
      <p:sp>
        <p:nvSpPr>
          <p:cNvPr id="27665" name="Rechteck 1"/>
          <p:cNvSpPr>
            <a:spLocks noChangeArrowheads="1"/>
          </p:cNvSpPr>
          <p:nvPr/>
        </p:nvSpPr>
        <p:spPr bwMode="auto">
          <a:xfrm>
            <a:off x="7801512" y="2517383"/>
            <a:ext cx="2024063" cy="792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2400" b="1">
                <a:solidFill>
                  <a:srgbClr val="FFFFFF"/>
                </a:solidFill>
                <a:latin typeface="Calibri" panose="020F0502020204030204" pitchFamily="34" charset="0"/>
                <a:cs typeface="Calibri" panose="020F0502020204030204" pitchFamily="34" charset="0"/>
              </a:rPr>
              <a:t>Insulin</a:t>
            </a:r>
            <a:endParaRPr lang="de-DE" altLang="de-DE" sz="2400">
              <a:latin typeface="Calibri" panose="020F0502020204030204" pitchFamily="34" charset="0"/>
              <a:cs typeface="Calibri" panose="020F0502020204030204" pitchFamily="34" charset="0"/>
            </a:endParaRPr>
          </a:p>
        </p:txBody>
      </p:sp>
      <p:sp>
        <p:nvSpPr>
          <p:cNvPr id="18" name="Rechteck 17"/>
          <p:cNvSpPr/>
          <p:nvPr/>
        </p:nvSpPr>
        <p:spPr bwMode="auto">
          <a:xfrm>
            <a:off x="5948900" y="4234081"/>
            <a:ext cx="3876675" cy="792000"/>
          </a:xfrm>
          <a:prstGeom prst="rect">
            <a:avLst/>
          </a:prstGeom>
          <a:solidFill>
            <a:srgbClr val="3B5BA1">
              <a:alpha val="70000"/>
            </a:srgbClr>
          </a:solidFill>
          <a:ln w="9525" cap="flat" cmpd="sng" algn="ctr">
            <a:noFill/>
            <a:prstDash val="solid"/>
            <a:round/>
            <a:headEnd type="none" w="med" len="med"/>
            <a:tailEnd type="none" w="med" len="med"/>
          </a:ln>
          <a:effectLst/>
        </p:spPr>
        <p:txBody>
          <a:bodyPr wrap="none" anchor="ctr"/>
          <a:lstStyle/>
          <a:p>
            <a:pPr algn="ctr">
              <a:defRPr/>
            </a:pPr>
            <a:r>
              <a:rPr lang="de-DE" altLang="de-DE" sz="2000" b="1">
                <a:solidFill>
                  <a:schemeClr val="bg1"/>
                </a:solidFill>
                <a:latin typeface="TT Norms Pro" panose="02000503030000020003" pitchFamily="50" charset="0"/>
              </a:rPr>
              <a:t>Orale Antidiabetika</a:t>
            </a:r>
            <a:r>
              <a:rPr lang="de-DE" altLang="de-DE" sz="2000">
                <a:solidFill>
                  <a:schemeClr val="bg1"/>
                </a:solidFill>
                <a:latin typeface="TT Norms Pro" panose="02000503030000020003" pitchFamily="50" charset="0"/>
              </a:rPr>
              <a:t> </a:t>
            </a:r>
          </a:p>
          <a:p>
            <a:pPr algn="ctr">
              <a:defRPr/>
            </a:pPr>
            <a:r>
              <a:rPr lang="de-DE" altLang="de-DE" sz="1600" err="1">
                <a:solidFill>
                  <a:schemeClr val="bg1"/>
                </a:solidFill>
                <a:latin typeface="TT Norms Pro" panose="02000503030000020003" pitchFamily="50" charset="0"/>
              </a:rPr>
              <a:t>Metformin</a:t>
            </a:r>
            <a:endParaRPr lang="de-DE" altLang="de-DE" sz="2000">
              <a:solidFill>
                <a:schemeClr val="bg1"/>
              </a:solidFill>
            </a:endParaRPr>
          </a:p>
        </p:txBody>
      </p:sp>
      <p:sp>
        <p:nvSpPr>
          <p:cNvPr id="15" name="Rechteck 14"/>
          <p:cNvSpPr/>
          <p:nvPr/>
        </p:nvSpPr>
        <p:spPr bwMode="auto">
          <a:xfrm>
            <a:off x="6998237" y="3375732"/>
            <a:ext cx="2827338" cy="792000"/>
          </a:xfrm>
          <a:prstGeom prst="rect">
            <a:avLst/>
          </a:prstGeom>
          <a:solidFill>
            <a:srgbClr val="3B5BA1">
              <a:alpha val="85000"/>
            </a:srgbClr>
          </a:solidFill>
          <a:ln w="9525" cap="flat" cmpd="sng" algn="ctr">
            <a:noFill/>
            <a:prstDash val="solid"/>
            <a:round/>
            <a:headEnd type="none" w="med" len="med"/>
            <a:tailEnd type="none" w="med" len="med"/>
          </a:ln>
          <a:effectLst/>
        </p:spPr>
        <p:txBody>
          <a:bodyPr wrap="none" anchor="ctr"/>
          <a:lstStyle/>
          <a:p>
            <a:pPr algn="ctr">
              <a:defRPr/>
            </a:pPr>
            <a:r>
              <a:rPr lang="de-AT" altLang="de-DE" sz="2000" b="1">
                <a:solidFill>
                  <a:schemeClr val="bg1"/>
                </a:solidFill>
                <a:latin typeface="Calibri" panose="020F0502020204030204" pitchFamily="34" charset="0"/>
                <a:cs typeface="Calibri" panose="020F0502020204030204" pitchFamily="34" charset="0"/>
              </a:rPr>
              <a:t>Kombinationstherapie</a:t>
            </a:r>
          </a:p>
          <a:p>
            <a:pPr algn="ctr">
              <a:defRPr/>
            </a:pPr>
            <a:r>
              <a:rPr lang="de-AT" altLang="de-DE" sz="1600">
                <a:solidFill>
                  <a:schemeClr val="bg1"/>
                </a:solidFill>
                <a:latin typeface="Calibri" panose="020F0502020204030204" pitchFamily="34" charset="0"/>
                <a:cs typeface="Calibri" panose="020F0502020204030204" pitchFamily="34" charset="0"/>
              </a:rPr>
              <a:t>+ andere Substanzklassen</a:t>
            </a:r>
          </a:p>
        </p:txBody>
      </p:sp>
      <p:pic>
        <p:nvPicPr>
          <p:cNvPr id="27660" name="Grafik 1"/>
          <p:cNvPicPr>
            <a:picLocks noChangeAspect="1"/>
          </p:cNvPicPr>
          <p:nvPr/>
        </p:nvPicPr>
        <p:blipFill>
          <a:blip r:embed="rId3">
            <a:extLst>
              <a:ext uri="{28A0092B-C50C-407E-A947-70E740481C1C}">
                <a14:useLocalDpi xmlns:a14="http://schemas.microsoft.com/office/drawing/2010/main"/>
              </a:ext>
            </a:extLst>
          </a:blip>
          <a:srcRect b="9885"/>
          <a:stretch>
            <a:fillRect/>
          </a:stretch>
        </p:blipFill>
        <p:spPr bwMode="auto">
          <a:xfrm>
            <a:off x="2432587" y="3375731"/>
            <a:ext cx="1709028" cy="16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rot="16200000">
            <a:off x="903027" y="3590557"/>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Pixelot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pic>
        <p:nvPicPr>
          <p:cNvPr id="6" name="Grafik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2681" y="4369435"/>
            <a:ext cx="710616" cy="521291"/>
          </a:xfrm>
          <a:prstGeom prst="rect">
            <a:avLst/>
          </a:prstGeom>
        </p:spPr>
      </p:pic>
      <p:pic>
        <p:nvPicPr>
          <p:cNvPr id="19" name="Grafik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6187" y="3466068"/>
            <a:ext cx="710616" cy="521291"/>
          </a:xfrm>
          <a:prstGeom prst="rect">
            <a:avLst/>
          </a:prstGeom>
        </p:spPr>
      </p:pic>
    </p:spTree>
    <p:extLst>
      <p:ext uri="{BB962C8B-B14F-4D97-AF65-F5344CB8AC3E}">
        <p14:creationId xmlns:p14="http://schemas.microsoft.com/office/powerpoint/2010/main" val="24227221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Diabetes-Typen</a:t>
            </a:r>
          </a:p>
        </p:txBody>
      </p:sp>
      <p:sp>
        <p:nvSpPr>
          <p:cNvPr id="2867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Diabetes mellitus </a:t>
            </a:r>
            <a:r>
              <a:rPr lang="de-DE" altLang="de-DE" sz="2400" b="1"/>
              <a:t>Typ 1</a:t>
            </a:r>
            <a:r>
              <a:rPr lang="de-DE" altLang="de-DE" sz="2400"/>
              <a:t> (meist absoluter Insulinmangel)</a:t>
            </a:r>
          </a:p>
          <a:p>
            <a:r>
              <a:rPr lang="de-DE" altLang="de-DE" sz="2400"/>
              <a:t>Diabetes mellitus </a:t>
            </a:r>
            <a:r>
              <a:rPr lang="de-DE" altLang="de-DE" sz="2400" b="1"/>
              <a:t>Typ 2 </a:t>
            </a:r>
          </a:p>
          <a:p>
            <a:pPr lvl="1"/>
            <a:r>
              <a:rPr lang="de-DE" altLang="de-DE" sz="2000"/>
              <a:t>Übergewichtige Typ-2-Diabetiker*innen (Insulin kann nur vermindert wirken)</a:t>
            </a:r>
          </a:p>
          <a:p>
            <a:pPr lvl="1"/>
            <a:r>
              <a:rPr lang="de-DE" altLang="de-DE" sz="2000"/>
              <a:t>Normalgewichtiger Typ-2-Diabetiker*innen (Bauchspeicheldrüse produziert zu wenig Insulin)</a:t>
            </a:r>
          </a:p>
          <a:p>
            <a:r>
              <a:rPr lang="de-DE" altLang="de-DE" sz="2400"/>
              <a:t>Andere spezifische Diabetesformen bei besonderen Krankheitsbildern oder Funktionsstörungen</a:t>
            </a:r>
          </a:p>
          <a:p>
            <a:r>
              <a:rPr lang="de-DE" altLang="de-DE" sz="2400"/>
              <a:t>Schwangerschaftsdiabetes</a:t>
            </a:r>
          </a:p>
        </p:txBody>
      </p:sp>
    </p:spTree>
    <p:extLst>
      <p:ext uri="{BB962C8B-B14F-4D97-AF65-F5344CB8AC3E}">
        <p14:creationId xmlns:p14="http://schemas.microsoft.com/office/powerpoint/2010/main" val="38503553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a:extLst>
              <a:ext uri="{28A0092B-C50C-407E-A947-70E740481C1C}">
                <a14:useLocalDpi xmlns:a14="http://schemas.microsoft.com/office/drawing/2010/main"/>
              </a:ext>
            </a:extLst>
          </a:blip>
          <a:srcRect t="15956" b="15956"/>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Blutzucker-Selbstmessung</a:t>
            </a:r>
          </a:p>
        </p:txBody>
      </p:sp>
      <p:sp>
        <p:nvSpPr>
          <p:cNvPr id="4" name="Textplatzhalter 3"/>
          <p:cNvSpPr>
            <a:spLocks noGrp="1"/>
          </p:cNvSpPr>
          <p:nvPr>
            <p:ph type="body" sz="quarter" idx="21"/>
          </p:nvPr>
        </p:nvSpPr>
        <p:spPr/>
        <p:txBody>
          <a:bodyPr>
            <a:normAutofit fontScale="85000" lnSpcReduction="20000"/>
          </a:bodyPr>
          <a:lstStyle/>
          <a:p>
            <a:r>
              <a:rPr lang="de-DE"/>
              <a:t>Schritt für Schritt-Anleitung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rgbClr val="575756"/>
                </a:solidFill>
                <a:latin typeface="+mj-lt"/>
              </a:rPr>
              <a:t>Foto: © Kwangmoozaa – Shutterstock.com</a:t>
            </a:r>
          </a:p>
        </p:txBody>
      </p:sp>
    </p:spTree>
    <p:extLst>
      <p:ext uri="{BB962C8B-B14F-4D97-AF65-F5344CB8AC3E}">
        <p14:creationId xmlns:p14="http://schemas.microsoft.com/office/powerpoint/2010/main" val="60837118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Blutzucker-Selbstmessung</a:t>
            </a:r>
            <a:br>
              <a:rPr lang="de-DE"/>
            </a:br>
            <a:r>
              <a:rPr lang="de-DE" b="1">
                <a:latin typeface="+mn-lt"/>
              </a:rPr>
              <a:t>Vorbereitung</a:t>
            </a:r>
          </a:p>
        </p:txBody>
      </p:sp>
      <p:pic>
        <p:nvPicPr>
          <p:cNvPr id="5" name="Grafik 4">
            <a:extLst>
              <a:ext uri="{FF2B5EF4-FFF2-40B4-BE49-F238E27FC236}">
                <a16:creationId xmlns:a16="http://schemas.microsoft.com/office/drawing/2014/main" id="{DEB5D49D-F813-947C-84A9-45C1FD43B6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7" name="Grafik 6">
            <a:extLst>
              <a:ext uri="{FF2B5EF4-FFF2-40B4-BE49-F238E27FC236}">
                <a16:creationId xmlns:a16="http://schemas.microsoft.com/office/drawing/2014/main" id="{61BCCE5F-115F-B418-AFFB-1E60C62661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4167426"/>
            <a:ext cx="3600000" cy="2395162"/>
          </a:xfrm>
          <a:prstGeom prst="rect">
            <a:avLst/>
          </a:prstGeom>
        </p:spPr>
      </p:pic>
      <p:sp>
        <p:nvSpPr>
          <p:cNvPr id="8" name="Textfeld 8">
            <a:extLst>
              <a:ext uri="{FF2B5EF4-FFF2-40B4-BE49-F238E27FC236}">
                <a16:creationId xmlns:a16="http://schemas.microsoft.com/office/drawing/2014/main" id="{97D0DBCB-01AD-3BA2-3420-546D082B631F}"/>
              </a:ext>
            </a:extLst>
          </p:cNvPr>
          <p:cNvSpPr txBox="1">
            <a:spLocks noChangeArrowheads="1"/>
          </p:cNvSpPr>
          <p:nvPr/>
        </p:nvSpPr>
        <p:spPr bwMode="auto">
          <a:xfrm>
            <a:off x="4513634" y="4167425"/>
            <a:ext cx="6840166" cy="2394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800"/>
              </a:spcAft>
            </a:pPr>
            <a:r>
              <a:rPr lang="de-DE" altLang="de-DE" sz="2400">
                <a:solidFill>
                  <a:srgbClr val="575756"/>
                </a:solidFill>
                <a:latin typeface="+mn-lt"/>
                <a:cs typeface="+mn-cs"/>
              </a:rPr>
              <a:t>Waschen Sie Ihre Hände gründlich mit Wasser. </a:t>
            </a:r>
          </a:p>
          <a:p>
            <a:pPr marL="285750" indent="-285750">
              <a:spcAft>
                <a:spcPts val="600"/>
              </a:spcAft>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Selbst kleinste Essensreste können die Messwerte verfälschen. </a:t>
            </a:r>
          </a:p>
          <a:p>
            <a:pPr marL="285750" indent="-285750">
              <a:buFont typeface="Arial" panose="020B0604020202020204" pitchFamily="34" charset="0"/>
              <a:buChar char="•"/>
            </a:pPr>
            <a:r>
              <a:rPr lang="de-DE" altLang="de-DE" sz="1700" b="1">
                <a:solidFill>
                  <a:srgbClr val="575756"/>
                </a:solidFill>
                <a:latin typeface="Calibri" panose="020F0502020204030204" pitchFamily="34" charset="0"/>
                <a:cs typeface="Calibri" panose="020F0502020204030204" pitchFamily="34" charset="0"/>
              </a:rPr>
              <a:t>keine Seife mit Zusätzen </a:t>
            </a:r>
            <a:r>
              <a:rPr lang="de-DE" altLang="de-DE" sz="1700">
                <a:solidFill>
                  <a:srgbClr val="575756"/>
                </a:solidFill>
                <a:latin typeface="Calibri" panose="020F0502020204030204" pitchFamily="34" charset="0"/>
                <a:cs typeface="Calibri" panose="020F0502020204030204" pitchFamily="34" charset="0"/>
              </a:rPr>
              <a:t>(wie z.B. Honig, Karamell, Frucht) und </a:t>
            </a:r>
            <a:r>
              <a:rPr lang="de-DE" altLang="de-DE" sz="1700" b="1">
                <a:solidFill>
                  <a:srgbClr val="575756"/>
                </a:solidFill>
                <a:latin typeface="Calibri" panose="020F0502020204030204" pitchFamily="34" charset="0"/>
                <a:cs typeface="Calibri" panose="020F0502020204030204" pitchFamily="34" charset="0"/>
              </a:rPr>
              <a:t>kein Desinfektionsmittel</a:t>
            </a:r>
            <a:r>
              <a:rPr lang="de-DE" altLang="de-DE" sz="1700">
                <a:solidFill>
                  <a:srgbClr val="575756"/>
                </a:solidFill>
                <a:latin typeface="Calibri" panose="020F0502020204030204" pitchFamily="34" charset="0"/>
                <a:cs typeface="Calibri" panose="020F0502020204030204" pitchFamily="34" charset="0"/>
              </a:rPr>
              <a:t> verwenden – können die Ergebnisse beeinflussen</a:t>
            </a:r>
          </a:p>
          <a:p>
            <a:pPr marL="285750" indent="-285750">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bei kalten Händen warmes Wasser verwenden, um leichter Blut zu gewinnen</a:t>
            </a:r>
          </a:p>
          <a:p>
            <a:pPr marL="285750" indent="-285750">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Hände vollständig trocknen</a:t>
            </a:r>
          </a:p>
        </p:txBody>
      </p:sp>
      <p:sp>
        <p:nvSpPr>
          <p:cNvPr id="4" name="Rechteck 1">
            <a:extLst>
              <a:ext uri="{FF2B5EF4-FFF2-40B4-BE49-F238E27FC236}">
                <a16:creationId xmlns:a16="http://schemas.microsoft.com/office/drawing/2014/main" id="{8AEED930-B610-4CCF-316D-6FE54324363E}"/>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1</a:t>
            </a:r>
            <a:endParaRPr lang="de-DE" altLang="de-DE" sz="4400">
              <a:latin typeface="Calibri" panose="020F0502020204030204" pitchFamily="34" charset="0"/>
              <a:cs typeface="Calibri" panose="020F0502020204030204" pitchFamily="34" charset="0"/>
            </a:endParaRPr>
          </a:p>
        </p:txBody>
      </p:sp>
      <p:sp>
        <p:nvSpPr>
          <p:cNvPr id="6" name="Rechteck 1">
            <a:extLst>
              <a:ext uri="{FF2B5EF4-FFF2-40B4-BE49-F238E27FC236}">
                <a16:creationId xmlns:a16="http://schemas.microsoft.com/office/drawing/2014/main" id="{18D42121-9A20-6B15-0877-9D62E326E1C5}"/>
              </a:ext>
            </a:extLst>
          </p:cNvPr>
          <p:cNvSpPr>
            <a:spLocks noChangeArrowheads="1"/>
          </p:cNvSpPr>
          <p:nvPr/>
        </p:nvSpPr>
        <p:spPr bwMode="auto">
          <a:xfrm>
            <a:off x="838200" y="4167426"/>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2</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6741D4-CF77-EBB5-8E39-5DD6A984392A}"/>
              </a:ext>
            </a:extLst>
          </p:cNvPr>
          <p:cNvSpPr txBox="1">
            <a:spLocks noChangeArrowheads="1"/>
          </p:cNvSpPr>
          <p:nvPr/>
        </p:nvSpPr>
        <p:spPr bwMode="auto">
          <a:xfrm>
            <a:off x="4513634" y="1698240"/>
            <a:ext cx="6840166" cy="2394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DE" altLang="de-DE" sz="2400">
                <a:solidFill>
                  <a:srgbClr val="575756"/>
                </a:solidFill>
                <a:latin typeface="+mn-lt"/>
                <a:cs typeface="+mn-cs"/>
              </a:rPr>
              <a:t>Legen Sie Blutzuckermessgerät, Stechhilfe, Lanzetten, Blutzuckerteststreifen, Diabetes-Tagebuch, Kugelschreiber und eventuell ein Taschentuch bereit.</a:t>
            </a:r>
          </a:p>
        </p:txBody>
      </p:sp>
      <p:sp>
        <p:nvSpPr>
          <p:cNvPr id="3" name="Textfeld 2">
            <a:extLst>
              <a:ext uri="{FF2B5EF4-FFF2-40B4-BE49-F238E27FC236}">
                <a16:creationId xmlns:a16="http://schemas.microsoft.com/office/drawing/2014/main" id="{CC30E629-275E-D609-472B-1F8A644BA16D}"/>
              </a:ext>
            </a:extLst>
          </p:cNvPr>
          <p:cNvSpPr txBox="1"/>
          <p:nvPr/>
        </p:nvSpPr>
        <p:spPr>
          <a:xfrm rot="16200000">
            <a:off x="-687240" y="5125902"/>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hxdbzxy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190728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F30F0-E08A-8E3C-DB63-B9788221E6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490A00-66CC-EE02-5798-78BCC5F98099}"/>
              </a:ext>
            </a:extLst>
          </p:cNvPr>
          <p:cNvSpPr>
            <a:spLocks noGrp="1"/>
          </p:cNvSpPr>
          <p:nvPr>
            <p:ph type="title"/>
          </p:nvPr>
        </p:nvSpPr>
        <p:spPr/>
        <p:txBody>
          <a:bodyPr>
            <a:normAutofit fontScale="90000"/>
          </a:bodyPr>
          <a:lstStyle/>
          <a:p>
            <a:r>
              <a:rPr lang="de-DE"/>
              <a:t>Blutzucker-Selbstmessung</a:t>
            </a:r>
            <a:br>
              <a:rPr lang="de-DE"/>
            </a:br>
            <a:r>
              <a:rPr lang="de-DE" b="1">
                <a:latin typeface="+mn-lt"/>
              </a:rPr>
              <a:t>Stechgerät vorbereiten</a:t>
            </a:r>
            <a:endParaRPr lang="de-DE">
              <a:latin typeface="+mn-lt"/>
            </a:endParaRPr>
          </a:p>
        </p:txBody>
      </p:sp>
      <p:pic>
        <p:nvPicPr>
          <p:cNvPr id="7" name="Grafik 6">
            <a:extLst>
              <a:ext uri="{FF2B5EF4-FFF2-40B4-BE49-F238E27FC236}">
                <a16:creationId xmlns:a16="http://schemas.microsoft.com/office/drawing/2014/main" id="{7B49483C-1BE7-1E9B-C154-3CD55EB813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9" name="Grafik 8">
            <a:extLst>
              <a:ext uri="{FF2B5EF4-FFF2-40B4-BE49-F238E27FC236}">
                <a16:creationId xmlns:a16="http://schemas.microsoft.com/office/drawing/2014/main" id="{8FBB449A-EB59-D430-C7C1-CE3B7FFEBA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4167426"/>
            <a:ext cx="3600000" cy="2399516"/>
          </a:xfrm>
          <a:prstGeom prst="rect">
            <a:avLst/>
          </a:prstGeom>
        </p:spPr>
      </p:pic>
      <p:sp>
        <p:nvSpPr>
          <p:cNvPr id="4" name="Rechteck 1">
            <a:extLst>
              <a:ext uri="{FF2B5EF4-FFF2-40B4-BE49-F238E27FC236}">
                <a16:creationId xmlns:a16="http://schemas.microsoft.com/office/drawing/2014/main" id="{7E8FF0DE-90C3-0378-D828-3CC6BF1A2275}"/>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3</a:t>
            </a:r>
            <a:endParaRPr lang="de-DE" altLang="de-DE" sz="440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E030FB75-894C-D8AF-AE40-81960F414842}"/>
              </a:ext>
            </a:extLst>
          </p:cNvPr>
          <p:cNvSpPr txBox="1">
            <a:spLocks noChangeArrowheads="1"/>
          </p:cNvSpPr>
          <p:nvPr/>
        </p:nvSpPr>
        <p:spPr bwMode="auto">
          <a:xfrm>
            <a:off x="4513634" y="4167426"/>
            <a:ext cx="6840166" cy="240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Wählen Sie die Einstichtiefe so, dass ein ausreichend großer Blutstropfen gewonnen werden kann.</a:t>
            </a:r>
          </a:p>
        </p:txBody>
      </p:sp>
      <p:sp>
        <p:nvSpPr>
          <p:cNvPr id="8" name="Textfeld 7">
            <a:extLst>
              <a:ext uri="{FF2B5EF4-FFF2-40B4-BE49-F238E27FC236}">
                <a16:creationId xmlns:a16="http://schemas.microsoft.com/office/drawing/2014/main" id="{E1096FE6-CBE2-AEEC-19E0-415B41105D6D}"/>
              </a:ext>
            </a:extLst>
          </p:cNvPr>
          <p:cNvSpPr txBox="1">
            <a:spLocks noChangeArrowheads="1"/>
          </p:cNvSpPr>
          <p:nvPr/>
        </p:nvSpPr>
        <p:spPr bwMode="auto">
          <a:xfrm>
            <a:off x="4513634" y="1698240"/>
            <a:ext cx="6840166" cy="240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Setzen Sie </a:t>
            </a:r>
            <a:r>
              <a:rPr lang="de-DE" altLang="de-DE" sz="2400" b="1">
                <a:solidFill>
                  <a:srgbClr val="575756"/>
                </a:solidFill>
                <a:latin typeface="+mn-lt"/>
                <a:cs typeface="+mn-cs"/>
              </a:rPr>
              <a:t>vor jeder Messung eine neue Lanzette </a:t>
            </a:r>
            <a:r>
              <a:rPr lang="de-DE" altLang="de-DE" sz="2400">
                <a:solidFill>
                  <a:srgbClr val="575756"/>
                </a:solidFill>
                <a:latin typeface="+mn-lt"/>
                <a:cs typeface="+mn-cs"/>
              </a:rPr>
              <a:t>in die Stechhilfe ein:</a:t>
            </a:r>
          </a:p>
          <a:p>
            <a:pPr marL="282575" indent="-282575">
              <a:buFont typeface="Arial" panose="020B0604020202020204" pitchFamily="34" charset="0"/>
              <a:buChar char="•"/>
            </a:pPr>
            <a:r>
              <a:rPr lang="de-DE" altLang="de-DE" sz="2400">
                <a:solidFill>
                  <a:srgbClr val="575756"/>
                </a:solidFill>
                <a:latin typeface="+mn-lt"/>
                <a:cs typeface="+mn-cs"/>
              </a:rPr>
              <a:t>oberes Ende der Stechhilfe abschrauben/abziehen</a:t>
            </a:r>
          </a:p>
          <a:p>
            <a:pPr marL="282575" indent="-282575">
              <a:buFont typeface="Arial" panose="020B0604020202020204" pitchFamily="34" charset="0"/>
              <a:buChar char="•"/>
            </a:pPr>
            <a:r>
              <a:rPr lang="de-DE" altLang="de-DE" sz="2400">
                <a:solidFill>
                  <a:srgbClr val="575756"/>
                </a:solidFill>
                <a:latin typeface="+mn-lt"/>
                <a:cs typeface="+mn-cs"/>
              </a:rPr>
              <a:t>neue Lanzette einsetzen</a:t>
            </a:r>
          </a:p>
          <a:p>
            <a:pPr marL="282575" indent="-282575">
              <a:buFont typeface="Arial" panose="020B0604020202020204" pitchFamily="34" charset="0"/>
              <a:buChar char="•"/>
            </a:pPr>
            <a:r>
              <a:rPr lang="de-DE" altLang="de-DE" sz="2400">
                <a:solidFill>
                  <a:srgbClr val="575756"/>
                </a:solidFill>
                <a:latin typeface="+mn-lt"/>
                <a:cs typeface="+mn-cs"/>
              </a:rPr>
              <a:t>oberes Ende der Stechhilfe wieder aufschrauben/aufsetzen</a:t>
            </a:r>
          </a:p>
        </p:txBody>
      </p:sp>
    </p:spTree>
    <p:extLst>
      <p:ext uri="{BB962C8B-B14F-4D97-AF65-F5344CB8AC3E}">
        <p14:creationId xmlns:p14="http://schemas.microsoft.com/office/powerpoint/2010/main" val="28842416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B17C-7608-DA29-0DAD-2B9BA0777CA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BE17571-D1BF-F29F-5F07-159750151354}"/>
              </a:ext>
            </a:extLst>
          </p:cNvPr>
          <p:cNvPicPr>
            <a:picLocks noChangeAspect="1"/>
          </p:cNvPicPr>
          <p:nvPr/>
        </p:nvPicPr>
        <p:blipFill>
          <a:blip r:embed="rId2">
            <a:extLst>
              <a:ext uri="{28A0092B-C50C-407E-A947-70E740481C1C}">
                <a14:useLocalDpi xmlns:a14="http://schemas.microsoft.com/office/drawing/2010/main"/>
              </a:ext>
            </a:extLst>
          </a:blip>
          <a:srcRect b="5580"/>
          <a:stretch>
            <a:fillRect/>
          </a:stretch>
        </p:blipFill>
        <p:spPr>
          <a:xfrm>
            <a:off x="838200" y="2660924"/>
            <a:ext cx="2675123" cy="3789544"/>
          </a:xfrm>
          <a:prstGeom prst="rect">
            <a:avLst/>
          </a:prstGeom>
        </p:spPr>
      </p:pic>
      <p:pic>
        <p:nvPicPr>
          <p:cNvPr id="10" name="Grafik 9">
            <a:extLst>
              <a:ext uri="{FF2B5EF4-FFF2-40B4-BE49-F238E27FC236}">
                <a16:creationId xmlns:a16="http://schemas.microsoft.com/office/drawing/2014/main" id="{8E84A237-52A4-C6D5-8E81-8C3C081249A3}"/>
              </a:ext>
            </a:extLst>
          </p:cNvPr>
          <p:cNvPicPr>
            <a:picLocks noChangeAspect="1"/>
          </p:cNvPicPr>
          <p:nvPr/>
        </p:nvPicPr>
        <p:blipFill>
          <a:blip r:embed="rId3">
            <a:extLst>
              <a:ext uri="{28A0092B-C50C-407E-A947-70E740481C1C}">
                <a14:useLocalDpi xmlns:a14="http://schemas.microsoft.com/office/drawing/2010/main"/>
              </a:ext>
            </a:extLst>
          </a:blip>
          <a:srcRect b="5580"/>
          <a:stretch>
            <a:fillRect/>
          </a:stretch>
        </p:blipFill>
        <p:spPr>
          <a:xfrm>
            <a:off x="3255372" y="2660922"/>
            <a:ext cx="2675124" cy="3789545"/>
          </a:xfrm>
          <a:prstGeom prst="rect">
            <a:avLst/>
          </a:prstGeom>
        </p:spPr>
      </p:pic>
      <p:pic>
        <p:nvPicPr>
          <p:cNvPr id="11" name="Grafik 10">
            <a:extLst>
              <a:ext uri="{FF2B5EF4-FFF2-40B4-BE49-F238E27FC236}">
                <a16:creationId xmlns:a16="http://schemas.microsoft.com/office/drawing/2014/main" id="{76466369-8AEE-1071-87A1-A6F94166A428}"/>
              </a:ext>
            </a:extLst>
          </p:cNvPr>
          <p:cNvPicPr>
            <a:picLocks noChangeAspect="1"/>
          </p:cNvPicPr>
          <p:nvPr/>
        </p:nvPicPr>
        <p:blipFill>
          <a:blip r:embed="rId4">
            <a:extLst>
              <a:ext uri="{28A0092B-C50C-407E-A947-70E740481C1C}">
                <a14:useLocalDpi xmlns:a14="http://schemas.microsoft.com/office/drawing/2010/main"/>
              </a:ext>
            </a:extLst>
          </a:blip>
          <a:srcRect t="9557" b="13034"/>
          <a:stretch>
            <a:fillRect/>
          </a:stretch>
        </p:blipFill>
        <p:spPr>
          <a:xfrm>
            <a:off x="6013721" y="2654376"/>
            <a:ext cx="5329910" cy="1375845"/>
          </a:xfrm>
          <a:prstGeom prst="rect">
            <a:avLst/>
          </a:prstGeom>
        </p:spPr>
      </p:pic>
      <p:pic>
        <p:nvPicPr>
          <p:cNvPr id="12" name="Grafik 11">
            <a:extLst>
              <a:ext uri="{FF2B5EF4-FFF2-40B4-BE49-F238E27FC236}">
                <a16:creationId xmlns:a16="http://schemas.microsoft.com/office/drawing/2014/main" id="{D991E6A2-1CCC-71B3-2383-D3284E795476}"/>
              </a:ext>
            </a:extLst>
          </p:cNvPr>
          <p:cNvPicPr>
            <a:picLocks noChangeAspect="1"/>
          </p:cNvPicPr>
          <p:nvPr/>
        </p:nvPicPr>
        <p:blipFill>
          <a:blip r:embed="rId5">
            <a:extLst>
              <a:ext uri="{28A0092B-C50C-407E-A947-70E740481C1C}">
                <a14:useLocalDpi xmlns:a14="http://schemas.microsoft.com/office/drawing/2010/main"/>
              </a:ext>
            </a:extLst>
          </a:blip>
          <a:srcRect t="12554" b="16926"/>
          <a:stretch>
            <a:fillRect/>
          </a:stretch>
        </p:blipFill>
        <p:spPr>
          <a:xfrm>
            <a:off x="6013721" y="3868753"/>
            <a:ext cx="5329910" cy="1253402"/>
          </a:xfrm>
          <a:prstGeom prst="rect">
            <a:avLst/>
          </a:prstGeom>
        </p:spPr>
      </p:pic>
      <p:sp>
        <p:nvSpPr>
          <p:cNvPr id="2" name="Titel 1">
            <a:extLst>
              <a:ext uri="{FF2B5EF4-FFF2-40B4-BE49-F238E27FC236}">
                <a16:creationId xmlns:a16="http://schemas.microsoft.com/office/drawing/2014/main" id="{C21898C4-DD6A-6700-6786-DED17F0659CF}"/>
              </a:ext>
            </a:extLst>
          </p:cNvPr>
          <p:cNvSpPr>
            <a:spLocks noGrp="1"/>
          </p:cNvSpPr>
          <p:nvPr>
            <p:ph type="title"/>
          </p:nvPr>
        </p:nvSpPr>
        <p:spPr/>
        <p:txBody>
          <a:bodyPr>
            <a:normAutofit fontScale="90000"/>
          </a:bodyPr>
          <a:lstStyle/>
          <a:p>
            <a:r>
              <a:rPr lang="de-DE"/>
              <a:t>Blutzucker-Selbstmessung</a:t>
            </a:r>
            <a:br>
              <a:rPr lang="de-DE"/>
            </a:br>
            <a:r>
              <a:rPr lang="de-DE" b="1">
                <a:latin typeface="+mn-lt"/>
              </a:rPr>
              <a:t>Stechgerät vorbereiten</a:t>
            </a:r>
            <a:endParaRPr lang="de-DE">
              <a:latin typeface="+mn-lt"/>
            </a:endParaRPr>
          </a:p>
        </p:txBody>
      </p:sp>
      <p:sp>
        <p:nvSpPr>
          <p:cNvPr id="4" name="Rechteck 1">
            <a:extLst>
              <a:ext uri="{FF2B5EF4-FFF2-40B4-BE49-F238E27FC236}">
                <a16:creationId xmlns:a16="http://schemas.microsoft.com/office/drawing/2014/main" id="{724D4DA9-3E3E-9CC5-7921-0A2B4B57D13F}"/>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3</a:t>
            </a:r>
            <a:endParaRPr lang="de-DE" altLang="de-DE" sz="4400">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D5898D01-2D6C-D362-17CF-B158C06BB792}"/>
              </a:ext>
            </a:extLst>
          </p:cNvPr>
          <p:cNvSpPr txBox="1">
            <a:spLocks noChangeArrowheads="1"/>
          </p:cNvSpPr>
          <p:nvPr/>
        </p:nvSpPr>
        <p:spPr bwMode="auto">
          <a:xfrm>
            <a:off x="1624518" y="1701878"/>
            <a:ext cx="9729282" cy="884070"/>
          </a:xfrm>
          <a:prstGeom prst="rect">
            <a:avLst/>
          </a:prstGeom>
          <a:solidFill>
            <a:srgbClr val="E4E4F2"/>
          </a:solidFill>
          <a:ln>
            <a:noFill/>
          </a:ln>
        </p:spPr>
        <p:txBody>
          <a:bodyPr wrap="square" lIns="144000" tIns="72000" rIns="144000" bIns="7200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sz="2400">
                <a:solidFill>
                  <a:srgbClr val="575756"/>
                </a:solidFill>
                <a:latin typeface="+mn-lt"/>
                <a:cs typeface="+mn-cs"/>
              </a:rPr>
              <a:t>Manche Stechhilfen muss man durch Drücken oder Zurückziehen des Spannknopfes spannen, bevor man sie einsetzen kann.</a:t>
            </a:r>
          </a:p>
        </p:txBody>
      </p:sp>
      <p:sp>
        <p:nvSpPr>
          <p:cNvPr id="13" name="Textfeld 12">
            <a:extLst>
              <a:ext uri="{FF2B5EF4-FFF2-40B4-BE49-F238E27FC236}">
                <a16:creationId xmlns:a16="http://schemas.microsoft.com/office/drawing/2014/main" id="{13E5E9D2-8A99-D36D-070F-41815EF2E5A0}"/>
              </a:ext>
            </a:extLst>
          </p:cNvPr>
          <p:cNvSpPr txBox="1">
            <a:spLocks noChangeArrowheads="1"/>
          </p:cNvSpPr>
          <p:nvPr/>
        </p:nvSpPr>
        <p:spPr bwMode="auto">
          <a:xfrm>
            <a:off x="6013721" y="5197065"/>
            <a:ext cx="5329910" cy="1253402"/>
          </a:xfrm>
          <a:prstGeom prst="rect">
            <a:avLst/>
          </a:prstGeom>
          <a:solidFill>
            <a:srgbClr val="E4E4F2"/>
          </a:solidFill>
          <a:ln>
            <a:noFill/>
          </a:ln>
        </p:spPr>
        <p:txBody>
          <a:bodyPr wrap="square" lIns="144000" tIns="72000" rIns="144000" bIns="7200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Bei manchen S</a:t>
            </a:r>
            <a:r>
              <a:rPr lang="de-AT" altLang="de-DE" sz="2400" err="1">
                <a:solidFill>
                  <a:srgbClr val="575756"/>
                </a:solidFill>
                <a:latin typeface="+mn-lt"/>
                <a:cs typeface="+mn-cs"/>
              </a:rPr>
              <a:t>techhilfen zeigt der Auslöseknopf eine Farbänderung an, sobald diese gespannt ist.</a:t>
            </a:r>
          </a:p>
        </p:txBody>
      </p:sp>
      <p:sp>
        <p:nvSpPr>
          <p:cNvPr id="7" name="Pfeil: nach unten 6">
            <a:extLst>
              <a:ext uri="{FF2B5EF4-FFF2-40B4-BE49-F238E27FC236}">
                <a16:creationId xmlns:a16="http://schemas.microsoft.com/office/drawing/2014/main" id="{690A1AED-4FD3-1AC2-6CCD-0EBB8BB9B328}"/>
              </a:ext>
            </a:extLst>
          </p:cNvPr>
          <p:cNvSpPr/>
          <p:nvPr/>
        </p:nvSpPr>
        <p:spPr>
          <a:xfrm>
            <a:off x="1979588"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Pfeil: nach unten 8">
            <a:extLst>
              <a:ext uri="{FF2B5EF4-FFF2-40B4-BE49-F238E27FC236}">
                <a16:creationId xmlns:a16="http://schemas.microsoft.com/office/drawing/2014/main" id="{A5706F04-5CE0-0929-DCC8-C65B586D83D6}"/>
              </a:ext>
            </a:extLst>
          </p:cNvPr>
          <p:cNvSpPr/>
          <p:nvPr/>
        </p:nvSpPr>
        <p:spPr>
          <a:xfrm>
            <a:off x="4398557"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5" name="Grafik 14" descr="dunkel (mittlere Sonne) Silhouette">
            <a:extLst>
              <a:ext uri="{FF2B5EF4-FFF2-40B4-BE49-F238E27FC236}">
                <a16:creationId xmlns:a16="http://schemas.microsoft.com/office/drawing/2014/main" id="{96E130DE-3BD4-74DA-9F1F-A9FF44F7652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04487" y="3993227"/>
            <a:ext cx="1036907" cy="1036907"/>
          </a:xfrm>
          <a:prstGeom prst="rect">
            <a:avLst/>
          </a:prstGeom>
        </p:spPr>
      </p:pic>
    </p:spTree>
    <p:extLst>
      <p:ext uri="{BB962C8B-B14F-4D97-AF65-F5344CB8AC3E}">
        <p14:creationId xmlns:p14="http://schemas.microsoft.com/office/powerpoint/2010/main" val="307588189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6E34-EB18-AAB2-274F-89108E6B512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8B4BB3D-1648-53B9-61B4-76CCC5802824}"/>
              </a:ext>
            </a:extLst>
          </p:cNvPr>
          <p:cNvPicPr>
            <a:picLocks noChangeAspect="1"/>
          </p:cNvPicPr>
          <p:nvPr/>
        </p:nvPicPr>
        <p:blipFill>
          <a:blip r:embed="rId2">
            <a:extLst>
              <a:ext uri="{28A0092B-C50C-407E-A947-70E740481C1C}">
                <a14:useLocalDpi xmlns:a14="http://schemas.microsoft.com/office/drawing/2010/main"/>
              </a:ext>
            </a:extLst>
          </a:blip>
          <a:srcRect l="8366" r="6019"/>
          <a:stretch>
            <a:fillRect/>
          </a:stretch>
        </p:blipFill>
        <p:spPr>
          <a:xfrm>
            <a:off x="838200" y="1691271"/>
            <a:ext cx="2671165" cy="4680000"/>
          </a:xfrm>
          <a:prstGeom prst="rect">
            <a:avLst/>
          </a:prstGeom>
        </p:spPr>
      </p:pic>
      <p:sp>
        <p:nvSpPr>
          <p:cNvPr id="2" name="Titel 1">
            <a:extLst>
              <a:ext uri="{FF2B5EF4-FFF2-40B4-BE49-F238E27FC236}">
                <a16:creationId xmlns:a16="http://schemas.microsoft.com/office/drawing/2014/main" id="{A5B00ED7-310B-7577-3F66-35162885665F}"/>
              </a:ext>
            </a:extLst>
          </p:cNvPr>
          <p:cNvSpPr>
            <a:spLocks noGrp="1"/>
          </p:cNvSpPr>
          <p:nvPr>
            <p:ph type="title"/>
          </p:nvPr>
        </p:nvSpPr>
        <p:spPr/>
        <p:txBody>
          <a:bodyPr>
            <a:normAutofit fontScale="90000"/>
          </a:bodyPr>
          <a:lstStyle/>
          <a:p>
            <a:r>
              <a:rPr lang="de-DE"/>
              <a:t>Blutzucker-Selbstmessung</a:t>
            </a:r>
            <a:br>
              <a:rPr lang="de-DE"/>
            </a:br>
            <a:r>
              <a:rPr lang="de-DE" b="1">
                <a:latin typeface="+mn-lt"/>
              </a:rPr>
              <a:t>Blutzuckermessgerät vorbereiten</a:t>
            </a:r>
            <a:endParaRPr lang="de-DE">
              <a:latin typeface="+mn-lt"/>
            </a:endParaRPr>
          </a:p>
        </p:txBody>
      </p:sp>
      <p:sp>
        <p:nvSpPr>
          <p:cNvPr id="4" name="Rechteck 1">
            <a:extLst>
              <a:ext uri="{FF2B5EF4-FFF2-40B4-BE49-F238E27FC236}">
                <a16:creationId xmlns:a16="http://schemas.microsoft.com/office/drawing/2014/main" id="{46E94FBA-DD93-8EDE-8FBF-58DE4F5A8F45}"/>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4</a:t>
            </a:r>
            <a:endParaRPr lang="de-DE" altLang="de-DE" sz="440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C94A69DB-18CD-AFD0-2953-32A64F61F0F8}"/>
              </a:ext>
            </a:extLst>
          </p:cNvPr>
          <p:cNvSpPr txBox="1">
            <a:spLocks noChangeArrowheads="1"/>
          </p:cNvSpPr>
          <p:nvPr/>
        </p:nvSpPr>
        <p:spPr bwMode="auto">
          <a:xfrm>
            <a:off x="5972783" y="1691272"/>
            <a:ext cx="5381017" cy="468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Nehmen Sie einen Teststreifen aus der Dose oder der Verpackung und führen Sie ihn in das Blutzuckermessgerät ein. Das Gerät schaltet sich dadurch ein und ist bereit für die Messung.</a:t>
            </a:r>
          </a:p>
          <a:p>
            <a:endParaRPr lang="de-DE" altLang="de-DE" sz="2400">
              <a:solidFill>
                <a:srgbClr val="575756"/>
              </a:solidFill>
              <a:latin typeface="+mn-lt"/>
              <a:cs typeface="+mn-cs"/>
            </a:endParaRPr>
          </a:p>
          <a:p>
            <a:r>
              <a:rPr lang="de-AT" altLang="de-DE" sz="2400" b="1">
                <a:solidFill>
                  <a:srgbClr val="575756"/>
                </a:solidFill>
                <a:latin typeface="+mn-lt"/>
                <a:cs typeface="+mn-cs"/>
              </a:rPr>
              <a:t>Wichtig:</a:t>
            </a:r>
          </a:p>
          <a:p>
            <a:pPr marL="342900" indent="-342900">
              <a:buFont typeface="Arial" panose="020B0604020202020204" pitchFamily="34" charset="0"/>
              <a:buChar char="•"/>
            </a:pPr>
            <a:r>
              <a:rPr lang="de-AT" altLang="de-DE" sz="2400">
                <a:solidFill>
                  <a:srgbClr val="575756"/>
                </a:solidFill>
                <a:latin typeface="+mn-lt"/>
                <a:cs typeface="+mn-cs"/>
              </a:rPr>
              <a:t>Die Teststreifendose sofort verschließen und immer geschützt vor Hitze, Kälte und Feuchtigkeit lagern.</a:t>
            </a:r>
          </a:p>
          <a:p>
            <a:pPr marL="342900" indent="-342900">
              <a:buFont typeface="Arial" panose="020B0604020202020204" pitchFamily="34" charset="0"/>
              <a:buChar char="•"/>
            </a:pPr>
            <a:r>
              <a:rPr lang="de-AT" altLang="de-DE" sz="2400">
                <a:solidFill>
                  <a:srgbClr val="575756"/>
                </a:solidFill>
                <a:latin typeface="+mn-lt"/>
                <a:cs typeface="+mn-cs"/>
              </a:rPr>
              <a:t>Verwenden Sie keine abgelaufenen </a:t>
            </a:r>
            <a:br>
              <a:rPr lang="de-AT" altLang="de-DE" sz="2400">
                <a:solidFill>
                  <a:srgbClr val="575756"/>
                </a:solidFill>
                <a:latin typeface="+mn-lt"/>
                <a:cs typeface="+mn-cs"/>
              </a:rPr>
            </a:br>
            <a:r>
              <a:rPr lang="de-AT" altLang="de-DE" sz="2400">
                <a:solidFill>
                  <a:srgbClr val="575756"/>
                </a:solidFill>
                <a:latin typeface="+mn-lt"/>
                <a:cs typeface="+mn-cs"/>
              </a:rPr>
              <a:t>Teststreifen.</a:t>
            </a:r>
          </a:p>
          <a:p>
            <a:endParaRPr lang="de-DE" altLang="de-DE" sz="2400">
              <a:solidFill>
                <a:srgbClr val="575756"/>
              </a:solidFill>
              <a:latin typeface="+mn-lt"/>
              <a:cs typeface="+mn-cs"/>
            </a:endParaRPr>
          </a:p>
        </p:txBody>
      </p:sp>
      <p:pic>
        <p:nvPicPr>
          <p:cNvPr id="14" name="Grafik 13">
            <a:extLst>
              <a:ext uri="{FF2B5EF4-FFF2-40B4-BE49-F238E27FC236}">
                <a16:creationId xmlns:a16="http://schemas.microsoft.com/office/drawing/2014/main" id="{3C6CC349-F8EA-329B-5177-0C0A289BC87F}"/>
              </a:ext>
            </a:extLst>
          </p:cNvPr>
          <p:cNvPicPr>
            <a:picLocks noChangeAspect="1"/>
          </p:cNvPicPr>
          <p:nvPr/>
        </p:nvPicPr>
        <p:blipFill>
          <a:blip r:embed="rId3">
            <a:extLst>
              <a:ext uri="{28A0092B-C50C-407E-A947-70E740481C1C}">
                <a14:useLocalDpi xmlns:a14="http://schemas.microsoft.com/office/drawing/2010/main"/>
              </a:ext>
            </a:extLst>
          </a:blip>
          <a:srcRect l="13528" r="6057"/>
          <a:stretch>
            <a:fillRect/>
          </a:stretch>
        </p:blipFill>
        <p:spPr>
          <a:xfrm>
            <a:off x="3356042" y="1691270"/>
            <a:ext cx="2509961" cy="4680000"/>
          </a:xfrm>
          <a:prstGeom prst="rect">
            <a:avLst/>
          </a:prstGeom>
        </p:spPr>
      </p:pic>
      <p:sp>
        <p:nvSpPr>
          <p:cNvPr id="5" name="Pfeil: nach unten 4">
            <a:extLst>
              <a:ext uri="{FF2B5EF4-FFF2-40B4-BE49-F238E27FC236}">
                <a16:creationId xmlns:a16="http://schemas.microsoft.com/office/drawing/2014/main" id="{6243A42F-632C-A497-4C00-5BD5DE88A342}"/>
              </a:ext>
            </a:extLst>
          </p:cNvPr>
          <p:cNvSpPr/>
          <p:nvPr/>
        </p:nvSpPr>
        <p:spPr>
          <a:xfrm rot="10800000">
            <a:off x="1897363" y="5437605"/>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4384590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BE59-37F2-A0E0-B043-96D47DF8B38D}"/>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E856986-45B2-6475-2ACC-BFCB2B45D5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2" y="1691272"/>
            <a:ext cx="3510708" cy="2340000"/>
          </a:xfrm>
          <a:prstGeom prst="rect">
            <a:avLst/>
          </a:prstGeom>
        </p:spPr>
      </p:pic>
      <p:sp>
        <p:nvSpPr>
          <p:cNvPr id="2" name="Titel 1">
            <a:extLst>
              <a:ext uri="{FF2B5EF4-FFF2-40B4-BE49-F238E27FC236}">
                <a16:creationId xmlns:a16="http://schemas.microsoft.com/office/drawing/2014/main" id="{A424563F-18B4-87A3-05CE-6A6DD809B152}"/>
              </a:ext>
            </a:extLst>
          </p:cNvPr>
          <p:cNvSpPr>
            <a:spLocks noGrp="1"/>
          </p:cNvSpPr>
          <p:nvPr>
            <p:ph type="title"/>
          </p:nvPr>
        </p:nvSpPr>
        <p:spPr/>
        <p:txBody>
          <a:bodyPr>
            <a:normAutofit fontScale="90000"/>
          </a:bodyPr>
          <a:lstStyle/>
          <a:p>
            <a:r>
              <a:rPr lang="de-DE"/>
              <a:t>Blutzucker-Selbstmessung</a:t>
            </a:r>
            <a:br>
              <a:rPr lang="de-DE"/>
            </a:br>
            <a:r>
              <a:rPr lang="de-DE" b="1">
                <a:latin typeface="+mn-lt"/>
              </a:rPr>
              <a:t>Hände massieren</a:t>
            </a:r>
          </a:p>
        </p:txBody>
      </p:sp>
      <p:sp>
        <p:nvSpPr>
          <p:cNvPr id="4" name="Rechteck 1">
            <a:extLst>
              <a:ext uri="{FF2B5EF4-FFF2-40B4-BE49-F238E27FC236}">
                <a16:creationId xmlns:a16="http://schemas.microsoft.com/office/drawing/2014/main" id="{29D1E0AF-36B4-11EC-1376-C764B65DA9F0}"/>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5</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067EB284-A8D8-D068-9644-24D98BFBACA9}"/>
              </a:ext>
            </a:extLst>
          </p:cNvPr>
          <p:cNvSpPr txBox="1">
            <a:spLocks noChangeArrowheads="1"/>
          </p:cNvSpPr>
          <p:nvPr/>
        </p:nvSpPr>
        <p:spPr bwMode="auto">
          <a:xfrm>
            <a:off x="4455266" y="1691272"/>
            <a:ext cx="6898532" cy="4788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Streichen oder massieren Sie die Handfläche zu den  Fingern hin mehrmals aus, um die Durchblutung zu fördern.</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Vermeiden Sie das „Quetschen“ oder „Melken“ des Fingers bei der Gewinnung des Blutstropfens.</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Bevorzugen Sie zum Stechen Mittel-, Ring- oder kleinen Finger.</a:t>
            </a:r>
          </a:p>
        </p:txBody>
      </p:sp>
      <p:pic>
        <p:nvPicPr>
          <p:cNvPr id="12" name="Grafik 11">
            <a:extLst>
              <a:ext uri="{FF2B5EF4-FFF2-40B4-BE49-F238E27FC236}">
                <a16:creationId xmlns:a16="http://schemas.microsoft.com/office/drawing/2014/main" id="{0761E27E-9D97-E87E-C549-7202FC45DD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4128816"/>
            <a:ext cx="3510708" cy="2340000"/>
          </a:xfrm>
          <a:prstGeom prst="rect">
            <a:avLst/>
          </a:prstGeom>
        </p:spPr>
      </p:pic>
      <p:sp>
        <p:nvSpPr>
          <p:cNvPr id="13" name="Pfeil: nach unten 12">
            <a:extLst>
              <a:ext uri="{FF2B5EF4-FFF2-40B4-BE49-F238E27FC236}">
                <a16:creationId xmlns:a16="http://schemas.microsoft.com/office/drawing/2014/main" id="{A8503FDD-E744-F161-F522-012D2040A6A9}"/>
              </a:ext>
            </a:extLst>
          </p:cNvPr>
          <p:cNvSpPr/>
          <p:nvPr/>
        </p:nvSpPr>
        <p:spPr>
          <a:xfrm rot="14808416">
            <a:off x="2533573" y="5069064"/>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feil: nach unten 13">
            <a:extLst>
              <a:ext uri="{FF2B5EF4-FFF2-40B4-BE49-F238E27FC236}">
                <a16:creationId xmlns:a16="http://schemas.microsoft.com/office/drawing/2014/main" id="{3F1D60FC-65E1-CF29-493F-026BE05E0B20}"/>
              </a:ext>
            </a:extLst>
          </p:cNvPr>
          <p:cNvSpPr/>
          <p:nvPr/>
        </p:nvSpPr>
        <p:spPr>
          <a:xfrm rot="14808416">
            <a:off x="2919431" y="2386032"/>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4764453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1EAF-D4C1-D45E-1CD2-67A419794E5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3A5144BB-ED52-77A4-E6D4-C62FF5ACA8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691271"/>
            <a:ext cx="3265317" cy="4896000"/>
          </a:xfrm>
          <a:prstGeom prst="rect">
            <a:avLst/>
          </a:prstGeom>
        </p:spPr>
      </p:pic>
      <p:sp>
        <p:nvSpPr>
          <p:cNvPr id="2" name="Titel 1">
            <a:extLst>
              <a:ext uri="{FF2B5EF4-FFF2-40B4-BE49-F238E27FC236}">
                <a16:creationId xmlns:a16="http://schemas.microsoft.com/office/drawing/2014/main" id="{7245486D-CCC6-AD0D-2C77-0DA7111ED957}"/>
              </a:ext>
            </a:extLst>
          </p:cNvPr>
          <p:cNvSpPr>
            <a:spLocks noGrp="1"/>
          </p:cNvSpPr>
          <p:nvPr>
            <p:ph type="title"/>
          </p:nvPr>
        </p:nvSpPr>
        <p:spPr/>
        <p:txBody>
          <a:bodyPr>
            <a:normAutofit fontScale="90000"/>
          </a:bodyPr>
          <a:lstStyle/>
          <a:p>
            <a:r>
              <a:rPr lang="de-DE"/>
              <a:t>Blutzucker-Selbstmessung</a:t>
            </a:r>
            <a:br>
              <a:rPr lang="de-DE"/>
            </a:br>
            <a:r>
              <a:rPr lang="de-DE" b="1">
                <a:latin typeface="+mn-lt"/>
              </a:rPr>
              <a:t>Stechen mit der Stechhilfe</a:t>
            </a:r>
          </a:p>
        </p:txBody>
      </p:sp>
      <p:sp>
        <p:nvSpPr>
          <p:cNvPr id="4" name="Rechteck 1">
            <a:extLst>
              <a:ext uri="{FF2B5EF4-FFF2-40B4-BE49-F238E27FC236}">
                <a16:creationId xmlns:a16="http://schemas.microsoft.com/office/drawing/2014/main" id="{113A95FB-991B-9D4B-59D0-140D09DEC081}"/>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6</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80398E-F9FD-B773-2D2A-1527B1D6F400}"/>
              </a:ext>
            </a:extLst>
          </p:cNvPr>
          <p:cNvSpPr txBox="1">
            <a:spLocks noChangeArrowheads="1"/>
          </p:cNvSpPr>
          <p:nvPr/>
        </p:nvSpPr>
        <p:spPr bwMode="auto">
          <a:xfrm>
            <a:off x="4202349" y="1691272"/>
            <a:ext cx="7151449" cy="4896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Drücken Sie die Stechhilfe seitlich am Finger (an der Fingerbeere) gut an. </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Lösen Sie die Stechhilfe durch Druck auf den Auslöseknopf aus.</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Wechseln Sie bei jeder Messung den Finger.</a:t>
            </a:r>
          </a:p>
        </p:txBody>
      </p:sp>
    </p:spTree>
    <p:extLst>
      <p:ext uri="{BB962C8B-B14F-4D97-AF65-F5344CB8AC3E}">
        <p14:creationId xmlns:p14="http://schemas.microsoft.com/office/powerpoint/2010/main" val="16190316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Startcheck</a:t>
            </a:r>
          </a:p>
        </p:txBody>
      </p:sp>
      <p:sp>
        <p:nvSpPr>
          <p:cNvPr id="3" name="Inhaltsplatzhalter 2"/>
          <p:cNvSpPr>
            <a:spLocks noGrp="1"/>
          </p:cNvSpPr>
          <p:nvPr>
            <p:ph idx="1"/>
          </p:nvPr>
        </p:nvSpPr>
        <p:spPr/>
        <p:txBody>
          <a:bodyPr>
            <a:normAutofit/>
          </a:bodyPr>
          <a:lstStyle/>
          <a:p>
            <a:pPr marL="0" indent="0">
              <a:buNone/>
              <a:defRPr/>
            </a:pPr>
            <a:r>
              <a:rPr lang="de-DE" altLang="de-DE" sz="2400" b="1">
                <a:solidFill>
                  <a:srgbClr val="3C5BA6"/>
                </a:solidFill>
              </a:rPr>
              <a:t>Vor dem Start …</a:t>
            </a:r>
          </a:p>
          <a:p>
            <a:pPr>
              <a:defRPr/>
            </a:pPr>
            <a:r>
              <a:rPr lang="de-DE" altLang="de-DE" sz="2400"/>
              <a:t>Ruhige Umgebung?</a:t>
            </a:r>
          </a:p>
          <a:p>
            <a:pPr>
              <a:defRPr/>
            </a:pPr>
            <a:r>
              <a:rPr lang="de-DE" altLang="de-DE" sz="2400"/>
              <a:t>Eventuell Kopfhörer bei schlechter Tonqualität</a:t>
            </a:r>
          </a:p>
          <a:p>
            <a:pPr>
              <a:defRPr/>
            </a:pPr>
            <a:r>
              <a:rPr lang="de-DE" altLang="de-DE" sz="2400"/>
              <a:t>Alles vorbereitet? Diabetes-Tagebuch, Notizblock, Stift</a:t>
            </a:r>
          </a:p>
          <a:p>
            <a:pPr>
              <a:defRPr/>
            </a:pPr>
            <a:r>
              <a:rPr lang="de-DE" altLang="de-DE" sz="2400"/>
              <a:t>Technische Ausrüstung okay? Ladegerät griffbereit?</a:t>
            </a:r>
          </a:p>
          <a:p>
            <a:pPr>
              <a:defRPr/>
            </a:pPr>
            <a:r>
              <a:rPr lang="de-DE" altLang="de-DE" sz="2400"/>
              <a:t>Video und Mikrofon aktiviert? </a:t>
            </a:r>
            <a:br>
              <a:rPr lang="de-DE" altLang="de-DE" sz="2400"/>
            </a:br>
            <a:r>
              <a:rPr lang="de-DE" altLang="de-DE" sz="2400"/>
              <a:t>Wichtig für Soundcheck – soll danach wieder deaktiviert werden</a:t>
            </a:r>
          </a:p>
        </p:txBody>
      </p:sp>
    </p:spTree>
    <p:extLst>
      <p:ext uri="{BB962C8B-B14F-4D97-AF65-F5344CB8AC3E}">
        <p14:creationId xmlns:p14="http://schemas.microsoft.com/office/powerpoint/2010/main" val="5218806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14D3-FD11-0816-99AD-2F2BB4F91316}"/>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EB6E41CC-B108-5D47-43BD-78F150D487B4}"/>
              </a:ext>
            </a:extLst>
          </p:cNvPr>
          <p:cNvPicPr>
            <a:picLocks noChangeAspect="1"/>
          </p:cNvPicPr>
          <p:nvPr/>
        </p:nvPicPr>
        <p:blipFill>
          <a:blip r:embed="rId2">
            <a:extLst>
              <a:ext uri="{28A0092B-C50C-407E-A947-70E740481C1C}">
                <a14:useLocalDpi xmlns:a14="http://schemas.microsoft.com/office/drawing/2010/main"/>
              </a:ext>
            </a:extLst>
          </a:blip>
          <a:srcRect t="19383" b="13862"/>
          <a:stretch>
            <a:fillRect/>
          </a:stretch>
        </p:blipFill>
        <p:spPr>
          <a:xfrm>
            <a:off x="838198" y="1691272"/>
            <a:ext cx="2340000" cy="2342133"/>
          </a:xfrm>
          <a:prstGeom prst="rect">
            <a:avLst/>
          </a:prstGeom>
        </p:spPr>
      </p:pic>
      <p:sp>
        <p:nvSpPr>
          <p:cNvPr id="2" name="Titel 1">
            <a:extLst>
              <a:ext uri="{FF2B5EF4-FFF2-40B4-BE49-F238E27FC236}">
                <a16:creationId xmlns:a16="http://schemas.microsoft.com/office/drawing/2014/main" id="{AF5FC8DA-7D34-81F8-6D7C-71CEF76CD805}"/>
              </a:ext>
            </a:extLst>
          </p:cNvPr>
          <p:cNvSpPr>
            <a:spLocks noGrp="1"/>
          </p:cNvSpPr>
          <p:nvPr>
            <p:ph type="title"/>
          </p:nvPr>
        </p:nvSpPr>
        <p:spPr/>
        <p:txBody>
          <a:bodyPr>
            <a:normAutofit fontScale="90000"/>
          </a:bodyPr>
          <a:lstStyle/>
          <a:p>
            <a:r>
              <a:rPr lang="de-DE"/>
              <a:t>Blutzucker-Selbstmessung</a:t>
            </a:r>
            <a:br>
              <a:rPr lang="de-DE"/>
            </a:br>
            <a:r>
              <a:rPr lang="de-DE" b="1">
                <a:latin typeface="+mn-lt"/>
              </a:rPr>
              <a:t>Blutzuckermessung</a:t>
            </a:r>
          </a:p>
        </p:txBody>
      </p:sp>
      <p:sp>
        <p:nvSpPr>
          <p:cNvPr id="4" name="Rechteck 1">
            <a:extLst>
              <a:ext uri="{FF2B5EF4-FFF2-40B4-BE49-F238E27FC236}">
                <a16:creationId xmlns:a16="http://schemas.microsoft.com/office/drawing/2014/main" id="{3F0A8497-CECB-8C75-6FD3-3169DA1439C7}"/>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7</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6C2C873D-7021-3AE7-CA18-24D216BA88A9}"/>
              </a:ext>
            </a:extLst>
          </p:cNvPr>
          <p:cNvSpPr txBox="1">
            <a:spLocks noChangeArrowheads="1"/>
          </p:cNvSpPr>
          <p:nvPr/>
        </p:nvSpPr>
        <p:spPr bwMode="auto">
          <a:xfrm>
            <a:off x="3297677" y="1691272"/>
            <a:ext cx="8056121" cy="234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Halten  Sie den Teststreifen in den Blutstropfen, bis das Gerät genügend Blut aufgenommen hat und ein Signal ertönt.</a:t>
            </a:r>
          </a:p>
        </p:txBody>
      </p:sp>
      <p:pic>
        <p:nvPicPr>
          <p:cNvPr id="3" name="Grafik 2">
            <a:extLst>
              <a:ext uri="{FF2B5EF4-FFF2-40B4-BE49-F238E27FC236}">
                <a16:creationId xmlns:a16="http://schemas.microsoft.com/office/drawing/2014/main" id="{C6500242-B189-56F6-BA2F-604F51689E96}"/>
              </a:ext>
            </a:extLst>
          </p:cNvPr>
          <p:cNvPicPr>
            <a:picLocks noChangeAspect="1"/>
          </p:cNvPicPr>
          <p:nvPr/>
        </p:nvPicPr>
        <p:blipFill>
          <a:blip r:embed="rId3">
            <a:extLst>
              <a:ext uri="{28A0092B-C50C-407E-A947-70E740481C1C}">
                <a14:useLocalDpi xmlns:a14="http://schemas.microsoft.com/office/drawing/2010/main"/>
              </a:ext>
            </a:extLst>
          </a:blip>
          <a:srcRect t="23190" b="10960"/>
          <a:stretch>
            <a:fillRect/>
          </a:stretch>
        </p:blipFill>
        <p:spPr>
          <a:xfrm>
            <a:off x="838199" y="4158001"/>
            <a:ext cx="2340000" cy="2310385"/>
          </a:xfrm>
          <a:prstGeom prst="rect">
            <a:avLst/>
          </a:prstGeom>
        </p:spPr>
      </p:pic>
      <p:sp>
        <p:nvSpPr>
          <p:cNvPr id="5" name="Textfeld 4">
            <a:extLst>
              <a:ext uri="{FF2B5EF4-FFF2-40B4-BE49-F238E27FC236}">
                <a16:creationId xmlns:a16="http://schemas.microsoft.com/office/drawing/2014/main" id="{9524E83A-3FF3-930A-1987-DACDAE47984C}"/>
              </a:ext>
            </a:extLst>
          </p:cNvPr>
          <p:cNvSpPr txBox="1">
            <a:spLocks noChangeArrowheads="1"/>
          </p:cNvSpPr>
          <p:nvPr/>
        </p:nvSpPr>
        <p:spPr bwMode="auto">
          <a:xfrm>
            <a:off x="3297677" y="4158001"/>
            <a:ext cx="8056121" cy="23112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Warten Sie die Messzeit ab. Nach ein paar Sekunden erscheint das Messergebnis am Display.</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Entfernen Sie den Blutstropfen mit einem Taschentuch. Versorgen Sie die Einstichstelle eventuell mit einem Pflaster.</a:t>
            </a:r>
          </a:p>
        </p:txBody>
      </p:sp>
      <p:sp>
        <p:nvSpPr>
          <p:cNvPr id="7" name="Rechteck 1">
            <a:extLst>
              <a:ext uri="{FF2B5EF4-FFF2-40B4-BE49-F238E27FC236}">
                <a16:creationId xmlns:a16="http://schemas.microsoft.com/office/drawing/2014/main" id="{07D744E7-834E-C2C1-A787-68C6185C823A}"/>
              </a:ext>
            </a:extLst>
          </p:cNvPr>
          <p:cNvSpPr>
            <a:spLocks noChangeArrowheads="1"/>
          </p:cNvSpPr>
          <p:nvPr/>
        </p:nvSpPr>
        <p:spPr bwMode="auto">
          <a:xfrm>
            <a:off x="838198" y="4158001"/>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4149902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9F97-C8A5-1549-21A5-E0B303A71057}"/>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8D103592-66C4-7721-BA0D-2CB6ABCD26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1" y="1691272"/>
            <a:ext cx="3508585" cy="2340000"/>
          </a:xfrm>
          <a:prstGeom prst="rect">
            <a:avLst/>
          </a:prstGeom>
        </p:spPr>
      </p:pic>
      <p:sp>
        <p:nvSpPr>
          <p:cNvPr id="2" name="Titel 1">
            <a:extLst>
              <a:ext uri="{FF2B5EF4-FFF2-40B4-BE49-F238E27FC236}">
                <a16:creationId xmlns:a16="http://schemas.microsoft.com/office/drawing/2014/main" id="{128BA723-00F7-9AD7-7517-CE29C5212671}"/>
              </a:ext>
            </a:extLst>
          </p:cNvPr>
          <p:cNvSpPr>
            <a:spLocks noGrp="1"/>
          </p:cNvSpPr>
          <p:nvPr>
            <p:ph type="title"/>
          </p:nvPr>
        </p:nvSpPr>
        <p:spPr/>
        <p:txBody>
          <a:bodyPr>
            <a:normAutofit fontScale="90000"/>
          </a:bodyPr>
          <a:lstStyle/>
          <a:p>
            <a:r>
              <a:rPr lang="de-DE"/>
              <a:t>Blutzucker-Selbstmessung</a:t>
            </a:r>
            <a:br>
              <a:rPr lang="de-DE"/>
            </a:br>
            <a:r>
              <a:rPr lang="de-DE" sz="3600" b="1">
                <a:latin typeface="+mn-lt"/>
              </a:rPr>
              <a:t>Ergebnis notieren und Lanzette entsorgen</a:t>
            </a:r>
            <a:endParaRPr lang="de-DE" b="1">
              <a:latin typeface="+mn-lt"/>
            </a:endParaRPr>
          </a:p>
        </p:txBody>
      </p:sp>
      <p:sp>
        <p:nvSpPr>
          <p:cNvPr id="4" name="Rechteck 1">
            <a:extLst>
              <a:ext uri="{FF2B5EF4-FFF2-40B4-BE49-F238E27FC236}">
                <a16:creationId xmlns:a16="http://schemas.microsoft.com/office/drawing/2014/main" id="{7E57DEA7-8E4A-B068-50A3-8927B8FFC04B}"/>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9</a:t>
            </a:r>
          </a:p>
        </p:txBody>
      </p:sp>
      <p:sp>
        <p:nvSpPr>
          <p:cNvPr id="9" name="Textfeld 8">
            <a:extLst>
              <a:ext uri="{FF2B5EF4-FFF2-40B4-BE49-F238E27FC236}">
                <a16:creationId xmlns:a16="http://schemas.microsoft.com/office/drawing/2014/main" id="{C65E0D01-27E3-A262-FC62-9E7A5EC19B09}"/>
              </a:ext>
            </a:extLst>
          </p:cNvPr>
          <p:cNvSpPr txBox="1">
            <a:spLocks noChangeArrowheads="1"/>
          </p:cNvSpPr>
          <p:nvPr/>
        </p:nvSpPr>
        <p:spPr bwMode="auto">
          <a:xfrm>
            <a:off x="4455268" y="1691272"/>
            <a:ext cx="6898529" cy="234000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Tragen Sie das Messergebnis in Ihr Diabetes-Tagebuch ein.</a:t>
            </a:r>
          </a:p>
        </p:txBody>
      </p:sp>
      <p:sp>
        <p:nvSpPr>
          <p:cNvPr id="3" name="Rechteck 1">
            <a:extLst>
              <a:ext uri="{FF2B5EF4-FFF2-40B4-BE49-F238E27FC236}">
                <a16:creationId xmlns:a16="http://schemas.microsoft.com/office/drawing/2014/main" id="{6B46B171-8B01-E427-A5B9-893C37735E1C}"/>
              </a:ext>
            </a:extLst>
          </p:cNvPr>
          <p:cNvSpPr>
            <a:spLocks noChangeArrowheads="1"/>
          </p:cNvSpPr>
          <p:nvPr/>
        </p:nvSpPr>
        <p:spPr bwMode="auto">
          <a:xfrm>
            <a:off x="838200" y="4282544"/>
            <a:ext cx="720000" cy="720000"/>
          </a:xfrm>
          <a:prstGeom prst="rect">
            <a:avLst/>
          </a:prstGeom>
          <a:solidFill>
            <a:srgbClr val="3B5BA1"/>
          </a:solidFill>
          <a:ln w="9525" algn="ctr">
            <a:noFill/>
            <a:round/>
          </a:ln>
        </p:spPr>
        <p:txBody>
          <a:bodyPr wrap="none" anchor="ctr" anchorCtr="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10</a:t>
            </a:r>
          </a:p>
        </p:txBody>
      </p:sp>
      <p:sp>
        <p:nvSpPr>
          <p:cNvPr id="5" name="Textfeld 4">
            <a:extLst>
              <a:ext uri="{FF2B5EF4-FFF2-40B4-BE49-F238E27FC236}">
                <a16:creationId xmlns:a16="http://schemas.microsoft.com/office/drawing/2014/main" id="{FBD2A7AF-38BE-A563-7AA0-880CC2595A73}"/>
              </a:ext>
            </a:extLst>
          </p:cNvPr>
          <p:cNvSpPr txBox="1">
            <a:spLocks noChangeArrowheads="1"/>
          </p:cNvSpPr>
          <p:nvPr/>
        </p:nvSpPr>
        <p:spPr bwMode="auto">
          <a:xfrm>
            <a:off x="1653702" y="4282544"/>
            <a:ext cx="9700095" cy="2069010"/>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b="1">
                <a:solidFill>
                  <a:srgbClr val="575756"/>
                </a:solidFill>
                <a:latin typeface="+mn-lt"/>
                <a:cs typeface="+mn-cs"/>
              </a:rPr>
              <a:t>Lanzetten sind Einmalprodukte. Werfen Sie sie nach jeder Messung weg!</a:t>
            </a:r>
          </a:p>
          <a:p>
            <a:pPr>
              <a:spcAft>
                <a:spcPts val="600"/>
              </a:spcAft>
            </a:pPr>
            <a:r>
              <a:rPr lang="de-AT" altLang="de-DE" sz="2400">
                <a:solidFill>
                  <a:srgbClr val="575756"/>
                </a:solidFill>
                <a:latin typeface="+mn-lt"/>
                <a:cs typeface="+mn-cs"/>
              </a:rPr>
              <a:t>Um sich und Ihre Mitmenschen vor Verletzungen zu schützen, sammeln Sie die gebrauchten Lanzetten in einem Hartplastikbehälter (z. B. leere Mineralwasserflasche). Verschließen Sie diesen gut und entsorgen Sie ihn ordnungsgemäß.</a:t>
            </a:r>
          </a:p>
        </p:txBody>
      </p:sp>
    </p:spTree>
    <p:extLst>
      <p:ext uri="{BB962C8B-B14F-4D97-AF65-F5344CB8AC3E}">
        <p14:creationId xmlns:p14="http://schemas.microsoft.com/office/powerpoint/2010/main" val="33804636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BZ-Selbstmessung: </a:t>
            </a:r>
            <a:br>
              <a:rPr lang="de-DE"/>
            </a:br>
            <a:r>
              <a:rPr lang="de-DE"/>
              <a:t>Das kann die Werte verfälschen</a:t>
            </a:r>
          </a:p>
        </p:txBody>
      </p:sp>
      <p:sp>
        <p:nvSpPr>
          <p:cNvPr id="3" name="Inhaltsplatzhalter 2"/>
          <p:cNvSpPr>
            <a:spLocks noGrp="1"/>
          </p:cNvSpPr>
          <p:nvPr>
            <p:ph idx="1"/>
          </p:nvPr>
        </p:nvSpPr>
        <p:spPr/>
        <p:txBody>
          <a:bodyPr>
            <a:normAutofit/>
          </a:bodyPr>
          <a:lstStyle/>
          <a:p>
            <a:r>
              <a:rPr lang="de-DE" altLang="de-DE" sz="2400"/>
              <a:t>Zu wenig Blut aufgetragen</a:t>
            </a:r>
          </a:p>
          <a:p>
            <a:r>
              <a:rPr lang="de-DE" altLang="de-DE" sz="2400"/>
              <a:t>Testreifen unsachgemäß gelagert </a:t>
            </a:r>
          </a:p>
          <a:p>
            <a:pPr marL="804863" lvl="1" indent="-357188"/>
            <a:r>
              <a:rPr lang="de-DE" altLang="de-DE" sz="2000"/>
              <a:t>zu feucht, zu kalt, zu heiß</a:t>
            </a:r>
          </a:p>
          <a:p>
            <a:r>
              <a:rPr lang="de-DE" altLang="de-DE" sz="2400"/>
              <a:t>Hände nicht gewaschen</a:t>
            </a:r>
          </a:p>
          <a:p>
            <a:r>
              <a:rPr lang="de-DE" altLang="de-DE" sz="2400"/>
              <a:t>Zu sehr gequetscht</a:t>
            </a:r>
          </a:p>
          <a:p>
            <a:r>
              <a:rPr lang="de-DE" altLang="de-DE" sz="2400"/>
              <a:t>Alkoholtupfer verwendet</a:t>
            </a:r>
          </a:p>
          <a:p>
            <a:r>
              <a:rPr lang="de-AT" altLang="de-DE" sz="2400"/>
              <a:t>Hände mit einer Seife mit Zusatz </a:t>
            </a:r>
            <a:br>
              <a:rPr lang="de-AT" altLang="de-DE" sz="2400"/>
            </a:br>
            <a:r>
              <a:rPr lang="de-AT" altLang="de-DE" sz="2400"/>
              <a:t>von Honig oder Karamell gewaschen</a:t>
            </a:r>
            <a:endParaRPr lang="de-DE" altLang="de-DE" sz="2400"/>
          </a:p>
          <a:p>
            <a:r>
              <a:rPr lang="de-DE" altLang="de-DE" sz="2400"/>
              <a:t>Abgelaufene Streifen verwendet</a:t>
            </a:r>
          </a:p>
        </p:txBody>
      </p:sp>
      <p:pic>
        <p:nvPicPr>
          <p:cNvPr id="5" name="Grafik 4">
            <a:extLst>
              <a:ext uri="{FF2B5EF4-FFF2-40B4-BE49-F238E27FC236}">
                <a16:creationId xmlns:a16="http://schemas.microsoft.com/office/drawing/2014/main" id="{B3735D5B-D2ED-FAE8-B4A8-8734B8569A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32483" y="2330512"/>
            <a:ext cx="3045396" cy="3045396"/>
          </a:xfrm>
          <a:prstGeom prst="rect">
            <a:avLst/>
          </a:prstGeom>
        </p:spPr>
      </p:pic>
    </p:spTree>
    <p:extLst>
      <p:ext uri="{BB962C8B-B14F-4D97-AF65-F5344CB8AC3E}">
        <p14:creationId xmlns:p14="http://schemas.microsoft.com/office/powerpoint/2010/main" val="16350276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BZ-Selbstmessung:</a:t>
            </a:r>
            <a:br>
              <a:rPr lang="de-DE"/>
            </a:br>
            <a:r>
              <a:rPr lang="de-DE"/>
              <a:t>Wann und wie oft soll ich messen?</a:t>
            </a:r>
          </a:p>
        </p:txBody>
      </p:sp>
      <p:sp>
        <p:nvSpPr>
          <p:cNvPr id="3" name="Inhaltsplatzhalter 2"/>
          <p:cNvSpPr>
            <a:spLocks noGrp="1"/>
          </p:cNvSpPr>
          <p:nvPr>
            <p:ph idx="1"/>
          </p:nvPr>
        </p:nvSpPr>
        <p:spPr/>
        <p:txBody>
          <a:bodyPr>
            <a:normAutofit/>
          </a:bodyPr>
          <a:lstStyle/>
          <a:p>
            <a:r>
              <a:rPr lang="de-DE" altLang="de-DE" sz="2400"/>
              <a:t>Im Rahmen der Schulung empfehlen wir, </a:t>
            </a:r>
            <a:r>
              <a:rPr lang="de-DE" altLang="de-DE" sz="2400" b="1"/>
              <a:t>pro Woche 1 x ein 7-Punkte-Tagesprofil </a:t>
            </a:r>
            <a:r>
              <a:rPr lang="de-DE" altLang="de-DE" sz="2400"/>
              <a:t>zu machen:</a:t>
            </a:r>
          </a:p>
          <a:p>
            <a:pPr lvl="1"/>
            <a:r>
              <a:rPr lang="de-DE" altLang="de-DE" sz="2000"/>
              <a:t>1. Wert = Nüchternblutzucker</a:t>
            </a:r>
          </a:p>
          <a:p>
            <a:pPr lvl="1"/>
            <a:r>
              <a:rPr lang="de-DE" altLang="de-DE" sz="2000"/>
              <a:t>2. Wert = 2 Stunden nach dem Frühstück</a:t>
            </a:r>
          </a:p>
          <a:p>
            <a:pPr lvl="1"/>
            <a:r>
              <a:rPr lang="de-DE" altLang="de-DE" sz="2000"/>
              <a:t>3. Wert = vor dem Mittagessen</a:t>
            </a:r>
          </a:p>
          <a:p>
            <a:pPr lvl="1"/>
            <a:r>
              <a:rPr lang="de-DE" altLang="de-DE" sz="2000"/>
              <a:t>4. Wert = 2 Stunden nach dem Mittagessen</a:t>
            </a:r>
          </a:p>
          <a:p>
            <a:pPr lvl="1"/>
            <a:r>
              <a:rPr lang="de-DE" altLang="de-DE" sz="2000"/>
              <a:t>5. Wert = vor dem Abendessen</a:t>
            </a:r>
          </a:p>
          <a:p>
            <a:pPr lvl="1"/>
            <a:r>
              <a:rPr lang="de-DE" altLang="de-DE" sz="2000"/>
              <a:t>6. Wert = 2 Stunden nach dem Abendessen</a:t>
            </a:r>
          </a:p>
          <a:p>
            <a:pPr lvl="1"/>
            <a:r>
              <a:rPr lang="de-DE" altLang="de-DE" sz="2000"/>
              <a:t>7. Wert = vor dem Schlafengehen</a:t>
            </a:r>
          </a:p>
          <a:p>
            <a:r>
              <a:rPr lang="de-DE" altLang="de-DE" sz="2400"/>
              <a:t>Über die Häufigkeit und den Zeitpunkt der fortlaufenden Blutzuckerkontrolle sprechen Sie bitte mit Ihrer Ärztin oder Ihrem Arzt!</a:t>
            </a:r>
          </a:p>
        </p:txBody>
      </p:sp>
    </p:spTree>
    <p:extLst>
      <p:ext uri="{BB962C8B-B14F-4D97-AF65-F5344CB8AC3E}">
        <p14:creationId xmlns:p14="http://schemas.microsoft.com/office/powerpoint/2010/main" val="35544194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AT" altLang="de-DE"/>
              <a:t>Die 3 Säulen der Diabetestherapie</a:t>
            </a:r>
            <a:endParaRPr lang="de-DE" altLang="de-DE"/>
          </a:p>
        </p:txBody>
      </p:sp>
      <p:grpSp>
        <p:nvGrpSpPr>
          <p:cNvPr id="5" name="Gruppieren 4"/>
          <p:cNvGrpSpPr/>
          <p:nvPr/>
        </p:nvGrpSpPr>
        <p:grpSpPr>
          <a:xfrm>
            <a:off x="1714620" y="4244248"/>
            <a:ext cx="8762759" cy="1596623"/>
            <a:chOff x="1669955" y="3428999"/>
            <a:chExt cx="8762759" cy="1596623"/>
          </a:xfrm>
        </p:grpSpPr>
        <p:sp>
          <p:nvSpPr>
            <p:cNvPr id="3" name="Rechteck 2"/>
            <p:cNvSpPr/>
            <p:nvPr/>
          </p:nvSpPr>
          <p:spPr>
            <a:xfrm>
              <a:off x="1669955" y="3428999"/>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rgbClr val="3B5BA1"/>
                  </a:solidFill>
                </a:rPr>
                <a:t>Ernährung</a:t>
              </a:r>
            </a:p>
          </p:txBody>
        </p:sp>
        <p:sp>
          <p:nvSpPr>
            <p:cNvPr id="9" name="Rechteck 8"/>
            <p:cNvSpPr/>
            <p:nvPr/>
          </p:nvSpPr>
          <p:spPr>
            <a:xfrm>
              <a:off x="4663209" y="3439193"/>
              <a:ext cx="2776250" cy="1586429"/>
            </a:xfrm>
            <a:prstGeom prst="rect">
              <a:avLst/>
            </a:prstGeom>
            <a:solidFill>
              <a:srgbClr val="3B5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bg1"/>
                  </a:solidFill>
                </a:rPr>
                <a:t>Bewegung</a:t>
              </a:r>
            </a:p>
          </p:txBody>
        </p:sp>
        <p:sp>
          <p:nvSpPr>
            <p:cNvPr id="10" name="Rechteck 9"/>
            <p:cNvSpPr/>
            <p:nvPr/>
          </p:nvSpPr>
          <p:spPr>
            <a:xfrm>
              <a:off x="7656464" y="3439193"/>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rgbClr val="3B5BA1"/>
                  </a:solidFill>
                </a:rPr>
                <a:t>Medikation</a:t>
              </a:r>
            </a:p>
          </p:txBody>
        </p:sp>
      </p:grpSp>
      <p:sp>
        <p:nvSpPr>
          <p:cNvPr id="7" name="Gleichschenkliges Dreieck 6"/>
          <p:cNvSpPr/>
          <p:nvPr/>
        </p:nvSpPr>
        <p:spPr>
          <a:xfrm>
            <a:off x="1714620" y="2409488"/>
            <a:ext cx="8762759" cy="1644723"/>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a:t>Diabetestherapie</a:t>
            </a:r>
          </a:p>
        </p:txBody>
      </p:sp>
    </p:spTree>
    <p:extLst>
      <p:ext uri="{BB962C8B-B14F-4D97-AF65-F5344CB8AC3E}">
        <p14:creationId xmlns:p14="http://schemas.microsoft.com/office/powerpoint/2010/main" val="169409440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Bewegung</a:t>
            </a:r>
          </a:p>
        </p:txBody>
      </p:sp>
      <p:sp>
        <p:nvSpPr>
          <p:cNvPr id="4" name="Textplatzhalter 3"/>
          <p:cNvSpPr>
            <a:spLocks noGrp="1"/>
          </p:cNvSpPr>
          <p:nvPr>
            <p:ph type="body" sz="quarter" idx="21"/>
          </p:nvPr>
        </p:nvSpPr>
        <p:spPr/>
        <p:txBody>
          <a:bodyPr>
            <a:normAutofit fontScale="85000" lnSpcReduction="20000"/>
          </a:body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p>
            <a:pPr>
              <a:lnSpc>
                <a:spcPct val="90000"/>
              </a:lnSpc>
              <a:spcBef>
                <a:spcPts val="300"/>
              </a:spcBef>
            </a:pPr>
            <a:r>
              <a:rPr lang="de-DE" sz="1000">
                <a:solidFill>
                  <a:schemeClr val="bg1"/>
                </a:solidFill>
                <a:latin typeface="+mj-lt"/>
              </a:rPr>
              <a:t>Foto: © Robert Kneschke – AdobeStock.com</a:t>
            </a:r>
          </a:p>
        </p:txBody>
      </p:sp>
    </p:spTree>
    <p:extLst>
      <p:ext uri="{BB962C8B-B14F-4D97-AF65-F5344CB8AC3E}">
        <p14:creationId xmlns:p14="http://schemas.microsoft.com/office/powerpoint/2010/main" val="28751682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Was Bewegung alles kann!</a:t>
            </a:r>
          </a:p>
        </p:txBody>
      </p:sp>
      <p:sp>
        <p:nvSpPr>
          <p:cNvPr id="41987" name="Inhaltsplatzhalt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Senkt den Blutzucker… </a:t>
            </a:r>
          </a:p>
          <a:p>
            <a:pPr lvl="1"/>
            <a:r>
              <a:rPr lang="de-DE" altLang="de-DE" sz="2000"/>
              <a:t>sofort während der Belastung und</a:t>
            </a:r>
          </a:p>
          <a:p>
            <a:pPr lvl="1"/>
            <a:r>
              <a:rPr lang="de-DE" altLang="de-DE" sz="2000"/>
              <a:t>die blutzuckersenkende Wirkung bleibt auch nach dem Sport eine Zeit lang aufrecht.</a:t>
            </a:r>
          </a:p>
          <a:p>
            <a:r>
              <a:rPr lang="de-DE" altLang="de-DE" sz="2400"/>
              <a:t>Verbessert die Insulinwirkung </a:t>
            </a:r>
            <a:br>
              <a:rPr lang="de-DE" altLang="de-DE" sz="2400"/>
            </a:br>
            <a:r>
              <a:rPr lang="de-DE" altLang="de-DE" sz="2400"/>
              <a:t>(bis zu 72 Stunden nach dem Training!)</a:t>
            </a:r>
          </a:p>
          <a:p>
            <a:r>
              <a:rPr lang="de-DE" altLang="de-DE" sz="2400"/>
              <a:t>Hilft beim Abnehmen</a:t>
            </a:r>
          </a:p>
          <a:p>
            <a:r>
              <a:rPr lang="de-DE" altLang="de-DE" sz="2400"/>
              <a:t>Verbessert den Fettstoffwechsel</a:t>
            </a:r>
          </a:p>
          <a:p>
            <a:r>
              <a:rPr lang="de-DE" altLang="de-DE" sz="2400"/>
              <a:t>Erhöht die Muskelmasse</a:t>
            </a:r>
          </a:p>
          <a:p>
            <a:r>
              <a:rPr lang="de-DE" altLang="de-DE" sz="2400"/>
              <a:t>Senkt den Blutdruck</a:t>
            </a:r>
          </a:p>
        </p:txBody>
      </p:sp>
      <p:pic>
        <p:nvPicPr>
          <p:cNvPr id="2" name="Bildplatzhalter 1"/>
          <p:cNvPicPr>
            <a:picLocks noGrp="1" noChangeAspect="1"/>
          </p:cNvPicPr>
          <p:nvPr>
            <p:ph type="pic" idx="10"/>
          </p:nvPr>
        </p:nvPicPr>
        <p:blipFill>
          <a:blip r:embed="rId2">
            <a:extLst>
              <a:ext uri="{28A0092B-C50C-407E-A947-70E740481C1C}">
                <a14:useLocalDpi xmlns:a14="http://schemas.microsoft.com/office/drawing/2010/main"/>
              </a:ext>
            </a:extLst>
          </a:blip>
          <a:srcRect l="26289" r="16165"/>
          <a:stretch>
            <a:fillRect/>
          </a:stretch>
        </p:blipFill>
        <p:spPr/>
      </p:pic>
      <p:sp>
        <p:nvSpPr>
          <p:cNvPr id="4" name="Textfeld 3"/>
          <p:cNvSpPr txBox="1"/>
          <p:nvPr/>
        </p:nvSpPr>
        <p:spPr>
          <a:xfrm>
            <a:off x="4943475" y="1530351"/>
            <a:ext cx="7519988" cy="461963"/>
          </a:xfrm>
          <a:prstGeom prst="rect">
            <a:avLst/>
          </a:prstGeom>
          <a:noFill/>
        </p:spPr>
        <p:txBody>
          <a:bodyPr>
            <a:spAutoFit/>
          </a:bodyPr>
          <a:lstStyle/>
          <a:p>
            <a:pPr marL="449263" indent="-449263">
              <a:spcBef>
                <a:spcPct val="20000"/>
              </a:spcBef>
              <a:buClr>
                <a:srgbClr val="3E6EA5"/>
              </a:buClr>
              <a:buFont typeface="Wingdings" pitchFamily="2" charset="2"/>
              <a:buChar char="t"/>
              <a:defRPr/>
            </a:pPr>
            <a:endParaRPr lang="de-DE" sz="2400">
              <a:solidFill>
                <a:srgbClr val="4D4D4D"/>
              </a:solidFill>
            </a:endParaRPr>
          </a:p>
        </p:txBody>
      </p:sp>
      <p:sp>
        <p:nvSpPr>
          <p:cNvPr id="8" name="Textfeld 7"/>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wavebreakmedia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342586400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bwMode="auto">
          <a:xfrm>
            <a:off x="5183188" y="1916552"/>
            <a:ext cx="6172200" cy="4120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platzhalter 4"/>
          <p:cNvSpPr>
            <a:spLocks noGrp="1"/>
          </p:cNvSpPr>
          <p:nvPr>
            <p:ph type="body" sz="half" idx="2"/>
          </p:nvPr>
        </p:nvSpPr>
        <p:spPr/>
        <p:txBody>
          <a:bodyPr>
            <a:normAutofit/>
          </a:bodyPr>
          <a:lstStyle/>
          <a:p>
            <a:pPr lvl="0"/>
            <a:endParaRPr lang="de-AT" altLang="de-DE" sz="1800" b="1">
              <a:solidFill>
                <a:srgbClr val="3B5BA1"/>
              </a:solidFill>
              <a:latin typeface="Calibri" panose="020F0502020204030204"/>
            </a:endParaRPr>
          </a:p>
          <a:p>
            <a:pPr lvl="0"/>
            <a:endParaRPr lang="de-AT" altLang="de-DE" sz="1800" b="1">
              <a:solidFill>
                <a:srgbClr val="3B5BA1"/>
              </a:solidFill>
              <a:latin typeface="Calibri" panose="020F0502020204030204"/>
            </a:endParaRPr>
          </a:p>
          <a:p>
            <a:pPr lvl="0"/>
            <a:r>
              <a:rPr lang="de-AT" altLang="de-DE" sz="2800" b="1">
                <a:solidFill>
                  <a:srgbClr val="3B5BA1"/>
                </a:solidFill>
                <a:latin typeface="Calibri" panose="020F0502020204030204"/>
              </a:rPr>
              <a:t>„Wer nicht jeden Tag etwas für seine Gesundheit aufbringt, </a:t>
            </a:r>
            <a:br>
              <a:rPr lang="de-AT" altLang="de-DE" sz="2800" b="1">
                <a:solidFill>
                  <a:srgbClr val="3B5BA1"/>
                </a:solidFill>
                <a:latin typeface="Calibri" panose="020F0502020204030204"/>
              </a:rPr>
            </a:br>
            <a:r>
              <a:rPr lang="de-AT" altLang="de-DE" sz="2800" b="1">
                <a:solidFill>
                  <a:srgbClr val="3B5BA1"/>
                </a:solidFill>
                <a:latin typeface="Calibri" panose="020F0502020204030204"/>
              </a:rPr>
              <a:t>muss eines Tages viel Zeit für die Krankheit opfern!“</a:t>
            </a:r>
          </a:p>
          <a:p>
            <a:pPr lvl="0"/>
            <a:r>
              <a:rPr lang="de-AT" altLang="de-DE" sz="2800" b="1" i="1">
                <a:solidFill>
                  <a:srgbClr val="3E6EA5"/>
                </a:solidFill>
                <a:latin typeface="Calibri" panose="020F0502020204030204"/>
              </a:rPr>
              <a:t>				                    </a:t>
            </a:r>
            <a:r>
              <a:rPr lang="de-AT" altLang="de-DE" i="1">
                <a:solidFill>
                  <a:srgbClr val="3B5BA1"/>
                </a:solidFill>
                <a:latin typeface="Calibri" panose="020F0502020204030204"/>
              </a:rPr>
              <a:t>Sebastian Kneipp</a:t>
            </a:r>
            <a:endParaRPr lang="de-DE" altLang="de-DE" i="1">
              <a:solidFill>
                <a:srgbClr val="3B5BA1"/>
              </a:solidFill>
              <a:latin typeface="Calibri" panose="020F0502020204030204"/>
            </a:endParaRPr>
          </a:p>
        </p:txBody>
      </p:sp>
      <p:sp>
        <p:nvSpPr>
          <p:cNvPr id="6" name="Titel 5"/>
          <p:cNvSpPr>
            <a:spLocks noGrp="1"/>
          </p:cNvSpPr>
          <p:nvPr>
            <p:ph type="title"/>
          </p:nvPr>
        </p:nvSpPr>
        <p:spPr/>
        <p:txBody>
          <a:bodyPr/>
          <a:lstStyle/>
          <a:p>
            <a:r>
              <a:rPr lang="de-DE"/>
              <a:t>Gesundheit – wertvolles Gut</a:t>
            </a:r>
          </a:p>
        </p:txBody>
      </p:sp>
      <p:sp>
        <p:nvSpPr>
          <p:cNvPr id="10" name="Textfeld 9"/>
          <p:cNvSpPr txBox="1"/>
          <p:nvPr/>
        </p:nvSpPr>
        <p:spPr>
          <a:xfrm>
            <a:off x="5183188" y="6088666"/>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YAKOBCHUK VIACHESLAV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17531997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Machen Sie dem Diabetes Beine!</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de-AT" altLang="de-DE" b="1">
                <a:solidFill>
                  <a:srgbClr val="3B5BA1"/>
                </a:solidFill>
              </a:rPr>
              <a:t>Ausdauertraining</a:t>
            </a:r>
            <a:endParaRPr lang="de-DE" altLang="de-DE" b="1">
              <a:solidFill>
                <a:srgbClr val="3B5BA1"/>
              </a:solidFill>
            </a:endParaRPr>
          </a:p>
          <a:p>
            <a:r>
              <a:rPr lang="de-DE" altLang="de-DE" sz="2400" b="1"/>
              <a:t>150 Minuten</a:t>
            </a:r>
            <a:r>
              <a:rPr lang="de-DE" altLang="de-DE" sz="2400"/>
              <a:t> Bewegung pro Woche </a:t>
            </a:r>
            <a:br>
              <a:rPr lang="de-DE" altLang="de-DE" sz="2400"/>
            </a:br>
            <a:r>
              <a:rPr lang="de-DE" altLang="de-DE" sz="2400"/>
              <a:t>bei </a:t>
            </a:r>
            <a:r>
              <a:rPr lang="de-DE" altLang="de-DE" sz="2400" b="1"/>
              <a:t>mittlerer Intensität </a:t>
            </a:r>
            <a:r>
              <a:rPr lang="de-DE" altLang="de-DE" sz="2400"/>
              <a:t>(Sprechen noch möglich)                      </a:t>
            </a:r>
          </a:p>
          <a:p>
            <a:pPr marL="0" indent="0">
              <a:buNone/>
            </a:pPr>
            <a:r>
              <a:rPr lang="de-DE" altLang="de-DE" sz="2400" b="1">
                <a:solidFill>
                  <a:srgbClr val="3B5BA1"/>
                </a:solidFill>
              </a:rPr>
              <a:t>oder</a:t>
            </a:r>
          </a:p>
          <a:p>
            <a:r>
              <a:rPr lang="de-DE" altLang="de-DE" sz="2400" b="1"/>
              <a:t>75 Minuten</a:t>
            </a:r>
            <a:r>
              <a:rPr lang="de-DE" altLang="de-DE" sz="2400"/>
              <a:t> Bewegung pro Woche</a:t>
            </a:r>
            <a:r>
              <a:rPr lang="de-DE" altLang="de-DE" sz="2400" b="1"/>
              <a:t> </a:t>
            </a:r>
            <a:br>
              <a:rPr lang="de-DE" altLang="de-DE" sz="2400" b="1"/>
            </a:br>
            <a:r>
              <a:rPr lang="de-DE" altLang="de-DE" sz="2400"/>
              <a:t>bei </a:t>
            </a:r>
            <a:r>
              <a:rPr lang="de-DE" altLang="de-DE" sz="2400" b="1"/>
              <a:t>hoher Intensität </a:t>
            </a:r>
            <a:br>
              <a:rPr lang="de-DE" altLang="de-DE" sz="2400" b="1"/>
            </a:br>
            <a:r>
              <a:rPr lang="de-DE" altLang="de-DE" sz="2400"/>
              <a:t>(durchgehendes Sprechen nicht mehr möglich)</a:t>
            </a:r>
          </a:p>
          <a:p>
            <a:pPr marL="0" indent="0">
              <a:buNone/>
            </a:pPr>
            <a:endParaRPr lang="de-AT" altLang="de-DE" sz="200"/>
          </a:p>
          <a:p>
            <a:pPr marL="0" indent="0">
              <a:buNone/>
            </a:pPr>
            <a:r>
              <a:rPr lang="de-DE" altLang="de-DE" sz="1800"/>
              <a:t>Empfehlung der Österreichischen Diabetesgesellschaft (ÖDG)</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Africa Studio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10" name="Bildplatzhalter 9"/>
          <p:cNvPicPr>
            <a:picLocks noGrp="1" noChangeAspect="1"/>
          </p:cNvPicPr>
          <p:nvPr>
            <p:ph type="pic" idx="10"/>
          </p:nvPr>
        </p:nvPicPr>
        <p:blipFill>
          <a:blip r:embed="rId2">
            <a:extLst>
              <a:ext uri="{28A0092B-C50C-407E-A947-70E740481C1C}">
                <a14:useLocalDpi xmlns:a14="http://schemas.microsoft.com/office/drawing/2010/main"/>
              </a:ext>
            </a:extLst>
          </a:blip>
          <a:srcRect l="26214" r="30626"/>
          <a:stretch>
            <a:fillRect/>
          </a:stretch>
        </p:blipFill>
        <p:spPr>
          <a:xfrm>
            <a:off x="7597302" y="1825626"/>
            <a:ext cx="3756497" cy="4351338"/>
          </a:xfrm>
        </p:spPr>
      </p:pic>
      <p:sp>
        <p:nvSpPr>
          <p:cNvPr id="6"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ln>
          <a:effectLst/>
        </p:spPr>
        <p:txBody>
          <a:bodyPr wrap="square" lIns="90000" anchor="t" anchorCtr="0">
            <a:spAutoFit/>
          </a:bodyPr>
          <a:lstStyle/>
          <a:p>
            <a:pPr>
              <a:lnSpc>
                <a:spcPct val="90000"/>
              </a:lnSpc>
              <a:spcBef>
                <a:spcPts val="300"/>
              </a:spcBef>
            </a:pPr>
            <a:r>
              <a:rPr lang="de-DE" sz="2000" b="1">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Tree>
    <p:extLst>
      <p:ext uri="{BB962C8B-B14F-4D97-AF65-F5344CB8AC3E}">
        <p14:creationId xmlns:p14="http://schemas.microsoft.com/office/powerpoint/2010/main" val="234743938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Volle Kraft voraus!</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de-AT" altLang="de-DE" b="1">
                <a:solidFill>
                  <a:srgbClr val="3B5BA1"/>
                </a:solidFill>
              </a:rPr>
              <a:t>Moderates Krafttraining</a:t>
            </a:r>
            <a:endParaRPr lang="de-DE" altLang="de-DE" b="1">
              <a:solidFill>
                <a:srgbClr val="3B5BA1"/>
              </a:solidFill>
            </a:endParaRPr>
          </a:p>
          <a:p>
            <a:r>
              <a:rPr lang="de-DE" altLang="de-DE" sz="2400" b="1"/>
              <a:t>2 bis 3 x</a:t>
            </a:r>
            <a:r>
              <a:rPr lang="de-DE" altLang="de-DE" sz="2400"/>
              <a:t> pro Woche (z. B. mit Therapieband, </a:t>
            </a:r>
            <a:br>
              <a:rPr lang="de-DE" altLang="de-DE" sz="2400"/>
            </a:br>
            <a:r>
              <a:rPr lang="de-DE" altLang="de-DE" sz="2400"/>
              <a:t>dem eigenen Körpergewicht, leichten Hanteln)</a:t>
            </a:r>
          </a:p>
          <a:p>
            <a:pPr marL="0" indent="0">
              <a:buNone/>
            </a:pPr>
            <a:r>
              <a:rPr lang="de-DE" altLang="de-DE" sz="1800"/>
              <a:t>Empfehlung der Österreichischen Diabetesgesellschaft (ÖDG)</a:t>
            </a:r>
          </a:p>
          <a:p>
            <a:pPr marL="0" indent="0">
              <a:buNone/>
            </a:pPr>
            <a:endParaRPr lang="de-DE" altLang="de-DE"/>
          </a:p>
        </p:txBody>
      </p:sp>
      <p:pic>
        <p:nvPicPr>
          <p:cNvPr id="5" name="Bildplatzhalter 4"/>
          <p:cNvPicPr>
            <a:picLocks noGrp="1" noChangeAspect="1"/>
          </p:cNvPicPr>
          <p:nvPr>
            <p:ph type="pic" idx="10"/>
          </p:nvPr>
        </p:nvPicPr>
        <p:blipFill>
          <a:blip r:embed="rId2">
            <a:extLst>
              <a:ext uri="{28A0092B-C50C-407E-A947-70E740481C1C}">
                <a14:useLocalDpi xmlns:a14="http://schemas.microsoft.com/office/drawing/2010/main"/>
              </a:ext>
            </a:extLst>
          </a:blip>
          <a:srcRect l="29666" r="12788"/>
          <a:stretch>
            <a:fillRect/>
          </a:stretch>
        </p:blipFill>
        <p:spPr/>
      </p:pic>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Viktoriia Hnatiuk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11"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ln>
          <a:effectLst/>
        </p:spPr>
        <p:txBody>
          <a:bodyPr wrap="square" lIns="90000" anchor="t" anchorCtr="0">
            <a:spAutoFit/>
          </a:bodyPr>
          <a:lstStyle/>
          <a:p>
            <a:pPr>
              <a:lnSpc>
                <a:spcPct val="90000"/>
              </a:lnSpc>
              <a:spcBef>
                <a:spcPts val="300"/>
              </a:spcBef>
            </a:pPr>
            <a:r>
              <a:rPr lang="de-DE" sz="2000" b="1">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
        <p:nvSpPr>
          <p:cNvPr id="10" name="Textfeld 8"/>
          <p:cNvSpPr txBox="1">
            <a:spLocks noChangeArrowheads="1"/>
          </p:cNvSpPr>
          <p:nvPr/>
        </p:nvSpPr>
        <p:spPr bwMode="auto">
          <a:xfrm>
            <a:off x="838199" y="3555572"/>
            <a:ext cx="6479999" cy="1622734"/>
          </a:xfrm>
          <a:prstGeom prst="rect">
            <a:avLst/>
          </a:prstGeom>
          <a:solidFill>
            <a:srgbClr val="E4E4F2"/>
          </a:solidFill>
          <a:ln>
            <a:noFill/>
          </a:ln>
        </p:spPr>
        <p:txBody>
          <a:bodyPr wrap="square" lIns="144000" tIns="72000" rIns="144000" bIns="72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DE" altLang="de-DE" sz="2400" b="1">
                <a:solidFill>
                  <a:srgbClr val="3B5BA1"/>
                </a:solidFill>
                <a:latin typeface="Calibri" panose="020F0502020204030204" pitchFamily="34" charset="0"/>
                <a:cs typeface="Calibri" panose="020F0502020204030204" pitchFamily="34" charset="0"/>
              </a:rPr>
              <a:t>Planen Sie mehrmals pro Woche ein paar Minuten Zeit ein! </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a:solidFill>
                  <a:srgbClr val="3B5BA1"/>
                </a:solidFill>
                <a:latin typeface="Calibri" panose="020F0502020204030204" pitchFamily="34" charset="0"/>
                <a:cs typeface="Calibri" panose="020F0502020204030204" pitchFamily="34" charset="0"/>
              </a:rPr>
              <a:t>Video „Krafttraining“</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a:solidFill>
                  <a:srgbClr val="3B5BA1"/>
                </a:solidFill>
                <a:latin typeface="Calibri" panose="020F0502020204030204" pitchFamily="34" charset="0"/>
                <a:cs typeface="Calibri" panose="020F0502020204030204" pitchFamily="34" charset="0"/>
              </a:rPr>
              <a:t>Video „Krafttraining mit dem Therapieband“</a:t>
            </a:r>
          </a:p>
        </p:txBody>
      </p:sp>
    </p:spTree>
    <p:extLst>
      <p:ext uri="{BB962C8B-B14F-4D97-AF65-F5344CB8AC3E}">
        <p14:creationId xmlns:p14="http://schemas.microsoft.com/office/powerpoint/2010/main" val="6736149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Soundcheck und Videocheck</a:t>
            </a:r>
          </a:p>
        </p:txBody>
      </p:sp>
      <p:sp>
        <p:nvSpPr>
          <p:cNvPr id="3" name="Inhaltsplatzhalter 2"/>
          <p:cNvSpPr>
            <a:spLocks noGrp="1"/>
          </p:cNvSpPr>
          <p:nvPr>
            <p:ph idx="1"/>
          </p:nvPr>
        </p:nvSpPr>
        <p:spPr/>
        <p:txBody>
          <a:bodyPr>
            <a:normAutofit/>
          </a:bodyPr>
          <a:lstStyle/>
          <a:p>
            <a:pPr marL="0" indent="0">
              <a:buNone/>
              <a:defRPr/>
            </a:pPr>
            <a:r>
              <a:rPr lang="de-DE" altLang="de-DE" sz="2400" b="1" dirty="0">
                <a:solidFill>
                  <a:srgbClr val="3B5BA1"/>
                </a:solidFill>
              </a:rPr>
              <a:t>Soundcheck</a:t>
            </a:r>
          </a:p>
          <a:p>
            <a:pPr>
              <a:defRPr/>
            </a:pPr>
            <a:r>
              <a:rPr lang="de-DE" altLang="de-DE" sz="2400" dirty="0"/>
              <a:t>Können alle Teilnehmer*innen die Vortragenden </a:t>
            </a:r>
            <a:r>
              <a:rPr lang="de-DE" altLang="de-DE" sz="2400" b="1" dirty="0"/>
              <a:t>hören</a:t>
            </a:r>
            <a:r>
              <a:rPr lang="de-DE" altLang="de-DE" sz="2400" dirty="0"/>
              <a:t>? </a:t>
            </a:r>
            <a:br>
              <a:rPr lang="de-DE" altLang="de-DE" sz="2400" dirty="0"/>
            </a:br>
            <a:r>
              <a:rPr lang="de-DE" altLang="de-DE" sz="2400" dirty="0"/>
              <a:t>Bitte Daumen hoch in die Kamera!</a:t>
            </a:r>
          </a:p>
          <a:p>
            <a:pPr>
              <a:defRPr/>
            </a:pPr>
            <a:endParaRPr lang="de-DE" altLang="de-DE" sz="2400" dirty="0"/>
          </a:p>
          <a:p>
            <a:pPr marL="0" indent="0">
              <a:buNone/>
              <a:defRPr/>
            </a:pPr>
            <a:r>
              <a:rPr lang="de-AT" altLang="de-DE" sz="2400" b="1" dirty="0">
                <a:solidFill>
                  <a:srgbClr val="3B5BA1"/>
                </a:solidFill>
              </a:rPr>
              <a:t>Videocheck</a:t>
            </a:r>
            <a:endParaRPr lang="de-DE" altLang="de-DE" sz="2400" b="1" dirty="0">
              <a:solidFill>
                <a:srgbClr val="3B5BA1"/>
              </a:solidFill>
            </a:endParaRPr>
          </a:p>
          <a:p>
            <a:pPr>
              <a:defRPr/>
            </a:pPr>
            <a:r>
              <a:rPr lang="de-DE" altLang="de-DE" sz="2400" dirty="0"/>
              <a:t>Können alle Teilnehmer*innen die Vortragenden </a:t>
            </a:r>
            <a:r>
              <a:rPr lang="de-DE" altLang="de-DE" sz="2400" b="1" dirty="0"/>
              <a:t>sehen</a:t>
            </a:r>
            <a:r>
              <a:rPr lang="de-DE" altLang="de-DE" sz="2400" dirty="0"/>
              <a:t>? </a:t>
            </a:r>
            <a:br>
              <a:rPr lang="de-DE" altLang="de-DE" sz="2400" dirty="0"/>
            </a:br>
            <a:r>
              <a:rPr lang="de-DE" altLang="de-DE" sz="2400" dirty="0"/>
              <a:t>Bitte Daumen hoch in die Kamera! </a:t>
            </a:r>
          </a:p>
        </p:txBody>
      </p:sp>
    </p:spTree>
    <p:extLst>
      <p:ext uri="{BB962C8B-B14F-4D97-AF65-F5344CB8AC3E}">
        <p14:creationId xmlns:p14="http://schemas.microsoft.com/office/powerpoint/2010/main" val="223335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Achtung vor „Hypos“!</a:t>
            </a:r>
          </a:p>
        </p:txBody>
      </p:sp>
      <p:sp>
        <p:nvSpPr>
          <p:cNvPr id="48131" name="Inhaltsplatzhalter 2"/>
          <p:cNvSpPr>
            <a:spLocks noGrp="1"/>
          </p:cNvSpPr>
          <p:nvPr>
            <p:ph idx="1"/>
          </p:nvPr>
        </p:nvSpPr>
        <p:spPr/>
        <p:txBody>
          <a:bodyPr>
            <a:normAutofit/>
          </a:bodyPr>
          <a:lstStyle/>
          <a:p>
            <a:pPr marL="0" indent="0">
              <a:buNone/>
              <a:defRPr/>
            </a:pPr>
            <a:r>
              <a:rPr lang="de-DE" altLang="de-DE" sz="2400"/>
              <a:t>Bei körperlicher Anstrengung verbrauchen die Muskeln mehr Zucker und weniger Insulin wird benötigt. </a:t>
            </a:r>
          </a:p>
          <a:p>
            <a:pPr marL="0" indent="0">
              <a:buNone/>
              <a:defRPr/>
            </a:pPr>
            <a:r>
              <a:rPr lang="de-DE" altLang="de-DE" sz="2400"/>
              <a:t>Deshalb besteht die </a:t>
            </a:r>
            <a:r>
              <a:rPr lang="de-DE" altLang="de-DE" sz="2400" b="1"/>
              <a:t>Gefahr einer Unterzuckerung bei</a:t>
            </a:r>
            <a:r>
              <a:rPr lang="de-DE" altLang="de-DE" sz="2400"/>
              <a:t> …</a:t>
            </a:r>
          </a:p>
          <a:p>
            <a:pPr>
              <a:defRPr/>
            </a:pPr>
            <a:r>
              <a:rPr lang="de-DE" altLang="de-DE" sz="2400"/>
              <a:t>Einnahme von blutzuckersenkenden Medikamenten (Sulfonylharnstoffen </a:t>
            </a:r>
            <a:br>
              <a:rPr lang="de-DE" altLang="de-DE" sz="2400"/>
            </a:br>
            <a:r>
              <a:rPr lang="de-DE" altLang="de-DE" sz="2400"/>
              <a:t>und Gliniden)</a:t>
            </a:r>
          </a:p>
          <a:p>
            <a:pPr>
              <a:defRPr/>
            </a:pPr>
            <a:r>
              <a:rPr lang="de-DE" altLang="de-DE" sz="2400"/>
              <a:t>Insulintherapie</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21227" r="21227"/>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Monkey Business Images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0142062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„Hypos“ vermeiden</a:t>
            </a:r>
          </a:p>
        </p:txBody>
      </p:sp>
      <p:sp>
        <p:nvSpPr>
          <p:cNvPr id="45059"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Vor dem Sport Blutzucker messen</a:t>
            </a:r>
          </a:p>
          <a:p>
            <a:r>
              <a:rPr lang="de-DE" altLang="de-DE" sz="2400"/>
              <a:t>Eventuell vorher eine zusätzliche KE essen</a:t>
            </a:r>
          </a:p>
          <a:p>
            <a:r>
              <a:rPr lang="de-DE" altLang="de-DE" sz="2400" b="1"/>
              <a:t>Nach ausgedehnten sportlichen Aktivitäten </a:t>
            </a:r>
            <a:br>
              <a:rPr lang="de-DE" altLang="de-DE" sz="2400" b="1"/>
            </a:br>
            <a:r>
              <a:rPr lang="de-DE" altLang="de-DE" sz="2400"/>
              <a:t>(z. B. Wanderungen) den Blutzucker vor dem Schlafengehen kontrollieren – die BZ-senkende Wirkung hält noch Stunden an!</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ARochau </a:t>
            </a:r>
            <a:r>
              <a:rPr kumimoji="0" lang="de-DE" sz="1000" b="0" i="0" u="none" strike="noStrike" kern="1200" cap="none" spc="0" normalizeH="0" baseline="0" noProof="0">
                <a:ln>
                  <a:noFill/>
                </a:ln>
                <a:solidFill>
                  <a:srgbClr val="575756"/>
                </a:solidFill>
                <a:effectLst/>
                <a:uLnTx/>
                <a:uFillTx/>
                <a:latin typeface="+mj-lt"/>
                <a:ea typeface="+mn-ea"/>
                <a:cs typeface="+mn-cs"/>
              </a:rPr>
              <a:t>– AdobeStock.com</a:t>
            </a:r>
          </a:p>
        </p:txBody>
      </p:sp>
      <p:pic>
        <p:nvPicPr>
          <p:cNvPr id="6" name="Bildplatzhalter 5">
            <a:extLst>
              <a:ext uri="{FF2B5EF4-FFF2-40B4-BE49-F238E27FC236}">
                <a16:creationId xmlns:a16="http://schemas.microsoft.com/office/drawing/2014/main" id="{6D0D8C57-46B3-29B2-86C9-05BE2DCBC70D}"/>
              </a:ext>
            </a:extLst>
          </p:cNvPr>
          <p:cNvPicPr>
            <a:picLocks noGrp="1" noChangeAspect="1"/>
          </p:cNvPicPr>
          <p:nvPr>
            <p:ph type="pic" idx="10"/>
          </p:nvPr>
        </p:nvPicPr>
        <p:blipFill>
          <a:blip r:embed="rId2">
            <a:extLst>
              <a:ext uri="{28A0092B-C50C-407E-A947-70E740481C1C}">
                <a14:useLocalDpi xmlns:a14="http://schemas.microsoft.com/office/drawing/2010/main"/>
              </a:ext>
            </a:extLst>
          </a:blip>
          <a:srcRect l="18973" t="15169" b="9736"/>
          <a:stretch>
            <a:fillRect/>
          </a:stretch>
        </p:blipFill>
        <p:spPr>
          <a:xfrm>
            <a:off x="7597302" y="1825626"/>
            <a:ext cx="3756497" cy="4351338"/>
          </a:xfrm>
        </p:spPr>
      </p:pic>
    </p:spTree>
    <p:extLst>
      <p:ext uri="{BB962C8B-B14F-4D97-AF65-F5344CB8AC3E}">
        <p14:creationId xmlns:p14="http://schemas.microsoft.com/office/powerpoint/2010/main" val="330247407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el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Das kommt mit zum Sport</a:t>
            </a:r>
          </a:p>
        </p:txBody>
      </p:sp>
      <p:sp>
        <p:nvSpPr>
          <p:cNvPr id="47106" name="Inhaltsplatzhalter 2"/>
          <p:cNvSpPr>
            <a:spLocks noGrp="1"/>
          </p:cNvSpPr>
          <p:nvPr>
            <p:ph idx="1"/>
          </p:nvPr>
        </p:nvSpPr>
        <p:spPr bwMode="auto">
          <a:xfrm>
            <a:off x="838199" y="1825625"/>
            <a:ext cx="705889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a:t>Blutzuckermessgerät mit Streifen und Stechhilfe</a:t>
            </a:r>
          </a:p>
          <a:p>
            <a:r>
              <a:rPr lang="de-DE" altLang="de-DE" sz="2400"/>
              <a:t>Zuckerfreie Getränke</a:t>
            </a:r>
          </a:p>
          <a:p>
            <a:r>
              <a:rPr lang="de-DE" altLang="de-DE" sz="2400"/>
              <a:t>Traubenzucker oder Fruchtsaft für den Notfall</a:t>
            </a:r>
          </a:p>
          <a:p>
            <a:r>
              <a:rPr lang="de-DE" altLang="de-DE" sz="2400"/>
              <a:t>Obst, Vollkornbrot als Sport-KE</a:t>
            </a:r>
          </a:p>
          <a:p>
            <a:r>
              <a:rPr lang="de-DE" altLang="de-DE" sz="2400"/>
              <a:t>Diabetikerausweis</a:t>
            </a:r>
          </a:p>
        </p:txBody>
      </p:sp>
      <p:sp>
        <p:nvSpPr>
          <p:cNvPr id="8" name="Textfeld 7"/>
          <p:cNvSpPr txBox="1"/>
          <p:nvPr/>
        </p:nvSpPr>
        <p:spPr>
          <a:xfrm>
            <a:off x="8254734" y="6324945"/>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Umpaporn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13" name="Grafik 12"/>
          <p:cNvPicPr>
            <a:picLocks noChangeAspect="1"/>
          </p:cNvPicPr>
          <p:nvPr/>
        </p:nvPicPr>
        <p:blipFill>
          <a:blip r:embed="rId2">
            <a:extLst>
              <a:ext uri="{28A0092B-C50C-407E-A947-70E740481C1C}">
                <a14:useLocalDpi xmlns:a14="http://schemas.microsoft.com/office/drawing/2010/main"/>
              </a:ext>
            </a:extLst>
          </a:blip>
          <a:srcRect l="26293" r="3503"/>
          <a:stretch>
            <a:fillRect/>
          </a:stretch>
        </p:blipFill>
        <p:spPr>
          <a:xfrm rot="16200000">
            <a:off x="7628597" y="2451759"/>
            <a:ext cx="4351340" cy="3099065"/>
          </a:xfrm>
          <a:prstGeom prst="rect">
            <a:avLst/>
          </a:prstGeom>
        </p:spPr>
      </p:pic>
    </p:spTree>
    <p:extLst>
      <p:ext uri="{BB962C8B-B14F-4D97-AF65-F5344CB8AC3E}">
        <p14:creationId xmlns:p14="http://schemas.microsoft.com/office/powerpoint/2010/main" val="34530559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Was ist bis zum nächsten Teil</a:t>
            </a:r>
            <a:br>
              <a:rPr lang="de-DE" altLang="de-DE"/>
            </a:br>
            <a:r>
              <a:rPr lang="de-DE" altLang="de-DE"/>
              <a:t>zu erledigen? </a:t>
            </a:r>
            <a:endParaRPr lang="de-DE" altLang="de-DE">
              <a:solidFill>
                <a:srgbClr val="FF0000"/>
              </a:solidFill>
            </a:endParaRPr>
          </a:p>
        </p:txBody>
      </p:sp>
      <p:sp>
        <p:nvSpPr>
          <p:cNvPr id="49155"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de-AT" altLang="de-DE" sz="2400"/>
              <a:t>Unterlagen durchschauen</a:t>
            </a:r>
          </a:p>
          <a:p>
            <a:r>
              <a:rPr lang="de-DE" altLang="de-DE" sz="2400"/>
              <a:t>Blutzuckerwerte kontrollieren und in </a:t>
            </a:r>
            <a:br>
              <a:rPr lang="de-DE" altLang="de-DE" sz="2400"/>
            </a:br>
            <a:r>
              <a:rPr lang="de-DE" altLang="de-DE" sz="2400"/>
              <a:t>Blutzucker-Tagebuch eintragen</a:t>
            </a:r>
          </a:p>
          <a:p>
            <a:r>
              <a:rPr lang="de-AT" altLang="de-DE" sz="2400"/>
              <a:t>Ess- und Trinkverhalten beobachten und </a:t>
            </a:r>
            <a:br>
              <a:rPr lang="de-AT" altLang="de-DE" sz="2400"/>
            </a:br>
            <a:r>
              <a:rPr lang="de-AT" altLang="de-DE" sz="2400"/>
              <a:t>analysieren</a:t>
            </a:r>
          </a:p>
          <a:p>
            <a:r>
              <a:rPr lang="de-AT" altLang="de-DE" sz="2400"/>
              <a:t>Bewegen Sie sich mehr: Alltagsbewegung </a:t>
            </a:r>
            <a:br>
              <a:rPr lang="de-AT" altLang="de-DE" sz="2400"/>
            </a:br>
            <a:r>
              <a:rPr lang="de-AT" altLang="de-DE" sz="2400"/>
              <a:t>erhöhen und zusätzlich sportliche Einheiten </a:t>
            </a:r>
            <a:br>
              <a:rPr lang="de-AT" altLang="de-DE" sz="2400"/>
            </a:br>
            <a:r>
              <a:rPr lang="de-AT" altLang="de-DE" sz="2400"/>
              <a:t>einplanen</a:t>
            </a:r>
          </a:p>
          <a:p>
            <a:r>
              <a:rPr lang="de-AT" altLang="de-DE" sz="2400"/>
              <a:t>Wenn Fragen auftreten, bitte notieren und beim nächsten Termin stellen</a:t>
            </a:r>
          </a:p>
          <a:p>
            <a:r>
              <a:rPr lang="de-AT" altLang="de-DE" sz="2400"/>
              <a:t>Den Zugangslink erhalten Sie rechtzeitig per </a:t>
            </a:r>
            <a:br>
              <a:rPr lang="de-AT" altLang="de-DE" sz="2400"/>
            </a:br>
            <a:r>
              <a:rPr lang="de-AT" altLang="de-DE" sz="2400"/>
              <a:t>E-Mail.</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14352" r="37314"/>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Prostock-studio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9691495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8214" y="1484314"/>
            <a:ext cx="7704137" cy="4897437"/>
          </a:xfrm>
        </p:spPr>
        <p:txBody>
          <a:bodyPr/>
          <a:lstStyle/>
          <a:p>
            <a:pPr algn="ctr">
              <a:defRPr/>
            </a:pPr>
            <a:r>
              <a:rPr lang="de-DE" altLang="de-DE" b="1"/>
              <a:t>Noch offene Fragen? </a:t>
            </a:r>
            <a:br>
              <a:rPr lang="de-DE" altLang="de-DE"/>
            </a:br>
            <a:r>
              <a:rPr lang="de-DE" altLang="de-DE"/>
              <a:t>Sie können Sie nun gerne stellen!</a:t>
            </a:r>
            <a:br>
              <a:rPr lang="de-DE" altLang="de-DE"/>
            </a:br>
            <a:br>
              <a:rPr lang="de-DE"/>
            </a:br>
            <a:r>
              <a:rPr lang="de-DE" b="1"/>
              <a:t>Vielen Dank für Ihre Aufmerksamkeit!</a:t>
            </a:r>
            <a:br>
              <a:rPr lang="de-DE" sz="900">
                <a:solidFill>
                  <a:srgbClr val="4D4D4D"/>
                </a:solidFill>
              </a:rPr>
            </a:br>
            <a:endParaRPr lang="de-DE" sz="1600">
              <a:solidFill>
                <a:srgbClr val="4D4D4D"/>
              </a:solidFill>
              <a:latin typeface="+mn-lt"/>
            </a:endParaRPr>
          </a:p>
        </p:txBody>
      </p:sp>
    </p:spTree>
    <p:extLst>
      <p:ext uri="{BB962C8B-B14F-4D97-AF65-F5344CB8AC3E}">
        <p14:creationId xmlns:p14="http://schemas.microsoft.com/office/powerpoint/2010/main" val="104036365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A159-9EBE-CD39-E2E6-3C512E9C501D}"/>
            </a:ext>
          </a:extLst>
        </p:cNvPr>
        <p:cNvGrpSpPr/>
        <p:nvPr/>
      </p:nvGrpSpPr>
      <p:grpSpPr>
        <a:xfrm>
          <a:off x="0" y="0"/>
          <a:ext cx="0" cy="0"/>
          <a:chOff x="0" y="0"/>
          <a:chExt cx="0" cy="0"/>
        </a:xfrm>
      </p:grpSpPr>
      <p:sp>
        <p:nvSpPr>
          <p:cNvPr id="23554" name="Titel 1">
            <a:extLst>
              <a:ext uri="{FF2B5EF4-FFF2-40B4-BE49-F238E27FC236}">
                <a16:creationId xmlns:a16="http://schemas.microsoft.com/office/drawing/2014/main" id="{DEC131A2-620E-D976-3DEA-E0B7F6D9112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dirty="0"/>
              <a:t>Therapie Aktiv auf Facebook</a:t>
            </a:r>
          </a:p>
        </p:txBody>
      </p:sp>
      <p:sp>
        <p:nvSpPr>
          <p:cNvPr id="12291" name="Inhaltsplatzhalter 2">
            <a:extLst>
              <a:ext uri="{FF2B5EF4-FFF2-40B4-BE49-F238E27FC236}">
                <a16:creationId xmlns:a16="http://schemas.microsoft.com/office/drawing/2014/main" id="{CA48E999-D596-9FEB-484D-343FD0A6E662}"/>
              </a:ext>
            </a:extLst>
          </p:cNvPr>
          <p:cNvSpPr>
            <a:spLocks noGrp="1"/>
          </p:cNvSpPr>
          <p:nvPr>
            <p:ph idx="1"/>
          </p:nvPr>
        </p:nvSpPr>
        <p:spPr>
          <a:xfrm>
            <a:off x="4876800" y="1825625"/>
            <a:ext cx="6476999" cy="4351338"/>
          </a:xfrm>
        </p:spPr>
        <p:txBody>
          <a:bodyPr>
            <a:normAutofit lnSpcReduction="10000"/>
          </a:bodyPr>
          <a:lstStyle>
            <a:defPPr/>
          </a:lstStyle>
          <a:p>
            <a:pPr marL="0" indent="0">
              <a:spcAft>
                <a:spcPts val="1200"/>
              </a:spcAft>
              <a:buNone/>
              <a:defRPr/>
            </a:pPr>
            <a:r>
              <a:rPr lang="de-DE" altLang="de-DE" sz="2400" b="1" dirty="0">
                <a:solidFill>
                  <a:srgbClr val="3B5BA1"/>
                </a:solidFill>
              </a:rPr>
              <a:t>Was Sie erwartet</a:t>
            </a:r>
          </a:p>
          <a:p>
            <a:pPr marL="268288" lvl="0" indent="-268288" eaLnBrk="0" fontAlgn="base" hangingPunct="0">
              <a:lnSpc>
                <a:spcPct val="100000"/>
              </a:lnSpc>
              <a:spcBef>
                <a:spcPct val="0"/>
              </a:spcBef>
              <a:spcAft>
                <a:spcPct val="0"/>
              </a:spcAft>
              <a:buClrTx/>
              <a:buFontTx/>
              <a:buChar char="•"/>
            </a:pPr>
            <a:r>
              <a:rPr lang="de-DE" altLang="de-DE" sz="2400" dirty="0"/>
              <a:t>Wöchentliche Beiträge zu aktuellen Diabetes‑Themen</a:t>
            </a:r>
          </a:p>
          <a:p>
            <a:pPr marL="268288" lvl="0" indent="-268288" eaLnBrk="0" fontAlgn="base" hangingPunct="0">
              <a:lnSpc>
                <a:spcPct val="100000"/>
              </a:lnSpc>
              <a:spcBef>
                <a:spcPct val="0"/>
              </a:spcBef>
              <a:spcAft>
                <a:spcPct val="0"/>
              </a:spcAft>
              <a:buClrTx/>
              <a:buFontTx/>
              <a:buChar char="•"/>
            </a:pPr>
            <a:r>
              <a:rPr lang="de-DE" altLang="de-DE" sz="2400" dirty="0"/>
              <a:t>Tipps </a:t>
            </a:r>
            <a:r>
              <a:rPr lang="de-DE" altLang="de-DE" sz="2400"/>
              <a:t>für den </a:t>
            </a:r>
            <a:r>
              <a:rPr lang="de-DE" altLang="de-DE" sz="2400" dirty="0"/>
              <a:t>Alltag</a:t>
            </a:r>
          </a:p>
          <a:p>
            <a:pPr marL="268288" lvl="0" indent="-268288" eaLnBrk="0" fontAlgn="base" hangingPunct="0">
              <a:lnSpc>
                <a:spcPct val="100000"/>
              </a:lnSpc>
              <a:spcBef>
                <a:spcPct val="0"/>
              </a:spcBef>
              <a:spcAft>
                <a:spcPct val="0"/>
              </a:spcAft>
              <a:buClrTx/>
              <a:buFontTx/>
              <a:buChar char="•"/>
            </a:pPr>
            <a:r>
              <a:rPr lang="de-DE" altLang="de-DE" sz="2400" dirty="0"/>
              <a:t>Hinweise auf Veranstaltungen und neue Angebote</a:t>
            </a:r>
          </a:p>
          <a:p>
            <a:pPr marL="268288" lvl="0" indent="-268288" eaLnBrk="0" fontAlgn="base" hangingPunct="0">
              <a:lnSpc>
                <a:spcPct val="100000"/>
              </a:lnSpc>
              <a:spcBef>
                <a:spcPct val="0"/>
              </a:spcBef>
              <a:spcAft>
                <a:spcPct val="0"/>
              </a:spcAft>
              <a:buClrTx/>
              <a:buFontTx/>
              <a:buChar char="•"/>
            </a:pPr>
            <a:r>
              <a:rPr lang="de-DE" altLang="de-DE" sz="2400" dirty="0"/>
              <a:t>Kurze Erklärungen zu häufigen Fragen</a:t>
            </a:r>
          </a:p>
          <a:p>
            <a:pPr marL="0" indent="0">
              <a:buNone/>
              <a:defRPr/>
            </a:pPr>
            <a:endParaRPr lang="de-DE" altLang="de-DE" sz="2400" dirty="0"/>
          </a:p>
          <a:p>
            <a:pPr marL="0" indent="0">
              <a:buNone/>
              <a:defRPr/>
            </a:pPr>
            <a:r>
              <a:rPr lang="de-AT" sz="2400" b="1" dirty="0">
                <a:solidFill>
                  <a:srgbClr val="3B5BA1"/>
                </a:solidFill>
              </a:rPr>
              <a:t>So finden Sie uns</a:t>
            </a:r>
            <a:endParaRPr lang="de-DE" altLang="de-DE" sz="2400" b="1" dirty="0">
              <a:solidFill>
                <a:srgbClr val="3B5BA1"/>
              </a:solidFill>
            </a:endParaRPr>
          </a:p>
          <a:p>
            <a:pPr marL="0" indent="0">
              <a:buNone/>
              <a:defRPr/>
            </a:pPr>
            <a:r>
              <a:rPr lang="de-DE" altLang="de-DE" sz="2400" dirty="0"/>
              <a:t>Therapie Aktiv – Diabetes im Griff</a:t>
            </a:r>
          </a:p>
          <a:p>
            <a:pPr marL="0" indent="0">
              <a:buNone/>
              <a:defRPr/>
            </a:pPr>
            <a:r>
              <a:rPr lang="de-DE" altLang="de-DE" sz="2000" dirty="0">
                <a:hlinkClick r:id="rId2"/>
              </a:rPr>
              <a:t>https://www.facebook.com/TherapieAktiv</a:t>
            </a:r>
            <a:endParaRPr lang="de-DE" altLang="de-DE" sz="2000" dirty="0"/>
          </a:p>
        </p:txBody>
      </p:sp>
      <p:pic>
        <p:nvPicPr>
          <p:cNvPr id="3" name="Grafik 2">
            <a:extLst>
              <a:ext uri="{FF2B5EF4-FFF2-40B4-BE49-F238E27FC236}">
                <a16:creationId xmlns:a16="http://schemas.microsoft.com/office/drawing/2014/main" id="{FB511B09-A1CE-0044-33D0-A49CBF29D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133600"/>
            <a:ext cx="3595660" cy="3595660"/>
          </a:xfrm>
          <a:prstGeom prst="rect">
            <a:avLst/>
          </a:prstGeom>
        </p:spPr>
      </p:pic>
      <p:pic>
        <p:nvPicPr>
          <p:cNvPr id="4" name="Grafik 3">
            <a:extLst>
              <a:ext uri="{FF2B5EF4-FFF2-40B4-BE49-F238E27FC236}">
                <a16:creationId xmlns:a16="http://schemas.microsoft.com/office/drawing/2014/main" id="{DE94470B-6CF4-83EA-8F49-5AA905D00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869" y="4404823"/>
            <a:ext cx="1825930" cy="1825930"/>
          </a:xfrm>
          <a:prstGeom prst="rect">
            <a:avLst/>
          </a:prstGeom>
        </p:spPr>
      </p:pic>
    </p:spTree>
    <p:extLst>
      <p:ext uri="{BB962C8B-B14F-4D97-AF65-F5344CB8AC3E}">
        <p14:creationId xmlns:p14="http://schemas.microsoft.com/office/powerpoint/2010/main" val="1521961523"/>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r>
              <a:rPr lang="de-DE" dirty="0"/>
              <a:t>Impressum</a:t>
            </a:r>
          </a:p>
        </p:txBody>
      </p:sp>
      <p:pic>
        <p:nvPicPr>
          <p:cNvPr id="7" name="Grafik 3"/>
          <p:cNvPicPr>
            <a:picLocks noChangeAspect="1"/>
          </p:cNvPicPr>
          <p:nvPr/>
        </p:nvPicPr>
        <p:blipFill>
          <a:blip r:embed="rId2">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body" sz="half" idx="2"/>
          </p:nvPr>
        </p:nvSpPr>
        <p:spPr>
          <a:xfrm>
            <a:off x="3480389" y="2024109"/>
            <a:ext cx="7847518" cy="4279037"/>
          </a:xfrm>
        </p:spPr>
        <p:txBody>
          <a:bodyPr anchor="t">
            <a:normAutofit/>
          </a:bodyPr>
          <a:lstStyle/>
          <a:p>
            <a:pPr>
              <a:spcBef>
                <a:spcPct val="0"/>
              </a:spcBef>
              <a:defRPr/>
            </a:pPr>
            <a:r>
              <a:rPr lang="de-DE" sz="2000" b="1" dirty="0">
                <a:solidFill>
                  <a:srgbClr val="4D4D4D"/>
                </a:solidFill>
                <a:latin typeface="+mn-lt"/>
              </a:rPr>
              <a:t>Medieninhaber und Herausgeber</a:t>
            </a:r>
          </a:p>
          <a:p>
            <a:pPr>
              <a:spcBef>
                <a:spcPct val="0"/>
              </a:spcBef>
              <a:defRPr/>
            </a:pPr>
            <a:r>
              <a:rPr lang="de-DE" sz="2000" dirty="0">
                <a:solidFill>
                  <a:srgbClr val="4D4D4D"/>
                </a:solidFill>
                <a:latin typeface="+mn-lt"/>
              </a:rPr>
              <a:t>Österreichische Gesundheitskasse, Wienerbergstraße 15 – 19, 1100 Wien </a:t>
            </a:r>
            <a:r>
              <a:rPr lang="de-DE" sz="2000" dirty="0">
                <a:solidFill>
                  <a:srgbClr val="4D4D4D"/>
                </a:solidFill>
                <a:latin typeface="+mn-lt"/>
                <a:hlinkClick r:id="rId3"/>
              </a:rPr>
              <a:t>www.oegk.at/impressum </a:t>
            </a:r>
            <a:br>
              <a:rPr lang="de-AT" sz="2000" dirty="0">
                <a:solidFill>
                  <a:srgbClr val="4D4D4D"/>
                </a:solidFill>
                <a:latin typeface="+mn-lt"/>
              </a:rPr>
            </a:br>
            <a:endParaRPr lang="de-AT" sz="2000" dirty="0">
              <a:solidFill>
                <a:srgbClr val="4D4D4D"/>
              </a:solidFill>
              <a:latin typeface="+mn-lt"/>
            </a:endParaRPr>
          </a:p>
          <a:p>
            <a:pPr>
              <a:spcBef>
                <a:spcPct val="0"/>
              </a:spcBef>
              <a:defRPr/>
            </a:pPr>
            <a:r>
              <a:rPr lang="de-DE" sz="2000" b="1" dirty="0">
                <a:solidFill>
                  <a:srgbClr val="4D4D4D"/>
                </a:solidFill>
                <a:latin typeface="+mn-lt"/>
              </a:rPr>
              <a:t>Redaktion</a:t>
            </a:r>
          </a:p>
          <a:p>
            <a:pPr>
              <a:spcBef>
                <a:spcPct val="0"/>
              </a:spcBef>
              <a:defRPr/>
            </a:pPr>
            <a:r>
              <a:rPr lang="de-DE" sz="2000" dirty="0">
                <a:solidFill>
                  <a:srgbClr val="4D4D4D"/>
                </a:solidFill>
                <a:latin typeface="+mn-lt"/>
              </a:rPr>
              <a:t>ÖGK Landesstelle Steiermark, Josef-Pongratz-Platz 1, 8010 Graz</a:t>
            </a:r>
            <a:br>
              <a:rPr lang="de-DE" sz="2000" dirty="0">
                <a:solidFill>
                  <a:srgbClr val="4D4D4D"/>
                </a:solidFill>
                <a:latin typeface="+mn-lt"/>
              </a:rPr>
            </a:br>
            <a:r>
              <a:rPr lang="de-DE" sz="2000" dirty="0">
                <a:solidFill>
                  <a:srgbClr val="4D4D4D"/>
                </a:solidFill>
                <a:latin typeface="+mn-lt"/>
              </a:rPr>
              <a:t>Telefon: +43 5 0766-151895</a:t>
            </a:r>
            <a:br>
              <a:rPr lang="de-DE" sz="2000" dirty="0">
                <a:solidFill>
                  <a:srgbClr val="4D4D4D"/>
                </a:solidFill>
                <a:latin typeface="+mn-lt"/>
              </a:rPr>
            </a:br>
            <a:r>
              <a:rPr lang="de-DE" sz="2000" dirty="0">
                <a:solidFill>
                  <a:srgbClr val="4D4D4D"/>
                </a:solidFill>
                <a:latin typeface="+mn-lt"/>
              </a:rPr>
              <a:t>E-Mail: </a:t>
            </a:r>
            <a:r>
              <a:rPr lang="de-DE" sz="2000" dirty="0">
                <a:solidFill>
                  <a:srgbClr val="4D4D4D"/>
                </a:solidFill>
                <a:latin typeface="+mn-lt"/>
                <a:hlinkClick r:id="rId4"/>
              </a:rPr>
              <a:t>office@therapie-aktiv.at</a:t>
            </a:r>
            <a:br>
              <a:rPr lang="de-DE" sz="2000" dirty="0">
                <a:solidFill>
                  <a:srgbClr val="4D4D4D"/>
                </a:solidFill>
                <a:latin typeface="+mn-lt"/>
                <a:hlinkClick r:id="rId4"/>
              </a:rPr>
            </a:br>
            <a:endParaRPr lang="de-DE" sz="2000" dirty="0">
              <a:solidFill>
                <a:srgbClr val="4D4D4D"/>
              </a:solidFill>
              <a:latin typeface="+mn-lt"/>
            </a:endParaRPr>
          </a:p>
          <a:p>
            <a:pPr>
              <a:spcBef>
                <a:spcPct val="0"/>
              </a:spcBef>
              <a:defRPr/>
            </a:pPr>
            <a:r>
              <a:rPr lang="de-DE" sz="2000" dirty="0">
                <a:solidFill>
                  <a:srgbClr val="4D4D4D"/>
                </a:solidFill>
                <a:latin typeface="+mn-lt"/>
                <a:hlinkClick r:id="rId5"/>
              </a:rPr>
              <a:t>www.therapie-aktiv.at</a:t>
            </a:r>
            <a:br>
              <a:rPr lang="de-DE" sz="2000" dirty="0">
                <a:solidFill>
                  <a:srgbClr val="4D4D4D"/>
                </a:solidFill>
                <a:latin typeface="+mn-lt"/>
                <a:hlinkClick r:id="rId5"/>
              </a:rPr>
            </a:br>
            <a:endParaRPr lang="de-DE" sz="2000" dirty="0">
              <a:solidFill>
                <a:srgbClr val="4D4D4D"/>
              </a:solidFill>
              <a:latin typeface="+mn-lt"/>
            </a:endParaRPr>
          </a:p>
          <a:p>
            <a:pPr>
              <a:spcBef>
                <a:spcPct val="0"/>
              </a:spcBef>
              <a:defRPr/>
            </a:pPr>
            <a:br>
              <a:rPr lang="de-DE" sz="2000" b="1" dirty="0">
                <a:solidFill>
                  <a:srgbClr val="4D4D4D"/>
                </a:solidFill>
                <a:latin typeface="+mn-lt"/>
              </a:rPr>
            </a:br>
            <a:r>
              <a:rPr lang="de-DE" sz="2000" b="1" dirty="0">
                <a:solidFill>
                  <a:srgbClr val="4D4D4D"/>
                </a:solidFill>
                <a:latin typeface="+mn-lt"/>
              </a:rPr>
              <a:t>Version 2026</a:t>
            </a:r>
            <a:endParaRPr lang="de-DE" sz="1100" b="1" dirty="0">
              <a:solidFill>
                <a:srgbClr val="4D4D4D"/>
              </a:solidFill>
              <a:latin typeface="+mn-lt"/>
            </a:endParaRPr>
          </a:p>
        </p:txBody>
      </p:sp>
    </p:spTree>
    <p:extLst>
      <p:ext uri="{BB962C8B-B14F-4D97-AF65-F5344CB8AC3E}">
        <p14:creationId xmlns:p14="http://schemas.microsoft.com/office/powerpoint/2010/main" val="397524600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B89A-9C24-129F-C22E-DC7856AA8769}"/>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8BDC695A-2971-1549-26AC-6FEAA33048C1}"/>
              </a:ext>
            </a:extLst>
          </p:cNvPr>
          <p:cNvSpPr>
            <a:spLocks noGrp="1"/>
          </p:cNvSpPr>
          <p:nvPr>
            <p:ph idx="13"/>
          </p:nvPr>
        </p:nvSpPr>
        <p:spPr>
          <a:xfrm>
            <a:off x="155644" y="457200"/>
            <a:ext cx="2538918" cy="5762625"/>
          </a:xfrm>
        </p:spPr>
        <p:txBody>
          <a:bodyPr/>
          <a:lstStyle/>
          <a:p>
            <a:pPr algn="ctr"/>
            <a:r>
              <a:rPr lang="de-DE"/>
              <a:t>Urheberrecht</a:t>
            </a:r>
          </a:p>
        </p:txBody>
      </p:sp>
      <p:pic>
        <p:nvPicPr>
          <p:cNvPr id="7" name="Grafik 3">
            <a:extLst>
              <a:ext uri="{FF2B5EF4-FFF2-40B4-BE49-F238E27FC236}">
                <a16:creationId xmlns:a16="http://schemas.microsoft.com/office/drawing/2014/main" id="{B14A271B-5D61-5C3D-FAB2-1F4278148B8B}"/>
              </a:ext>
            </a:extLst>
          </p:cNvPr>
          <p:cNvPicPr>
            <a:picLocks noChangeAspect="1"/>
          </p:cNvPicPr>
          <p:nvPr/>
        </p:nvPicPr>
        <p:blipFill>
          <a:blip r:embed="rId2">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D7989502-788E-7BD4-265B-CCF5DA448E85}"/>
              </a:ext>
            </a:extLst>
          </p:cNvPr>
          <p:cNvSpPr>
            <a:spLocks noGrp="1"/>
          </p:cNvSpPr>
          <p:nvPr>
            <p:ph type="body" sz="half" idx="2"/>
          </p:nvPr>
        </p:nvSpPr>
        <p:spPr>
          <a:xfrm>
            <a:off x="3480389" y="2024109"/>
            <a:ext cx="7847518" cy="4279037"/>
          </a:xfrm>
        </p:spPr>
        <p:txBody>
          <a:bodyPr anchor="t">
            <a:normAutofit/>
          </a:bodyPr>
          <a:lstStyle/>
          <a:p>
            <a:endParaRPr lang="de-AT" sz="2000" b="1" dirty="0">
              <a:latin typeface="+mn-lt"/>
            </a:endParaRPr>
          </a:p>
          <a:p>
            <a:r>
              <a:rPr lang="de-AT" b="1" dirty="0">
                <a:latin typeface="+mn-lt"/>
              </a:rPr>
              <a:t>Hinweis zum Urheberrecht</a:t>
            </a:r>
            <a:r>
              <a:rPr lang="de-AT" dirty="0">
                <a:latin typeface="+mn-lt"/>
              </a:rPr>
              <a:t> </a:t>
            </a:r>
          </a:p>
          <a:p>
            <a:r>
              <a:rPr lang="de-AT" sz="2000" dirty="0">
                <a:latin typeface="+mn-lt"/>
              </a:rPr>
              <a:t>Alle in dieser Präsentation verwendeten Bilder unterliegen dem Urheberrecht und dürfen weder entnommen, vervielfältigt, veröffentlicht noch in anderer Weise verwendet werden. Die Präsentation darf insgesamt nicht verändert, bearbeitet oder in Teilen weiterverwendet werden. Jede Nutzung außerhalb des vorgesehenen Präsentationskontextes bedarf der ausdrücklichen schriftlichen Zustimmung der Rechteinhaber.</a:t>
            </a:r>
          </a:p>
        </p:txBody>
      </p:sp>
    </p:spTree>
    <p:extLst>
      <p:ext uri="{BB962C8B-B14F-4D97-AF65-F5344CB8AC3E}">
        <p14:creationId xmlns:p14="http://schemas.microsoft.com/office/powerpoint/2010/main" val="411197661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3AC3AF6-B6CC-7A46-4259-A5D2DC836E71}"/>
              </a:ext>
            </a:extLst>
          </p:cNvPr>
          <p:cNvSpPr>
            <a:spLocks noGrp="1"/>
          </p:cNvSpPr>
          <p:nvPr>
            <p:ph type="title"/>
          </p:nvPr>
        </p:nvSpPr>
        <p:spPr>
          <a:xfrm>
            <a:off x="838200" y="360000"/>
            <a:ext cx="7920000" cy="1080000"/>
          </a:xfrm>
        </p:spPr>
        <p:txBody>
          <a:bodyPr/>
          <a:lstStyle/>
          <a:p>
            <a:r>
              <a:rPr lang="de-DE"/>
              <a:t>Symbolerklärung Videokonferenz</a:t>
            </a:r>
          </a:p>
        </p:txBody>
      </p:sp>
      <p:pic>
        <p:nvPicPr>
          <p:cNvPr id="12" name="Grafik 14">
            <a:extLst>
              <a:ext uri="{FF2B5EF4-FFF2-40B4-BE49-F238E27FC236}">
                <a16:creationId xmlns:a16="http://schemas.microsoft.com/office/drawing/2014/main" id="{00EED110-1143-AB9F-4AA9-78D574F86043}"/>
              </a:ext>
            </a:extLst>
          </p:cNvPr>
          <p:cNvPicPr>
            <a:picLocks noChangeAspect="1"/>
          </p:cNvPicPr>
          <p:nvPr/>
        </p:nvPicPr>
        <p:blipFill>
          <a:blip r:embed="rId2">
            <a:clrChange>
              <a:clrFrom>
                <a:srgbClr val="F6F5F7"/>
              </a:clrFrom>
              <a:clrTo>
                <a:srgbClr val="F6F5F7">
                  <a:alpha val="0"/>
                </a:srgbClr>
              </a:clrTo>
            </a:clrChange>
            <a:extLst>
              <a:ext uri="{28A0092B-C50C-407E-A947-70E740481C1C}">
                <a14:useLocalDpi xmlns:a14="http://schemas.microsoft.com/office/drawing/2010/main"/>
              </a:ext>
            </a:extLst>
          </a:blip>
          <a:srcRect l="18811" t="78391" r="20912" b="7126"/>
          <a:stretch>
            <a:fillRect/>
          </a:stretch>
        </p:blipFill>
        <p:spPr bwMode="auto">
          <a:xfrm>
            <a:off x="2506612" y="3638325"/>
            <a:ext cx="37560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ussdiagramm: Datenträger mit sequenziellem Zugriff 2">
            <a:extLst>
              <a:ext uri="{FF2B5EF4-FFF2-40B4-BE49-F238E27FC236}">
                <a16:creationId xmlns:a16="http://schemas.microsoft.com/office/drawing/2014/main" id="{F191624D-7684-4D0A-643D-AEFDC5937894}"/>
              </a:ext>
            </a:extLst>
          </p:cNvPr>
          <p:cNvSpPr/>
          <p:nvPr/>
        </p:nvSpPr>
        <p:spPr bwMode="auto">
          <a:xfrm>
            <a:off x="1654124" y="2987449"/>
            <a:ext cx="1765300" cy="1125538"/>
          </a:xfrm>
          <a:custGeom>
            <a:avLst/>
            <a:gdLst>
              <a:gd name="T0" fmla="*/ 881875 w 1765372"/>
              <a:gd name="T1" fmla="*/ 892621 h 1125975"/>
              <a:gd name="T2" fmla="*/ 110000 w 1765372"/>
              <a:gd name="T3" fmla="*/ 661815 h 1125975"/>
              <a:gd name="T4" fmla="*/ 618807 w 1765372"/>
              <a:gd name="T5" fmla="*/ 20340 h 1125975"/>
              <a:gd name="T6" fmla="*/ 1258844 w 1765372"/>
              <a:gd name="T7" fmla="*/ 42865 h 1125975"/>
              <a:gd name="T8" fmla="*/ 1505169 w 1765372"/>
              <a:gd name="T9" fmla="*/ 761901 h 1125975"/>
              <a:gd name="T10" fmla="*/ 1685768 w 1765372"/>
              <a:gd name="T11" fmla="*/ 1069330 h 1125975"/>
              <a:gd name="T12" fmla="*/ 1711621 w 1765372"/>
              <a:gd name="T13" fmla="*/ 1114655 h 1125975"/>
              <a:gd name="T14" fmla="*/ 881875 w 1765372"/>
              <a:gd name="T15" fmla="*/ 892621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a:solidFill>
                <a:schemeClr val="bg1"/>
              </a:solidFill>
              <a:latin typeface="Calibri" panose="020F0502020204030204" pitchFamily="34" charset="0"/>
              <a:cs typeface="Calibri" panose="020F0502020204030204" pitchFamily="34" charset="0"/>
            </a:endParaRPr>
          </a:p>
          <a:p>
            <a:pPr algn="ctr" eaLnBrk="1" hangingPunct="1"/>
            <a:r>
              <a:rPr lang="de-AT" altLang="de-DE">
                <a:solidFill>
                  <a:schemeClr val="bg1"/>
                </a:solidFill>
                <a:latin typeface="Calibri" panose="020F0502020204030204" pitchFamily="34" charset="0"/>
                <a:cs typeface="Calibri" panose="020F0502020204030204" pitchFamily="34" charset="0"/>
              </a:rPr>
              <a:t>Mikro </a:t>
            </a:r>
          </a:p>
          <a:p>
            <a:pPr algn="ctr" eaLnBrk="1" hangingPunct="1"/>
            <a:r>
              <a:rPr lang="de-AT" altLang="de-DE">
                <a:solidFill>
                  <a:schemeClr val="bg1"/>
                </a:solidFill>
                <a:latin typeface="Calibri" panose="020F0502020204030204" pitchFamily="34" charset="0"/>
                <a:cs typeface="Calibri" panose="020F0502020204030204" pitchFamily="34" charset="0"/>
              </a:rPr>
              <a:t>aus-/einschalten</a:t>
            </a:r>
            <a:endParaRPr lang="de-DE" altLang="de-DE">
              <a:solidFill>
                <a:schemeClr val="bg1"/>
              </a:solidFill>
              <a:latin typeface="Calibri" panose="020F0502020204030204" pitchFamily="34" charset="0"/>
              <a:cs typeface="Calibri" panose="020F0502020204030204" pitchFamily="34" charset="0"/>
            </a:endParaRPr>
          </a:p>
        </p:txBody>
      </p:sp>
      <p:sp>
        <p:nvSpPr>
          <p:cNvPr id="14" name="Flussdiagramm: Datenträger mit sequenziellem Zugriff 2">
            <a:extLst>
              <a:ext uri="{FF2B5EF4-FFF2-40B4-BE49-F238E27FC236}">
                <a16:creationId xmlns:a16="http://schemas.microsoft.com/office/drawing/2014/main" id="{6E20F250-8588-AB99-70A9-13BB7AB28F89}"/>
              </a:ext>
            </a:extLst>
          </p:cNvPr>
          <p:cNvSpPr/>
          <p:nvPr/>
        </p:nvSpPr>
        <p:spPr bwMode="auto">
          <a:xfrm>
            <a:off x="3743274" y="2987449"/>
            <a:ext cx="1765300" cy="1125538"/>
          </a:xfrm>
          <a:custGeom>
            <a:avLst/>
            <a:gdLst>
              <a:gd name="T0" fmla="*/ 881875 w 1765372"/>
              <a:gd name="T1" fmla="*/ 892632 h 1125975"/>
              <a:gd name="T2" fmla="*/ 110000 w 1765372"/>
              <a:gd name="T3" fmla="*/ 661825 h 1125975"/>
              <a:gd name="T4" fmla="*/ 618807 w 1765372"/>
              <a:gd name="T5" fmla="*/ 20340 h 1125975"/>
              <a:gd name="T6" fmla="*/ 1258844 w 1765372"/>
              <a:gd name="T7" fmla="*/ 42865 h 1125975"/>
              <a:gd name="T8" fmla="*/ 1505169 w 1765372"/>
              <a:gd name="T9" fmla="*/ 761910 h 1125975"/>
              <a:gd name="T10" fmla="*/ 1685768 w 1765372"/>
              <a:gd name="T11" fmla="*/ 1069343 h 1125975"/>
              <a:gd name="T12" fmla="*/ 1711621 w 1765372"/>
              <a:gd name="T13" fmla="*/ 1114669 h 1125975"/>
              <a:gd name="T14" fmla="*/ 881875 w 1765372"/>
              <a:gd name="T15" fmla="*/ 892632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a:solidFill>
                  <a:schemeClr val="bg1"/>
                </a:solidFill>
                <a:latin typeface="Calibri" panose="020F0502020204030204" pitchFamily="34" charset="0"/>
                <a:cs typeface="Calibri" panose="020F0502020204030204" pitchFamily="34" charset="0"/>
              </a:rPr>
              <a:t>Auflegen/</a:t>
            </a:r>
            <a:br>
              <a:rPr lang="de-AT" altLang="de-DE">
                <a:solidFill>
                  <a:schemeClr val="bg1"/>
                </a:solidFill>
                <a:latin typeface="Calibri" panose="020F0502020204030204" pitchFamily="34" charset="0"/>
                <a:cs typeface="Calibri" panose="020F0502020204030204" pitchFamily="34" charset="0"/>
              </a:rPr>
            </a:br>
            <a:r>
              <a:rPr lang="de-AT" altLang="de-DE">
                <a:solidFill>
                  <a:schemeClr val="bg1"/>
                </a:solidFill>
                <a:latin typeface="Calibri" panose="020F0502020204030204" pitchFamily="34" charset="0"/>
                <a:cs typeface="Calibri" panose="020F0502020204030204" pitchFamily="34" charset="0"/>
              </a:rPr>
              <a:t>Videokonferenz</a:t>
            </a:r>
          </a:p>
          <a:p>
            <a:pPr algn="ctr" eaLnBrk="1" hangingPunct="1"/>
            <a:r>
              <a:rPr lang="de-AT" altLang="de-DE">
                <a:solidFill>
                  <a:schemeClr val="bg1"/>
                </a:solidFill>
                <a:latin typeface="Calibri" panose="020F0502020204030204" pitchFamily="34" charset="0"/>
                <a:cs typeface="Calibri" panose="020F0502020204030204" pitchFamily="34" charset="0"/>
              </a:rPr>
              <a:t>beenden</a:t>
            </a:r>
            <a:endParaRPr lang="de-DE" altLang="de-DE">
              <a:solidFill>
                <a:schemeClr val="bg1"/>
              </a:solidFill>
              <a:latin typeface="Calibri" panose="020F0502020204030204" pitchFamily="34" charset="0"/>
              <a:cs typeface="Calibri" panose="020F0502020204030204" pitchFamily="34" charset="0"/>
            </a:endParaRPr>
          </a:p>
        </p:txBody>
      </p:sp>
      <p:pic>
        <p:nvPicPr>
          <p:cNvPr id="15" name="Grafik 17">
            <a:extLst>
              <a:ext uri="{FF2B5EF4-FFF2-40B4-BE49-F238E27FC236}">
                <a16:creationId xmlns:a16="http://schemas.microsoft.com/office/drawing/2014/main" id="{D4D72693-46C4-EA42-9BE5-6A57CA825DCD}"/>
              </a:ext>
            </a:extLst>
          </p:cNvPr>
          <p:cNvPicPr>
            <a:picLocks noChangeAspect="1"/>
          </p:cNvPicPr>
          <p:nvPr/>
        </p:nvPicPr>
        <p:blipFill>
          <a:blip r:embed="rId2">
            <a:extLst>
              <a:ext uri="{28A0092B-C50C-407E-A947-70E740481C1C}">
                <a14:useLocalDpi xmlns:a14="http://schemas.microsoft.com/office/drawing/2010/main"/>
              </a:ext>
            </a:extLst>
          </a:blip>
          <a:srcRect l="85573" t="11438" r="334" b="57703"/>
          <a:stretch>
            <a:fillRect/>
          </a:stretch>
        </p:blipFill>
        <p:spPr bwMode="auto">
          <a:xfrm>
            <a:off x="6407100" y="2441349"/>
            <a:ext cx="1076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e Legende 3">
            <a:extLst>
              <a:ext uri="{FF2B5EF4-FFF2-40B4-BE49-F238E27FC236}">
                <a16:creationId xmlns:a16="http://schemas.microsoft.com/office/drawing/2014/main" id="{D69CB308-82F8-2BD7-A124-C57C3E8AE03A}"/>
              </a:ext>
            </a:extLst>
          </p:cNvPr>
          <p:cNvSpPr/>
          <p:nvPr/>
        </p:nvSpPr>
        <p:spPr bwMode="auto">
          <a:xfrm>
            <a:off x="7308799" y="5040087"/>
            <a:ext cx="2671541" cy="948118"/>
          </a:xfrm>
          <a:custGeom>
            <a:avLst/>
            <a:gdLst>
              <a:gd name="T0" fmla="*/ 7405 w 1923185"/>
              <a:gd name="T1" fmla="*/ 946312 h 944492"/>
              <a:gd name="T2" fmla="*/ 8965642 w 1923185"/>
              <a:gd name="T3" fmla="*/ 729381 h 944492"/>
              <a:gd name="T4" fmla="*/ 9662412 w 1923185"/>
              <a:gd name="T5" fmla="*/ 38920 h 944492"/>
              <a:gd name="T6" fmla="*/ 18682793 w 1923185"/>
              <a:gd name="T7" fmla="*/ 16530 h 944492"/>
              <a:gd name="T8" fmla="*/ 23701207 w 1923185"/>
              <a:gd name="T9" fmla="*/ 671749 h 944492"/>
              <a:gd name="T10" fmla="*/ 13478225 w 1923185"/>
              <a:gd name="T11" fmla="*/ 776424 h 944492"/>
              <a:gd name="T12" fmla="*/ 7405 w 1923185"/>
              <a:gd name="T13" fmla="*/ 94631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a:solidFill>
                <a:schemeClr val="bg1"/>
              </a:solidFill>
              <a:latin typeface="Calibri" panose="020F0502020204030204" pitchFamily="34" charset="0"/>
              <a:cs typeface="Calibri" panose="020F0502020204030204" pitchFamily="34" charset="0"/>
            </a:endParaRPr>
          </a:p>
          <a:p>
            <a:pPr algn="ctr" eaLnBrk="1" hangingPunct="1"/>
            <a:r>
              <a:rPr lang="de-AT" altLang="de-DE">
                <a:solidFill>
                  <a:schemeClr val="bg1"/>
                </a:solidFill>
                <a:latin typeface="Calibri" panose="020F0502020204030204" pitchFamily="34" charset="0"/>
                <a:cs typeface="Calibri" panose="020F0502020204030204" pitchFamily="34" charset="0"/>
              </a:rPr>
              <a:t>        Video/Kamera </a:t>
            </a:r>
          </a:p>
          <a:p>
            <a:pPr algn="ctr" eaLnBrk="1" hangingPunct="1"/>
            <a:r>
              <a:rPr lang="de-AT" altLang="de-DE">
                <a:solidFill>
                  <a:schemeClr val="bg1"/>
                </a:solidFill>
                <a:latin typeface="Calibri" panose="020F0502020204030204" pitchFamily="34" charset="0"/>
                <a:cs typeface="Calibri" panose="020F0502020204030204" pitchFamily="34" charset="0"/>
              </a:rPr>
              <a:t>       aus-/einschalten</a:t>
            </a:r>
            <a:endParaRPr lang="de-DE" altLang="de-DE">
              <a:solidFill>
                <a:schemeClr val="bg1"/>
              </a:solidFill>
              <a:latin typeface="Calibri" panose="020F0502020204030204" pitchFamily="34" charset="0"/>
              <a:cs typeface="Calibri" panose="020F0502020204030204" pitchFamily="34" charset="0"/>
            </a:endParaRPr>
          </a:p>
        </p:txBody>
      </p:sp>
      <p:sp>
        <p:nvSpPr>
          <p:cNvPr id="17" name="Ovale Legende 3">
            <a:extLst>
              <a:ext uri="{FF2B5EF4-FFF2-40B4-BE49-F238E27FC236}">
                <a16:creationId xmlns:a16="http://schemas.microsoft.com/office/drawing/2014/main" id="{BC9F23B1-5728-7928-97D9-5FE84A15F73A}"/>
              </a:ext>
            </a:extLst>
          </p:cNvPr>
          <p:cNvSpPr/>
          <p:nvPr/>
        </p:nvSpPr>
        <p:spPr bwMode="auto">
          <a:xfrm>
            <a:off x="7308800" y="1800000"/>
            <a:ext cx="2351248" cy="944563"/>
          </a:xfrm>
          <a:custGeom>
            <a:avLst/>
            <a:gdLst>
              <a:gd name="T0" fmla="*/ 7405 w 1923185"/>
              <a:gd name="T1" fmla="*/ 946338 h 944492"/>
              <a:gd name="T2" fmla="*/ 8965642 w 1923185"/>
              <a:gd name="T3" fmla="*/ 729407 h 944492"/>
              <a:gd name="T4" fmla="*/ 9662412 w 1923185"/>
              <a:gd name="T5" fmla="*/ 38920 h 944492"/>
              <a:gd name="T6" fmla="*/ 18682793 w 1923185"/>
              <a:gd name="T7" fmla="*/ 16530 h 944492"/>
              <a:gd name="T8" fmla="*/ 23701207 w 1923185"/>
              <a:gd name="T9" fmla="*/ 671749 h 944492"/>
              <a:gd name="T10" fmla="*/ 13478225 w 1923185"/>
              <a:gd name="T11" fmla="*/ 776440 h 944492"/>
              <a:gd name="T12" fmla="*/ 7405 w 1923185"/>
              <a:gd name="T13" fmla="*/ 946338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a:solidFill>
                  <a:schemeClr val="bg1"/>
                </a:solidFill>
                <a:latin typeface="Calibri" panose="020F0502020204030204" pitchFamily="34" charset="0"/>
                <a:cs typeface="Calibri" panose="020F0502020204030204" pitchFamily="34" charset="0"/>
              </a:rPr>
              <a:t>   Liste der</a:t>
            </a:r>
          </a:p>
          <a:p>
            <a:pPr algn="ctr" eaLnBrk="1" hangingPunct="1"/>
            <a:r>
              <a:rPr lang="de-AT" altLang="de-DE">
                <a:solidFill>
                  <a:schemeClr val="bg1"/>
                </a:solidFill>
                <a:latin typeface="Calibri" panose="020F0502020204030204" pitchFamily="34" charset="0"/>
                <a:cs typeface="Calibri" panose="020F0502020204030204" pitchFamily="34" charset="0"/>
              </a:rPr>
              <a:t>    Teilnehmer*innen</a:t>
            </a:r>
          </a:p>
        </p:txBody>
      </p:sp>
      <p:sp>
        <p:nvSpPr>
          <p:cNvPr id="18" name="Ovale Legende 3">
            <a:extLst>
              <a:ext uri="{FF2B5EF4-FFF2-40B4-BE49-F238E27FC236}">
                <a16:creationId xmlns:a16="http://schemas.microsoft.com/office/drawing/2014/main" id="{09B84642-8DD9-3E3E-4032-F01D14CDF65D}"/>
              </a:ext>
            </a:extLst>
          </p:cNvPr>
          <p:cNvSpPr/>
          <p:nvPr/>
        </p:nvSpPr>
        <p:spPr bwMode="auto">
          <a:xfrm>
            <a:off x="7307211" y="2820762"/>
            <a:ext cx="2960688" cy="1147762"/>
          </a:xfrm>
          <a:custGeom>
            <a:avLst/>
            <a:gdLst>
              <a:gd name="T0" fmla="*/ 59140597 w 1923185"/>
              <a:gd name="T1" fmla="*/ 182118272 h 944492"/>
              <a:gd name="T2" fmla="*/ 2147483646 w 1923185"/>
              <a:gd name="T3" fmla="*/ 140369779 h 944492"/>
              <a:gd name="T4" fmla="*/ 2147483646 w 1923185"/>
              <a:gd name="T5" fmla="*/ 7489718 h 944492"/>
              <a:gd name="T6" fmla="*/ 2147483646 w 1923185"/>
              <a:gd name="T7" fmla="*/ 3182265 h 944492"/>
              <a:gd name="T8" fmla="*/ 2147483646 w 1923185"/>
              <a:gd name="T9" fmla="*/ 129277090 h 944492"/>
              <a:gd name="T10" fmla="*/ 2147483646 w 1923185"/>
              <a:gd name="T11" fmla="*/ 149423575 h 944492"/>
              <a:gd name="T12" fmla="*/ 59140597 w 1923185"/>
              <a:gd name="T13" fmla="*/ 18211827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sz="800">
              <a:solidFill>
                <a:schemeClr val="bg1"/>
              </a:solidFill>
              <a:latin typeface="Calibri" panose="020F0502020204030204" pitchFamily="34" charset="0"/>
              <a:cs typeface="Calibri" panose="020F0502020204030204" pitchFamily="34" charset="0"/>
            </a:endParaRPr>
          </a:p>
          <a:p>
            <a:pPr eaLnBrk="1" hangingPunct="1"/>
            <a:r>
              <a:rPr lang="de-AT" altLang="de-DE">
                <a:solidFill>
                  <a:schemeClr val="bg1"/>
                </a:solidFill>
                <a:latin typeface="Calibri" panose="020F0502020204030204" pitchFamily="34" charset="0"/>
                <a:cs typeface="Calibri" panose="020F0502020204030204" pitchFamily="34" charset="0"/>
              </a:rPr>
              <a:t>           Einstellung/Ansicht </a:t>
            </a:r>
          </a:p>
          <a:p>
            <a:pPr eaLnBrk="1" hangingPunct="1"/>
            <a:r>
              <a:rPr lang="de-AT" altLang="de-DE">
                <a:solidFill>
                  <a:schemeClr val="bg1"/>
                </a:solidFill>
                <a:latin typeface="Calibri" panose="020F0502020204030204" pitchFamily="34" charset="0"/>
                <a:cs typeface="Calibri" panose="020F0502020204030204" pitchFamily="34" charset="0"/>
              </a:rPr>
              <a:t>         Teilnehmer/Bildschirm </a:t>
            </a:r>
          </a:p>
        </p:txBody>
      </p:sp>
    </p:spTree>
    <p:extLst>
      <p:ext uri="{BB962C8B-B14F-4D97-AF65-F5344CB8AC3E}">
        <p14:creationId xmlns:p14="http://schemas.microsoft.com/office/powerpoint/2010/main" val="10291278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„Spielregeln“ während der Schulung</a:t>
            </a:r>
          </a:p>
        </p:txBody>
      </p:sp>
      <p:sp>
        <p:nvSpPr>
          <p:cNvPr id="15" name="Inhaltsplatzhalter 2"/>
          <p:cNvSpPr>
            <a:spLocks noGrp="1"/>
          </p:cNvSpPr>
          <p:nvPr>
            <p:ph idx="1"/>
          </p:nvPr>
        </p:nvSpPr>
        <p:spPr/>
        <p:txBody>
          <a:bodyPr>
            <a:noAutofit/>
          </a:bodyPr>
          <a:lstStyle/>
          <a:p>
            <a:r>
              <a:rPr lang="de-AT" altLang="de-DE" sz="2400"/>
              <a:t>Bitte </a:t>
            </a:r>
            <a:r>
              <a:rPr lang="de-AT" altLang="de-DE" sz="2400" b="1"/>
              <a:t>während des Vortrages das Mikrofon ausschalten/deaktivieren</a:t>
            </a:r>
            <a:r>
              <a:rPr lang="de-AT" altLang="de-DE" sz="2400"/>
              <a:t> – </a:t>
            </a:r>
            <a:br>
              <a:rPr lang="de-AT" altLang="de-DE" sz="2400"/>
            </a:br>
            <a:r>
              <a:rPr lang="de-AT" altLang="de-DE" sz="2400"/>
              <a:t>keine Nebengeräusche und wir unterbrechen uns nicht</a:t>
            </a:r>
          </a:p>
          <a:p>
            <a:r>
              <a:rPr lang="de-AT" altLang="de-DE" sz="2400" b="1"/>
              <a:t>Fragen sind willkommen </a:t>
            </a:r>
            <a:r>
              <a:rPr lang="de-AT" altLang="de-DE" sz="2400"/>
              <a:t>– bitte Mikrofon selbst einschalten/aktivieren</a:t>
            </a:r>
          </a:p>
          <a:p>
            <a:r>
              <a:rPr lang="de-AT" altLang="de-DE" sz="2400" b="1"/>
              <a:t>Bei schlechter Internetverbindung </a:t>
            </a:r>
            <a:r>
              <a:rPr lang="de-AT" altLang="de-DE" sz="2400"/>
              <a:t>kann es helfen, </a:t>
            </a:r>
            <a:r>
              <a:rPr lang="de-AT" altLang="de-DE" sz="2400" b="1"/>
              <a:t>Mikrofon und Video zu deaktivieren.</a:t>
            </a:r>
          </a:p>
          <a:p>
            <a:r>
              <a:rPr lang="de-AT" altLang="de-DE" sz="2400" b="1"/>
              <a:t>Keine Chatfunktion </a:t>
            </a:r>
            <a:r>
              <a:rPr lang="de-AT" altLang="de-DE" sz="2400"/>
              <a:t>– bitte </a:t>
            </a:r>
            <a:r>
              <a:rPr lang="de-AT" altLang="de-DE" sz="2400" b="1"/>
              <a:t>Fragen bevorzugt nach dem Vortrag </a:t>
            </a:r>
            <a:r>
              <a:rPr lang="de-AT" altLang="de-DE" sz="2400"/>
              <a:t>stellen – dafür Mikrofon selbst aktivieren</a:t>
            </a:r>
          </a:p>
        </p:txBody>
      </p:sp>
    </p:spTree>
    <p:extLst>
      <p:ext uri="{BB962C8B-B14F-4D97-AF65-F5344CB8AC3E}">
        <p14:creationId xmlns:p14="http://schemas.microsoft.com/office/powerpoint/2010/main" val="3350603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Ablauf Online-Diabetes-Schulung</a:t>
            </a:r>
          </a:p>
        </p:txBody>
      </p:sp>
      <p:sp>
        <p:nvSpPr>
          <p:cNvPr id="12291"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AT" altLang="de-DE" sz="2400"/>
              <a:t>Dauer: </a:t>
            </a:r>
            <a:r>
              <a:rPr lang="de-AT" altLang="de-DE" sz="2400" b="1"/>
              <a:t>8 Wochen</a:t>
            </a:r>
          </a:p>
          <a:p>
            <a:r>
              <a:rPr lang="de-AT" altLang="de-DE" sz="2400"/>
              <a:t>3 Online-Gruppentreffen (Webinare) à 1 ½ Stunden (Woche 1, 3 und 8)</a:t>
            </a:r>
          </a:p>
          <a:p>
            <a:r>
              <a:rPr lang="de-AT" altLang="de-DE" sz="2400"/>
              <a:t>Zugangslinks rechtzeitig per E-Mail</a:t>
            </a:r>
          </a:p>
          <a:p>
            <a:r>
              <a:rPr lang="de-AT" altLang="de-DE" sz="2400" b="1"/>
              <a:t>Schulungsteam</a:t>
            </a:r>
            <a:r>
              <a:rPr lang="de-AT" altLang="de-DE" sz="2400"/>
              <a:t> </a:t>
            </a:r>
          </a:p>
          <a:p>
            <a:pPr lvl="1"/>
            <a:r>
              <a:rPr lang="de-AT" altLang="de-DE" sz="2000"/>
              <a:t>Ärztin oder Arzt</a:t>
            </a:r>
          </a:p>
          <a:p>
            <a:pPr lvl="1"/>
            <a:r>
              <a:rPr lang="de-AT" altLang="de-DE" sz="2000" err="1"/>
              <a:t>Diätolog*in/Diabetesberater*in</a:t>
            </a:r>
          </a:p>
          <a:p>
            <a:r>
              <a:rPr lang="de-DE" altLang="de-DE" sz="2400" b="1"/>
              <a:t>Wöchentliche</a:t>
            </a:r>
            <a:r>
              <a:rPr lang="de-DE" altLang="de-DE" sz="2400"/>
              <a:t> Informations-E-Mails über diabetesspezifische Themen</a:t>
            </a:r>
            <a:endParaRPr lang="de-AT" altLang="de-DE" sz="2400"/>
          </a:p>
        </p:txBody>
      </p:sp>
    </p:spTree>
    <p:extLst>
      <p:ext uri="{BB962C8B-B14F-4D97-AF65-F5344CB8AC3E}">
        <p14:creationId xmlns:p14="http://schemas.microsoft.com/office/powerpoint/2010/main" val="28972535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a:t>Organisatorische Punkte</a:t>
            </a:r>
          </a:p>
        </p:txBody>
      </p:sp>
      <p:sp>
        <p:nvSpPr>
          <p:cNvPr id="13315"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AT" altLang="de-DE" sz="2400" b="1" dirty="0"/>
              <a:t>Unterlagen</a:t>
            </a:r>
            <a:r>
              <a:rPr lang="de-AT" altLang="de-DE" sz="2400" dirty="0"/>
              <a:t> per Post</a:t>
            </a:r>
          </a:p>
          <a:p>
            <a:pPr lvl="1"/>
            <a:r>
              <a:rPr lang="de-AT" altLang="de-DE" sz="2000" dirty="0"/>
              <a:t>Blutzucker-Tagebuch</a:t>
            </a:r>
          </a:p>
          <a:p>
            <a:pPr lvl="1"/>
            <a:r>
              <a:rPr lang="de-AT" altLang="de-DE" sz="2000" dirty="0"/>
              <a:t>Blutzuckermessstreifen</a:t>
            </a:r>
          </a:p>
          <a:p>
            <a:pPr lvl="1"/>
            <a:r>
              <a:rPr lang="de-AT" altLang="de-DE" sz="2000" dirty="0"/>
              <a:t>Blutzuckermessgerät (wenn noch nicht vorhanden)</a:t>
            </a:r>
          </a:p>
          <a:p>
            <a:pPr lvl="1"/>
            <a:r>
              <a:rPr lang="de-AT" altLang="de-DE" sz="2000" dirty="0"/>
              <a:t>Arbeitsblätter</a:t>
            </a:r>
          </a:p>
          <a:p>
            <a:r>
              <a:rPr lang="de-AT" altLang="de-DE" sz="2400" b="1" dirty="0"/>
              <a:t>Teilnahmebestätigung</a:t>
            </a:r>
            <a:r>
              <a:rPr lang="de-AT" altLang="de-DE" sz="2400" dirty="0"/>
              <a:t> per Post</a:t>
            </a:r>
          </a:p>
          <a:p>
            <a:r>
              <a:rPr lang="de-AT" altLang="de-DE" sz="2400" b="1" dirty="0"/>
              <a:t>Kontakt</a:t>
            </a:r>
            <a:endParaRPr lang="de-AT" altLang="de-DE" sz="2400" dirty="0"/>
          </a:p>
          <a:p>
            <a:pPr lvl="1"/>
            <a:r>
              <a:rPr lang="de-AT" altLang="de-DE" sz="2000" dirty="0"/>
              <a:t>Fragen jederzeit an</a:t>
            </a:r>
            <a:r>
              <a:rPr lang="de-AT" altLang="de-DE" sz="2000" dirty="0">
                <a:solidFill>
                  <a:srgbClr val="3B5BA1"/>
                </a:solidFill>
              </a:rPr>
              <a:t> </a:t>
            </a:r>
            <a:r>
              <a:rPr lang="de-AT" altLang="de-DE" sz="2000" dirty="0">
                <a:solidFill>
                  <a:srgbClr val="3B5BA1"/>
                </a:solidFill>
                <a:hlinkClick r:id="rId2"/>
              </a:rPr>
              <a:t>schulung@therapie-aktiv.at</a:t>
            </a:r>
            <a:r>
              <a:rPr lang="de-AT" altLang="de-DE" sz="2000" dirty="0">
                <a:solidFill>
                  <a:srgbClr val="3B5BA1"/>
                </a:solidFill>
              </a:rPr>
              <a:t> </a:t>
            </a:r>
            <a:r>
              <a:rPr lang="de-AT" altLang="de-DE" sz="2000" dirty="0"/>
              <a:t>oder </a:t>
            </a:r>
          </a:p>
          <a:p>
            <a:pPr lvl="1"/>
            <a:r>
              <a:rPr lang="de-AT" altLang="de-DE" sz="2000" dirty="0"/>
              <a:t>Telefon: </a:t>
            </a:r>
            <a:r>
              <a:rPr lang="de-AT" altLang="de-DE" sz="2000" b="1" dirty="0"/>
              <a:t>05 0766-151895</a:t>
            </a:r>
          </a:p>
        </p:txBody>
      </p:sp>
    </p:spTree>
    <p:extLst>
      <p:ext uri="{BB962C8B-B14F-4D97-AF65-F5344CB8AC3E}">
        <p14:creationId xmlns:p14="http://schemas.microsoft.com/office/powerpoint/2010/main" val="41092092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p:cNvPicPr>
            <a:picLocks noGrp="1" noChangeAspect="1"/>
          </p:cNvPicPr>
          <p:nvPr>
            <p:ph type="pic" sz="quarter" idx="22"/>
          </p:nvPr>
        </p:nvPicPr>
        <p:blipFill>
          <a:blip r:embed="rId2">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p>
            <a:r>
              <a:rPr lang="de-DE"/>
              <a:t>Willkommen zum 1. Modul</a:t>
            </a:r>
          </a:p>
        </p:txBody>
      </p:sp>
      <p:sp>
        <p:nvSpPr>
          <p:cNvPr id="4" name="Textplatzhalter 3"/>
          <p:cNvSpPr>
            <a:spLocks noGrp="1"/>
          </p:cNvSpPr>
          <p:nvPr>
            <p:ph type="body" sz="quarter" idx="21"/>
          </p:nvPr>
        </p:nvSpPr>
        <p:spPr/>
        <p:txBody>
          <a:bodyPr>
            <a:normAutofit fontScale="85000" lnSpcReduction="20000"/>
          </a:bodyPr>
          <a:lstStyle/>
          <a:p>
            <a:r>
              <a:rPr lang="de-AT"/>
              <a:t>Diabetes mellitus Typ 2</a:t>
            </a:r>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chemeClr val="bg1"/>
                </a:solidFill>
                <a:effectLst/>
                <a:uLnTx/>
                <a:uFillTx/>
                <a:latin typeface="+mj-lt"/>
                <a:ea typeface="+mn-ea"/>
                <a:cs typeface="+mn-cs"/>
              </a:rPr>
              <a:t>Foto: © Vovan – Shutterstock.com</a:t>
            </a:r>
          </a:p>
        </p:txBody>
      </p:sp>
    </p:spTree>
    <p:extLst>
      <p:ext uri="{BB962C8B-B14F-4D97-AF65-F5344CB8AC3E}">
        <p14:creationId xmlns:p14="http://schemas.microsoft.com/office/powerpoint/2010/main" val="329112096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2.14"/>
  <p:tag name="AS_TITLE" val="Aspose.Slides for .NET 4.0"/>
  <p:tag name="AS_VERSION" val="22.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kumimoji="0" sz="4800" b="0" i="0" u="none" strike="noStrike" kern="1200" cap="none" spc="0" normalizeH="0" baseline="0" noProof="0" dirty="0" smtClean="0">
            <a:ln>
              <a:noFill/>
            </a:ln>
            <a:solidFill>
              <a:srgbClr val="575756"/>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2238</Words>
  <Application>Microsoft Office PowerPoint</Application>
  <PresentationFormat>Breitbild</PresentationFormat>
  <Paragraphs>393</Paragraphs>
  <Slides>47</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47</vt:i4>
      </vt:variant>
    </vt:vector>
  </HeadingPairs>
  <TitlesOfParts>
    <vt:vector size="54" baseType="lpstr">
      <vt:lpstr>Arial</vt:lpstr>
      <vt:lpstr>Book Antiqua</vt:lpstr>
      <vt:lpstr>Calibri</vt:lpstr>
      <vt:lpstr>Times New Roman</vt:lpstr>
      <vt:lpstr>TT Norms Pro</vt:lpstr>
      <vt:lpstr>Wingdings</vt:lpstr>
      <vt:lpstr>Office</vt:lpstr>
      <vt:lpstr>Diabetes mellitus Typ 2</vt:lpstr>
      <vt:lpstr>Herzlich Willkommen</vt:lpstr>
      <vt:lpstr>Startcheck</vt:lpstr>
      <vt:lpstr>Soundcheck und Videocheck</vt:lpstr>
      <vt:lpstr>Symbolerklärung Videokonferenz</vt:lpstr>
      <vt:lpstr>„Spielregeln“ während der Schulung</vt:lpstr>
      <vt:lpstr>Ablauf Online-Diabetes-Schulung</vt:lpstr>
      <vt:lpstr>Organisatorische Punkte</vt:lpstr>
      <vt:lpstr>Willkommen zum 1. Modul</vt:lpstr>
      <vt:lpstr>Was erwartet Sie heute?</vt:lpstr>
      <vt:lpstr>Was versteht man unter  Diabetes mellitus?</vt:lpstr>
      <vt:lpstr>Symptome bei Diabetes</vt:lpstr>
      <vt:lpstr>Blutzuckerwerte</vt:lpstr>
      <vt:lpstr>„Hyperglykämie“ – Was ist das?</vt:lpstr>
      <vt:lpstr>Werte über 250 mg/dl</vt:lpstr>
      <vt:lpstr>HbA1c – das Blutzuckergedächtnis</vt:lpstr>
      <vt:lpstr>Wirkung der Kohlenhydrate auf den Blutzucker bei Diabetes mellitus Typ 2</vt:lpstr>
      <vt:lpstr>Insulin wirkt wie ein Schlüssel</vt:lpstr>
      <vt:lpstr>Insulin wirkt bei Übergewicht schlechter</vt:lpstr>
      <vt:lpstr>Abnehmen verbessert die Insulinwirkung</vt:lpstr>
      <vt:lpstr>Stufentherapie  Diabetes mellitus Typ 2 </vt:lpstr>
      <vt:lpstr>Diabetes-Typen</vt:lpstr>
      <vt:lpstr>Blutzucker-Selbstmessung</vt:lpstr>
      <vt:lpstr>Blutzucker-Selbstmessung Vorbereitung</vt:lpstr>
      <vt:lpstr>Blutzucker-Selbstmessung Stechgerät vorbereiten</vt:lpstr>
      <vt:lpstr>Blutzucker-Selbstmessung Stechgerät vorbereiten</vt:lpstr>
      <vt:lpstr>Blutzucker-Selbstmessung Blutzuckermessgerät vorbereiten</vt:lpstr>
      <vt:lpstr>Blutzucker-Selbstmessung Hände massieren</vt:lpstr>
      <vt:lpstr>Blutzucker-Selbstmessung Stechen mit der Stechhilfe</vt:lpstr>
      <vt:lpstr>Blutzucker-Selbstmessung Blutzuckermessung</vt:lpstr>
      <vt:lpstr>Blutzucker-Selbstmessung Ergebnis notieren und Lanzette entsorgen</vt:lpstr>
      <vt:lpstr>BZ-Selbstmessung:  Das kann die Werte verfälschen</vt:lpstr>
      <vt:lpstr>BZ-Selbstmessung: Wann und wie oft soll ich messen?</vt:lpstr>
      <vt:lpstr>Die 3 Säulen der Diabetestherapie</vt:lpstr>
      <vt:lpstr>Bewegung</vt:lpstr>
      <vt:lpstr>Was Bewegung alles kann!</vt:lpstr>
      <vt:lpstr>Gesundheit – wertvolles Gut</vt:lpstr>
      <vt:lpstr>Machen Sie dem Diabetes Beine!</vt:lpstr>
      <vt:lpstr>Volle Kraft voraus!</vt:lpstr>
      <vt:lpstr>Achtung vor „Hypos“!</vt:lpstr>
      <vt:lpstr>„Hypos“ vermeiden</vt:lpstr>
      <vt:lpstr>Das kommt mit zum Sport</vt:lpstr>
      <vt:lpstr>Was ist bis zum nächsten Teil zu erledigen? </vt:lpstr>
      <vt:lpstr>Noch offene Fragen?  Sie können Sie nun gerne stellen!  Vielen Dank für Ihre Aufmerksamkeit! </vt:lpstr>
      <vt:lpstr>Therapie Aktiv auf Facebook</vt:lpstr>
      <vt:lpstr>PowerPoint-Präsentation</vt:lpstr>
      <vt:lpstr>PowerPoint-Präsentation</vt:lpstr>
    </vt:vector>
  </TitlesOfParts>
  <Company>StGKK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Seemann Mariana</dc:creator>
  <cp:lastModifiedBy>Seemann Mariana</cp:lastModifiedBy>
  <cp:revision>272</cp:revision>
  <cp:lastPrinted>2022-02-03T14:02:55Z</cp:lastPrinted>
  <dcterms:created xsi:type="dcterms:W3CDTF">2021-11-18T10:24:16Z</dcterms:created>
  <dcterms:modified xsi:type="dcterms:W3CDTF">2026-06-03T08:45:54Z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NKTEK-CHUNK-1">
    <vt:lpwstr>010021{"F":2,"I":"149A-D0F4-4BC2-A17C"}</vt:lpwstr>
  </property>
</Properties>
</file>