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429" r:id="rId2"/>
    <p:sldId id="419" r:id="rId3"/>
    <p:sldId id="407" r:id="rId4"/>
    <p:sldId id="408" r:id="rId5"/>
    <p:sldId id="409" r:id="rId6"/>
    <p:sldId id="446" r:id="rId7"/>
    <p:sldId id="428" r:id="rId8"/>
    <p:sldId id="430" r:id="rId9"/>
    <p:sldId id="426" r:id="rId10"/>
    <p:sldId id="391" r:id="rId11"/>
    <p:sldId id="395" r:id="rId12"/>
    <p:sldId id="393" r:id="rId13"/>
    <p:sldId id="433" r:id="rId14"/>
    <p:sldId id="396" r:id="rId15"/>
    <p:sldId id="438" r:id="rId16"/>
    <p:sldId id="439" r:id="rId17"/>
    <p:sldId id="440" r:id="rId18"/>
    <p:sldId id="441" r:id="rId19"/>
    <p:sldId id="443" r:id="rId20"/>
    <p:sldId id="418" r:id="rId21"/>
    <p:sldId id="444" r:id="rId22"/>
    <p:sldId id="417" r:id="rId23"/>
    <p:sldId id="416" r:id="rId24"/>
    <p:sldId id="415" r:id="rId25"/>
    <p:sldId id="414" r:id="rId26"/>
    <p:sldId id="435" r:id="rId27"/>
    <p:sldId id="445" r:id="rId28"/>
    <p:sldId id="436" r:id="rId29"/>
    <p:sldId id="411" r:id="rId30"/>
    <p:sldId id="431" r:id="rId31"/>
    <p:sldId id="432" r:id="rId32"/>
    <p:sldId id="406" r:id="rId33"/>
    <p:sldId id="434" r:id="rId34"/>
    <p:sldId id="410" r:id="rId35"/>
    <p:sldId id="324" r:id="rId36"/>
    <p:sldId id="564" r:id="rId37"/>
    <p:sldId id="420" r:id="rId38"/>
    <p:sldId id="421" r:id="rId39"/>
  </p:sldIdLst>
  <p:sldSz cx="12192000" cy="6858000"/>
  <p:notesSz cx="10234613" cy="7099300"/>
  <p:custDataLst>
    <p:tags r:id="rId4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xzw8SOXQTWY9C3+LYph3w==" hashData="aJNIj0MjpB5TBDPZgrbU4BSDmyF7E/exnQNgGfrhvh1CF6dbGalLdCeGTD4bcqahsJkKzyA/sDuSYXdB2SSnXA=="/>
  <p:extLst>
    <p:ext uri="{521415D9-36F7-43E2-AB2F-B90AF26B5E84}">
      <p14:sectionLst xmlns:p14="http://schemas.microsoft.com/office/powerpoint/2010/main">
        <p14:section name="Standardabschnitt" id="{54BE2BE5-B6F6-41AC-A4F1-212778257FCC}">
          <p14:sldIdLst>
            <p14:sldId id="429"/>
            <p14:sldId id="419"/>
            <p14:sldId id="407"/>
            <p14:sldId id="408"/>
            <p14:sldId id="409"/>
            <p14:sldId id="446"/>
            <p14:sldId id="428"/>
            <p14:sldId id="430"/>
            <p14:sldId id="426"/>
            <p14:sldId id="391"/>
            <p14:sldId id="395"/>
            <p14:sldId id="393"/>
            <p14:sldId id="433"/>
            <p14:sldId id="396"/>
            <p14:sldId id="438"/>
            <p14:sldId id="439"/>
            <p14:sldId id="440"/>
            <p14:sldId id="441"/>
            <p14:sldId id="443"/>
            <p14:sldId id="418"/>
            <p14:sldId id="444"/>
            <p14:sldId id="417"/>
            <p14:sldId id="416"/>
            <p14:sldId id="415"/>
            <p14:sldId id="414"/>
            <p14:sldId id="435"/>
            <p14:sldId id="445"/>
            <p14:sldId id="436"/>
            <p14:sldId id="411"/>
            <p14:sldId id="431"/>
            <p14:sldId id="432"/>
            <p14:sldId id="406"/>
            <p14:sldId id="434"/>
            <p14:sldId id="410"/>
            <p14:sldId id="324"/>
            <p14:sldId id="564"/>
            <p14:sldId id="420"/>
            <p14:sldId id="421"/>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0"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08" autoAdjust="0"/>
    <p:restoredTop sz="96106" autoAdjust="0"/>
  </p:normalViewPr>
  <p:slideViewPr>
    <p:cSldViewPr snapToGrid="0" showGuides="1">
      <p:cViewPr varScale="1">
        <p:scale>
          <a:sx n="107" d="100"/>
          <a:sy n="107" d="100"/>
        </p:scale>
        <p:origin x="318" y="102"/>
      </p:cViewPr>
      <p:guideLst>
        <p:guide orient="horz" pos="2069"/>
        <p:guide pos="3863"/>
      </p:guideLst>
    </p:cSldViewPr>
  </p:slideViewPr>
  <p:notesTextViewPr>
    <p:cViewPr>
      <p:scale>
        <a:sx n="1" d="1"/>
        <a:sy n="1" d="1"/>
      </p:scale>
      <p:origin x="0" y="0"/>
    </p:cViewPr>
  </p:notesTextViewPr>
  <p:sorterViewPr>
    <p:cViewPr>
      <p:scale>
        <a:sx n="100" d="100"/>
        <a:sy n="100" d="100"/>
      </p:scale>
      <p:origin x="0" y="-4896"/>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4436114" cy="355363"/>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6110" y="1"/>
            <a:ext cx="4436114" cy="355363"/>
          </a:xfrm>
          <a:prstGeom prst="rect">
            <a:avLst/>
          </a:prstGeom>
        </p:spPr>
        <p:txBody>
          <a:bodyPr vert="horz" lIns="94768" tIns="47384" rIns="94768" bIns="47384" rtlCol="0"/>
          <a:lstStyle>
            <a:lvl1pPr algn="r">
              <a:defRPr sz="1200"/>
            </a:lvl1pPr>
          </a:lstStyle>
          <a:p>
            <a:fld id="{3649C1BA-28E0-4C4F-8281-A9E30FE04F36}" type="datetimeFigureOut">
              <a:rPr lang="de-DE" smtClean="0"/>
              <a:t>03.06.2026</a:t>
            </a:fld>
            <a:endParaRPr lang="de-DE"/>
          </a:p>
        </p:txBody>
      </p:sp>
      <p:sp>
        <p:nvSpPr>
          <p:cNvPr id="4" name="Fußzeilenplatzhalter 3"/>
          <p:cNvSpPr>
            <a:spLocks noGrp="1"/>
          </p:cNvSpPr>
          <p:nvPr>
            <p:ph type="ftr" sz="quarter" idx="2"/>
          </p:nvPr>
        </p:nvSpPr>
        <p:spPr>
          <a:xfrm>
            <a:off x="1" y="6743937"/>
            <a:ext cx="4436114" cy="355363"/>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6110" y="6743937"/>
            <a:ext cx="4436114" cy="355363"/>
          </a:xfrm>
          <a:prstGeom prst="rect">
            <a:avLst/>
          </a:prstGeom>
        </p:spPr>
        <p:txBody>
          <a:bodyPr vert="horz" lIns="94768" tIns="47384" rIns="94768" bIns="47384" rtlCol="0" anchor="b"/>
          <a:lstStyle>
            <a:lvl1pPr algn="r">
              <a:defRPr sz="1200"/>
            </a:lvl1pPr>
          </a:lstStyle>
          <a:p>
            <a:fld id="{1B2A4B14-2066-4C6C-B049-84CDAC00BFF2}" type="slidenum">
              <a:rPr lang="de-DE" smtClean="0"/>
              <a:t>‹Nr.›</a:t>
            </a:fld>
            <a:endParaRPr lang="de-DE"/>
          </a:p>
        </p:txBody>
      </p:sp>
    </p:spTree>
    <p:extLst>
      <p:ext uri="{BB962C8B-B14F-4D97-AF65-F5344CB8AC3E}">
        <p14:creationId xmlns:p14="http://schemas.microsoft.com/office/powerpoint/2010/main" val="3141834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7" y="0"/>
            <a:ext cx="4434999" cy="356198"/>
          </a:xfrm>
          <a:prstGeom prst="rect">
            <a:avLst/>
          </a:prstGeom>
        </p:spPr>
        <p:txBody>
          <a:bodyPr vert="horz" lIns="94768" tIns="47384" rIns="94768" bIns="47384" rtlCol="0"/>
          <a:lstStyle>
            <a:lvl1pPr algn="r">
              <a:defRPr sz="1200"/>
            </a:lvl1pPr>
          </a:lstStyle>
          <a:p>
            <a:fld id="{AF6372E4-4873-48A7-AFFA-658B95401C63}" type="datetimeFigureOut">
              <a:rPr lang="de-DE" smtClean="0"/>
              <a:t>03.06.2026</a:t>
            </a:fld>
            <a:endParaRPr lang="de-DE"/>
          </a:p>
        </p:txBody>
      </p:sp>
      <p:sp>
        <p:nvSpPr>
          <p:cNvPr id="4" name="Folienbildplatzhalter 3"/>
          <p:cNvSpPr>
            <a:spLocks noGrp="1" noRot="1" noChangeAspect="1"/>
          </p:cNvSpPr>
          <p:nvPr>
            <p:ph type="sldImg" idx="2"/>
          </p:nvPr>
        </p:nvSpPr>
        <p:spPr>
          <a:xfrm>
            <a:off x="2990850" y="889000"/>
            <a:ext cx="4252913" cy="2393950"/>
          </a:xfrm>
          <a:prstGeom prst="rect">
            <a:avLst/>
          </a:prstGeom>
          <a:noFill/>
          <a:ln w="12700">
            <a:solidFill>
              <a:prstClr val="black"/>
            </a:solidFill>
          </a:ln>
        </p:spPr>
      </p:sp>
      <p:sp>
        <p:nvSpPr>
          <p:cNvPr id="5" name="Notizenplatzhalter 4"/>
          <p:cNvSpPr>
            <a:spLocks noGrp="1"/>
          </p:cNvSpPr>
          <p:nvPr>
            <p:ph type="body" sz="quarter" idx="3"/>
          </p:nvPr>
        </p:nvSpPr>
        <p:spPr>
          <a:xfrm>
            <a:off x="1023463" y="3416538"/>
            <a:ext cx="8187690" cy="2795350"/>
          </a:xfrm>
          <a:prstGeom prst="rect">
            <a:avLst/>
          </a:prstGeom>
        </p:spPr>
        <p:txBody>
          <a:bodyPr vert="horz" lIns="94768" tIns="47384" rIns="94768" bIns="4738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743103"/>
            <a:ext cx="4434999" cy="356198"/>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7" y="6743103"/>
            <a:ext cx="4434999" cy="356198"/>
          </a:xfrm>
          <a:prstGeom prst="rect">
            <a:avLst/>
          </a:prstGeom>
        </p:spPr>
        <p:txBody>
          <a:bodyPr vert="horz" lIns="94768" tIns="47384" rIns="94768" bIns="47384"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8</a:t>
            </a:fld>
            <a:endParaRPr lang="de-DE" altLang="de-DE">
              <a:latin typeface="Arial" panose="020B0604020202020204" pitchFamily="34" charset="0"/>
            </a:endParaRPr>
          </a:p>
        </p:txBody>
      </p:sp>
    </p:spTree>
    <p:extLst>
      <p:ext uri="{BB962C8B-B14F-4D97-AF65-F5344CB8AC3E}">
        <p14:creationId xmlns:p14="http://schemas.microsoft.com/office/powerpoint/2010/main" val="89865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28</a:t>
            </a:fld>
            <a:endParaRPr lang="de-DE"/>
          </a:p>
        </p:txBody>
      </p:sp>
    </p:spTree>
    <p:extLst>
      <p:ext uri="{BB962C8B-B14F-4D97-AF65-F5344CB8AC3E}">
        <p14:creationId xmlns:p14="http://schemas.microsoft.com/office/powerpoint/2010/main" val="406951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12</a:t>
            </a:fld>
            <a:endParaRPr lang="de-DE"/>
          </a:p>
        </p:txBody>
      </p:sp>
    </p:spTree>
    <p:extLst>
      <p:ext uri="{BB962C8B-B14F-4D97-AF65-F5344CB8AC3E}">
        <p14:creationId xmlns:p14="http://schemas.microsoft.com/office/powerpoint/2010/main" val="246062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766BF03D-CF01-4197-A634-3B7CD1C1341F}" type="slidenum">
              <a:rPr lang="de-DE" smtClean="0"/>
              <a:t>14</a:t>
            </a:fld>
            <a:endParaRPr lang="de-DE"/>
          </a:p>
        </p:txBody>
      </p:sp>
    </p:spTree>
    <p:extLst>
      <p:ext uri="{BB962C8B-B14F-4D97-AF65-F5344CB8AC3E}">
        <p14:creationId xmlns:p14="http://schemas.microsoft.com/office/powerpoint/2010/main" val="274240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16</a:t>
            </a:fld>
            <a:endParaRPr lang="de-DE"/>
          </a:p>
        </p:txBody>
      </p:sp>
    </p:spTree>
    <p:extLst>
      <p:ext uri="{BB962C8B-B14F-4D97-AF65-F5344CB8AC3E}">
        <p14:creationId xmlns:p14="http://schemas.microsoft.com/office/powerpoint/2010/main" val="428003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17</a:t>
            </a:fld>
            <a:endParaRPr lang="de-DE"/>
          </a:p>
        </p:txBody>
      </p:sp>
    </p:spTree>
    <p:extLst>
      <p:ext uri="{BB962C8B-B14F-4D97-AF65-F5344CB8AC3E}">
        <p14:creationId xmlns:p14="http://schemas.microsoft.com/office/powerpoint/2010/main" val="234993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18</a:t>
            </a:fld>
            <a:endParaRPr lang="de-DE"/>
          </a:p>
        </p:txBody>
      </p:sp>
    </p:spTree>
    <p:extLst>
      <p:ext uri="{BB962C8B-B14F-4D97-AF65-F5344CB8AC3E}">
        <p14:creationId xmlns:p14="http://schemas.microsoft.com/office/powerpoint/2010/main" val="345402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19</a:t>
            </a:fld>
            <a:endParaRPr lang="de-DE"/>
          </a:p>
        </p:txBody>
      </p:sp>
    </p:spTree>
    <p:extLst>
      <p:ext uri="{BB962C8B-B14F-4D97-AF65-F5344CB8AC3E}">
        <p14:creationId xmlns:p14="http://schemas.microsoft.com/office/powerpoint/2010/main" val="34778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22</a:t>
            </a:fld>
            <a:endParaRPr lang="de-DE"/>
          </a:p>
        </p:txBody>
      </p:sp>
    </p:spTree>
    <p:extLst>
      <p:ext uri="{BB962C8B-B14F-4D97-AF65-F5344CB8AC3E}">
        <p14:creationId xmlns:p14="http://schemas.microsoft.com/office/powerpoint/2010/main" val="392029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24</a:t>
            </a:fld>
            <a:endParaRPr lang="de-DE"/>
          </a:p>
        </p:txBody>
      </p:sp>
    </p:spTree>
    <p:extLst>
      <p:ext uri="{BB962C8B-B14F-4D97-AF65-F5344CB8AC3E}">
        <p14:creationId xmlns:p14="http://schemas.microsoft.com/office/powerpoint/2010/main" val="3062670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t>03.06.2026</a:t>
            </a:fld>
            <a:endParaRPr lang="de-DE"/>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a:p>
            <a:endParaRPr lang="de-DE"/>
          </a:p>
        </p:txBody>
      </p:sp>
    </p:spTree>
    <p:extLst>
      <p:ext uri="{BB962C8B-B14F-4D97-AF65-F5344CB8AC3E}">
        <p14:creationId xmlns:p14="http://schemas.microsoft.com/office/powerpoint/2010/main" val="11481584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34223009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0"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1081328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8925365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508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t>
            </a:r>
          </a:p>
          <a:p>
            <a:r>
              <a:rPr lang="de-DE"/>
              <a:t>auf das Symbol </a:t>
            </a:r>
          </a:p>
          <a:p>
            <a:r>
              <a:rPr lang="de-DE"/>
              <a:t>hinzufügen</a:t>
            </a:r>
          </a:p>
          <a:p>
            <a:endParaRPr lang="de-DE"/>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4291819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a:p>
            <a:endParaRPr lang="de-DE"/>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17"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0765568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a:t>Subheadline</a:t>
            </a:r>
          </a:p>
        </p:txBody>
      </p:sp>
    </p:spTree>
    <p:extLst>
      <p:ext uri="{BB962C8B-B14F-4D97-AF65-F5344CB8AC3E}">
        <p14:creationId xmlns:p14="http://schemas.microsoft.com/office/powerpoint/2010/main" val="4990561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50163485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25317033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44481"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1"/>
          </p:nvPr>
        </p:nvSpPr>
        <p:spPr>
          <a:xfrm>
            <a:off x="6644481"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20" name="Grafik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8435108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2" name="Grafik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652984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681315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8417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71982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ransition/>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12.jpe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17.png"/><Relationship Id="rId26" Type="http://schemas.openxmlformats.org/officeDocument/2006/relationships/image" Target="../media/image29.png"/><Relationship Id="rId39" Type="http://schemas.microsoft.com/office/2007/relationships/hdphoto" Target="../media/hdphoto17.wdp"/><Relationship Id="rId21" Type="http://schemas.microsoft.com/office/2007/relationships/hdphoto" Target="../media/hdphoto4.wdp"/><Relationship Id="rId34" Type="http://schemas.openxmlformats.org/officeDocument/2006/relationships/image" Target="../media/image33.png"/><Relationship Id="rId7" Type="http://schemas.openxmlformats.org/officeDocument/2006/relationships/image" Target="../media/image15.png"/><Relationship Id="rId12" Type="http://schemas.openxmlformats.org/officeDocument/2006/relationships/image" Target="../media/image25.png"/><Relationship Id="rId17" Type="http://schemas.microsoft.com/office/2007/relationships/hdphoto" Target="../media/hdphoto2.wdp"/><Relationship Id="rId25" Type="http://schemas.microsoft.com/office/2007/relationships/hdphoto" Target="../media/hdphoto10.wdp"/><Relationship Id="rId33" Type="http://schemas.microsoft.com/office/2007/relationships/hdphoto" Target="../media/hdphoto14.wdp"/><Relationship Id="rId38" Type="http://schemas.openxmlformats.org/officeDocument/2006/relationships/image" Target="../media/image35.png"/><Relationship Id="rId2" Type="http://schemas.openxmlformats.org/officeDocument/2006/relationships/image" Target="../media/image19.png"/><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12.wdp"/><Relationship Id="rId1" Type="http://schemas.openxmlformats.org/officeDocument/2006/relationships/slideLayout" Target="../slideLayouts/slideLayout4.xml"/><Relationship Id="rId6" Type="http://schemas.openxmlformats.org/officeDocument/2006/relationships/image" Target="../media/image22.jpeg"/><Relationship Id="rId11" Type="http://schemas.microsoft.com/office/2007/relationships/hdphoto" Target="../media/hdphoto6.wdp"/><Relationship Id="rId24" Type="http://schemas.openxmlformats.org/officeDocument/2006/relationships/image" Target="../media/image28.png"/><Relationship Id="rId32" Type="http://schemas.openxmlformats.org/officeDocument/2006/relationships/image" Target="../media/image32.png"/><Relationship Id="rId37" Type="http://schemas.microsoft.com/office/2007/relationships/hdphoto" Target="../media/hdphoto16.wdp"/><Relationship Id="rId40" Type="http://schemas.openxmlformats.org/officeDocument/2006/relationships/image" Target="../media/image36.jpeg"/><Relationship Id="rId5" Type="http://schemas.openxmlformats.org/officeDocument/2006/relationships/image" Target="../media/image21.jpeg"/><Relationship Id="rId15" Type="http://schemas.microsoft.com/office/2007/relationships/hdphoto" Target="../media/hdphoto8.wdp"/><Relationship Id="rId23" Type="http://schemas.microsoft.com/office/2007/relationships/hdphoto" Target="../media/hdphoto9.wdp"/><Relationship Id="rId28" Type="http://schemas.openxmlformats.org/officeDocument/2006/relationships/image" Target="../media/image30.png"/><Relationship Id="rId36" Type="http://schemas.openxmlformats.org/officeDocument/2006/relationships/image" Target="../media/image34.png"/><Relationship Id="rId10" Type="http://schemas.openxmlformats.org/officeDocument/2006/relationships/image" Target="../media/image24.png"/><Relationship Id="rId19" Type="http://schemas.microsoft.com/office/2007/relationships/hdphoto" Target="../media/hdphoto3.wdp"/><Relationship Id="rId31" Type="http://schemas.microsoft.com/office/2007/relationships/hdphoto" Target="../media/hdphoto13.wdp"/><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27.png"/><Relationship Id="rId27" Type="http://schemas.microsoft.com/office/2007/relationships/hdphoto" Target="../media/hdphoto11.wdp"/><Relationship Id="rId30" Type="http://schemas.openxmlformats.org/officeDocument/2006/relationships/image" Target="../media/image31.png"/><Relationship Id="rId35" Type="http://schemas.microsoft.com/office/2007/relationships/hdphoto" Target="../media/hdphoto15.wdp"/><Relationship Id="rId8" Type="http://schemas.microsoft.com/office/2007/relationships/hdphoto" Target="../media/hdphoto1.wdp"/><Relationship Id="rId3"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56.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facebook.com/TherapieAktiv" TargetMode="Externa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3" Type="http://schemas.openxmlformats.org/officeDocument/2006/relationships/hyperlink" Target="http://www.oegk.at/impressum" TargetMode="External"/><Relationship Id="rId2" Type="http://schemas.openxmlformats.org/officeDocument/2006/relationships/image" Target="../media/image71.jpeg"/><Relationship Id="rId1" Type="http://schemas.openxmlformats.org/officeDocument/2006/relationships/slideLayout" Target="../slideLayouts/slideLayout15.xml"/><Relationship Id="rId6" Type="http://schemas.openxmlformats.org/officeDocument/2006/relationships/hyperlink" Target="http://www.therapie-aktiv.at/" TargetMode="External"/><Relationship Id="rId5" Type="http://schemas.openxmlformats.org/officeDocument/2006/relationships/hyperlink" Target="mailto:service@therapie-aktiv.at" TargetMode="External"/><Relationship Id="rId4" Type="http://schemas.openxmlformats.org/officeDocument/2006/relationships/hyperlink" Target="mailto:office@therapie-aktiv.at"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p>
            <a:r>
              <a:rPr lang="de-DE"/>
              <a:t>Online-Schulung</a:t>
            </a:r>
          </a:p>
        </p:txBody>
      </p:sp>
      <p:sp>
        <p:nvSpPr>
          <p:cNvPr id="4" name="Textplatzhalter 3"/>
          <p:cNvSpPr>
            <a:spLocks noGrp="1"/>
          </p:cNvSpPr>
          <p:nvPr>
            <p:ph type="body" sz="quarter" idx="12"/>
          </p:nvPr>
        </p:nvSpPr>
        <p:spPr/>
        <p:txBody>
          <a:bodyPr>
            <a:normAutofit fontScale="92500" lnSpcReduction="10000"/>
          </a:body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2</a:t>
            </a:r>
            <a:endParaRPr lang="de-DE" sz="4800" b="1"/>
          </a:p>
        </p:txBody>
      </p:sp>
    </p:spTree>
    <p:extLst>
      <p:ext uri="{BB962C8B-B14F-4D97-AF65-F5344CB8AC3E}">
        <p14:creationId xmlns:p14="http://schemas.microsoft.com/office/powerpoint/2010/main" val="12066591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F3C6572C-AD0B-F5F8-DA9B-48E9E683F38E}"/>
              </a:ext>
            </a:extLst>
          </p:cNvPr>
          <p:cNvPicPr>
            <a:picLocks noChangeAspect="1"/>
          </p:cNvPicPr>
          <p:nvPr/>
        </p:nvPicPr>
        <p:blipFill>
          <a:blip r:embed="rId2">
            <a:extLst>
              <a:ext uri="{28A0092B-C50C-407E-A947-70E740481C1C}">
                <a14:useLocalDpi xmlns:a14="http://schemas.microsoft.com/office/drawing/2010/main"/>
              </a:ext>
            </a:extLst>
          </a:blip>
          <a:srcRect l="31084" t="26785" r="55315" b="10364"/>
          <a:stretch>
            <a:fillRect/>
          </a:stretch>
        </p:blipFill>
        <p:spPr bwMode="auto">
          <a:xfrm>
            <a:off x="4977335" y="3077186"/>
            <a:ext cx="1508347" cy="345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55FB21F4-BE0B-645E-E31C-18B3199B8AEA}"/>
              </a:ext>
            </a:extLst>
          </p:cNvPr>
          <p:cNvPicPr>
            <a:picLocks noChangeAspect="1"/>
          </p:cNvPicPr>
          <p:nvPr/>
        </p:nvPicPr>
        <p:blipFill>
          <a:blip r:embed="rId3">
            <a:extLst>
              <a:ext uri="{28A0092B-C50C-407E-A947-70E740481C1C}">
                <a14:useLocalDpi xmlns:a14="http://schemas.microsoft.com/office/drawing/2010/main"/>
              </a:ext>
            </a:extLst>
          </a:blip>
          <a:srcRect l="5295" t="13264" r="11208" b="8634"/>
          <a:stretch>
            <a:fillRect/>
          </a:stretch>
        </p:blipFill>
        <p:spPr>
          <a:xfrm>
            <a:off x="-40642" y="4420317"/>
            <a:ext cx="3300610" cy="1806226"/>
          </a:xfrm>
          <a:prstGeom prst="rect">
            <a:avLst/>
          </a:prstGeom>
        </p:spPr>
      </p:pic>
      <p:pic>
        <p:nvPicPr>
          <p:cNvPr id="14" name="Grafik 13">
            <a:extLst>
              <a:ext uri="{FF2B5EF4-FFF2-40B4-BE49-F238E27FC236}">
                <a16:creationId xmlns:a16="http://schemas.microsoft.com/office/drawing/2014/main" id="{3A723FC2-4514-BA03-B6F2-EA38D79E5F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03134" y="2151799"/>
            <a:ext cx="3115513" cy="2068770"/>
          </a:xfrm>
          <a:prstGeom prst="rect">
            <a:avLst/>
          </a:prstGeom>
        </p:spPr>
      </p:pic>
      <p:pic>
        <p:nvPicPr>
          <p:cNvPr id="3" name="Grafik 2">
            <a:extLst>
              <a:ext uri="{FF2B5EF4-FFF2-40B4-BE49-F238E27FC236}">
                <a16:creationId xmlns:a16="http://schemas.microsoft.com/office/drawing/2014/main" id="{F1DE8126-4433-1C83-E495-CCEF26376F72}"/>
              </a:ext>
            </a:extLst>
          </p:cNvPr>
          <p:cNvPicPr>
            <a:picLocks noChangeAspect="1"/>
          </p:cNvPicPr>
          <p:nvPr/>
        </p:nvPicPr>
        <p:blipFill>
          <a:blip r:embed="rId5">
            <a:extLst>
              <a:ext uri="{28A0092B-C50C-407E-A947-70E740481C1C}">
                <a14:useLocalDpi xmlns:a14="http://schemas.microsoft.com/office/drawing/2010/main"/>
              </a:ext>
            </a:extLst>
          </a:blip>
          <a:srcRect l="21791" r="19996"/>
          <a:stretch>
            <a:fillRect/>
          </a:stretch>
        </p:blipFill>
        <p:spPr>
          <a:xfrm>
            <a:off x="3428547" y="3862394"/>
            <a:ext cx="1365343" cy="2666065"/>
          </a:xfrm>
          <a:prstGeom prst="rect">
            <a:avLst/>
          </a:prstGeom>
        </p:spPr>
      </p:pic>
      <p:sp>
        <p:nvSpPr>
          <p:cNvPr id="153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Kohlenhydrate</a:t>
            </a:r>
          </a:p>
        </p:txBody>
      </p:sp>
      <p:cxnSp>
        <p:nvCxnSpPr>
          <p:cNvPr id="15365" name="Gerade Verbindung 7"/>
          <p:cNvCxnSpPr>
            <a:cxnSpLocks noChangeShapeType="1"/>
          </p:cNvCxnSpPr>
          <p:nvPr/>
        </p:nvCxnSpPr>
        <p:spPr bwMode="auto">
          <a:xfrm>
            <a:off x="6535003" y="1710182"/>
            <a:ext cx="14287" cy="4751387"/>
          </a:xfrm>
          <a:prstGeom prst="line">
            <a:avLst/>
          </a:prstGeom>
          <a:noFill/>
          <a:ln w="9525"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feld 31"/>
          <p:cNvSpPr txBox="1"/>
          <p:nvPr/>
        </p:nvSpPr>
        <p:spPr>
          <a:xfrm>
            <a:off x="838198" y="1696545"/>
            <a:ext cx="4847377" cy="2185214"/>
          </a:xfrm>
          <a:prstGeom prst="rect">
            <a:avLst/>
          </a:prstGeom>
          <a:noFill/>
        </p:spPr>
        <p:txBody>
          <a:bodyPr wrap="square">
            <a:spAutoFit/>
          </a:bodyPr>
          <a:lstStyle/>
          <a:p>
            <a:pPr eaLnBrk="1" hangingPunct="1">
              <a:lnSpc>
                <a:spcPct val="150000"/>
              </a:lnSpc>
              <a:defRPr/>
            </a:pPr>
            <a:r>
              <a:rPr lang="de-DE" sz="2400" b="1">
                <a:solidFill>
                  <a:srgbClr val="3C5BA6"/>
                </a:solidFill>
                <a:latin typeface="Calibri" panose="020F0502020204030204" pitchFamily="34" charset="0"/>
                <a:cs typeface="Calibri" panose="020F0502020204030204" pitchFamily="34" charset="0"/>
              </a:rPr>
              <a:t>Zuckerarten</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Traubenzucker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Fruchtzucker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Haushaltszucker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Malzzucker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Milchzucker</a:t>
            </a:r>
          </a:p>
        </p:txBody>
      </p:sp>
      <p:sp>
        <p:nvSpPr>
          <p:cNvPr id="8" name="Textfeld 7"/>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NIPAPORN PANYACHAROEN (Milch), Nataly Studio (Apfel), Roxana Bashyrova (Reis), simonidadj (Brot), Boris15 (Nudeln), Chones (Zucker) – Shutterstock.com; </a:t>
            </a:r>
            <a:r>
              <a:rPr lang="de-DE" sz="900" err="1">
                <a:solidFill>
                  <a:srgbClr val="575756"/>
                </a:solidFill>
              </a:rPr>
              <a:t>rcfotostock (Bier) – Fotolia.com; Mbongo (Kartoffeln) – AdobeStock</a:t>
            </a:r>
            <a:endParaRPr lang="de-DE" sz="900">
              <a:solidFill>
                <a:srgbClr val="575756"/>
              </a:solidFill>
              <a:latin typeface="+mj-lt"/>
            </a:endParaRPr>
          </a:p>
        </p:txBody>
      </p:sp>
      <p:sp>
        <p:nvSpPr>
          <p:cNvPr id="9" name="Textfeld 4"/>
          <p:cNvSpPr txBox="1">
            <a:spLocks noChangeArrowheads="1"/>
          </p:cNvSpPr>
          <p:nvPr/>
        </p:nvSpPr>
        <p:spPr bwMode="auto">
          <a:xfrm>
            <a:off x="10017303" y="1799285"/>
            <a:ext cx="1335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de-DE" altLang="de-DE" sz="2400" b="1">
                <a:solidFill>
                  <a:srgbClr val="3C5BA6"/>
                </a:solidFill>
                <a:latin typeface="Calibri" panose="020F0502020204030204" pitchFamily="34" charset="0"/>
                <a:cs typeface="Calibri" panose="020F0502020204030204" pitchFamily="34" charset="0"/>
              </a:rPr>
              <a:t>Stärke</a:t>
            </a:r>
            <a:endParaRPr lang="de-DE" altLang="de-DE" sz="2800" b="1">
              <a:solidFill>
                <a:srgbClr val="3C5BA6"/>
              </a:solidFill>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5015DA95-E383-81A2-0B5E-754A111A3A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6007104" y="4127918"/>
            <a:ext cx="3447563" cy="2298374"/>
          </a:xfrm>
          <a:prstGeom prst="rect">
            <a:avLst/>
          </a:prstGeom>
        </p:spPr>
      </p:pic>
      <p:pic>
        <p:nvPicPr>
          <p:cNvPr id="5" name="Grafik 4">
            <a:extLst>
              <a:ext uri="{FF2B5EF4-FFF2-40B4-BE49-F238E27FC236}">
                <a16:creationId xmlns:a16="http://schemas.microsoft.com/office/drawing/2014/main" id="{2395925F-72AE-C07B-D59E-D18D1CD1B3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9281069" y="2512826"/>
            <a:ext cx="2641187" cy="1889937"/>
          </a:xfrm>
          <a:prstGeom prst="rect">
            <a:avLst/>
          </a:prstGeom>
        </p:spPr>
      </p:pic>
      <p:pic>
        <p:nvPicPr>
          <p:cNvPr id="6" name="Grafik 5">
            <a:extLst>
              <a:ext uri="{FF2B5EF4-FFF2-40B4-BE49-F238E27FC236}">
                <a16:creationId xmlns:a16="http://schemas.microsoft.com/office/drawing/2014/main" id="{BF49DA33-DBC3-9ADA-4B1E-D17E97734EE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3517065" y="2479493"/>
            <a:ext cx="1188305" cy="1402266"/>
          </a:xfrm>
          <a:prstGeom prst="rect">
            <a:avLst/>
          </a:prstGeom>
        </p:spPr>
      </p:pic>
      <p:pic>
        <p:nvPicPr>
          <p:cNvPr id="12" name="Grafik 11">
            <a:extLst>
              <a:ext uri="{FF2B5EF4-FFF2-40B4-BE49-F238E27FC236}">
                <a16:creationId xmlns:a16="http://schemas.microsoft.com/office/drawing/2014/main" id="{46D0C314-DE2B-CB15-37CD-36367F6A730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8720017" y="4166103"/>
            <a:ext cx="3471983" cy="2314655"/>
          </a:xfrm>
          <a:prstGeom prst="rect">
            <a:avLst/>
          </a:prstGeom>
        </p:spPr>
      </p:pic>
    </p:spTree>
    <p:extLst>
      <p:ext uri="{BB962C8B-B14F-4D97-AF65-F5344CB8AC3E}">
        <p14:creationId xmlns:p14="http://schemas.microsoft.com/office/powerpoint/2010/main" val="20715551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5">
            <a:extLst>
              <a:ext uri="{FF2B5EF4-FFF2-40B4-BE49-F238E27FC236}">
                <a16:creationId xmlns:a16="http://schemas.microsoft.com/office/drawing/2014/main" id="{74F4A8EE-22E0-A4A7-2421-A40314D8DFEA}"/>
              </a:ext>
            </a:extLst>
          </p:cNvPr>
          <p:cNvSpPr>
            <a:spLocks noChangeArrowheads="1"/>
          </p:cNvSpPr>
          <p:nvPr/>
        </p:nvSpPr>
        <p:spPr bwMode="auto">
          <a:xfrm>
            <a:off x="4389890" y="1667336"/>
            <a:ext cx="3420000" cy="4680000"/>
          </a:xfrm>
          <a:prstGeom prst="rect">
            <a:avLst/>
          </a:prstGeom>
          <a:solidFill>
            <a:schemeClr val="accent4">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anose="02020603050405020304" pitchFamily="18" charset="0"/>
            </a:endParaRPr>
          </a:p>
        </p:txBody>
      </p:sp>
      <p:pic>
        <p:nvPicPr>
          <p:cNvPr id="43" name="Grafik 42">
            <a:extLst>
              <a:ext uri="{FF2B5EF4-FFF2-40B4-BE49-F238E27FC236}">
                <a16:creationId xmlns:a16="http://schemas.microsoft.com/office/drawing/2014/main" id="{2762153A-C685-FC87-7BDB-94D98BFB89D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83122" y1="20912" x2="83122" y2="20912"/>
                        <a14:foregroundMark x1="72571" y1="23779" x2="72571" y2="23779"/>
                        <a14:foregroundMark x1="82288" y1="23092" x2="71467" y2="23779"/>
                        <a14:foregroundMark x1="73943" y1="23375" x2="60377" y2="29552"/>
                        <a14:foregroundMark x1="68183" y1="25838" x2="68183" y2="25838"/>
                        <a14:foregroundMark x1="54159" y1="33266" x2="62706" y2="30345"/>
                        <a14:foregroundMark x1="73173" y1="26371" x2="64307" y2="28300"/>
                        <a14:foregroundMark x1="64307" y1="28300" x2="70740" y2="25273"/>
                        <a14:foregroundMark x1="81561" y1="23375" x2="74670" y2="25030"/>
                        <a14:foregroundMark x1="70283" y1="25030" x2="60754" y2="28866"/>
                        <a14:foregroundMark x1="71925" y1="23779" x2="62396" y2="28018"/>
                        <a14:foregroundMark x1="62396" y1="28018" x2="62127" y2="28058"/>
                        <a14:foregroundMark x1="60215" y1="30642" x2="64899" y2="28744"/>
                        <a14:foregroundMark x1="64899" y1="28744" x2="65141" y2="28744"/>
                        <a14:backgroundMark x1="38654" y1="49616" x2="38654" y2="49616"/>
                        <a14:backgroundMark x1="35639" y1="51837" x2="35639" y2="51837"/>
                        <a14:backgroundMark x1="71198" y1="28987" x2="71198" y2="28987"/>
                        <a14:backgroundMark x1="69906" y1="28583" x2="69906" y2="28583"/>
                        <a14:backgroundMark x1="69287" y1="28179" x2="69287" y2="28179"/>
                        <a14:backgroundMark x1="71467" y1="27372" x2="71467" y2="27372"/>
                        <a14:backgroundMark x1="72490" y1="26928" x2="72490" y2="26928"/>
                        <a14:backgroundMark x1="77335" y1="25555" x2="62853" y2="30642"/>
                        <a14:backgroundMark x1="72948" y1="26524" x2="72948" y2="26524"/>
                        <a14:backgroundMark x1="62207" y1="30803" x2="62207" y2="30803"/>
                      </a14:backgroundRemoval>
                    </a14:imgEffect>
                  </a14:imgLayer>
                </a14:imgProps>
              </a:ext>
              <a:ext uri="{28A0092B-C50C-407E-A947-70E740481C1C}">
                <a14:useLocalDpi xmlns:a14="http://schemas.microsoft.com/office/drawing/2010/main"/>
              </a:ext>
            </a:extLst>
          </a:blip>
          <a:stretch>
            <a:fillRect/>
          </a:stretch>
        </p:blipFill>
        <p:spPr>
          <a:xfrm>
            <a:off x="5339698" y="2355710"/>
            <a:ext cx="2773347" cy="1848898"/>
          </a:xfrm>
          <a:prstGeom prst="rect">
            <a:avLst/>
          </a:prstGeom>
        </p:spPr>
      </p:pic>
      <p:sp>
        <p:nvSpPr>
          <p:cNvPr id="19463" name="Rechteck 5"/>
          <p:cNvSpPr>
            <a:spLocks noChangeArrowheads="1"/>
          </p:cNvSpPr>
          <p:nvPr/>
        </p:nvSpPr>
        <p:spPr bwMode="auto">
          <a:xfrm>
            <a:off x="852749" y="1667336"/>
            <a:ext cx="3420000" cy="4680000"/>
          </a:xfrm>
          <a:prstGeom prst="rect">
            <a:avLst/>
          </a:prstGeom>
          <a:solidFill>
            <a:schemeClr val="accent6">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anose="02020603050405020304" pitchFamily="18" charset="0"/>
            </a:endParaRPr>
          </a:p>
        </p:txBody>
      </p:sp>
      <p:sp>
        <p:nvSpPr>
          <p:cNvPr id="4" name="Rechteck 5">
            <a:extLst>
              <a:ext uri="{FF2B5EF4-FFF2-40B4-BE49-F238E27FC236}">
                <a16:creationId xmlns:a16="http://schemas.microsoft.com/office/drawing/2014/main" id="{E6003401-D776-C090-C880-B418EEE92ED0}"/>
              </a:ext>
            </a:extLst>
          </p:cNvPr>
          <p:cNvSpPr>
            <a:spLocks noChangeArrowheads="1"/>
          </p:cNvSpPr>
          <p:nvPr/>
        </p:nvSpPr>
        <p:spPr bwMode="auto">
          <a:xfrm>
            <a:off x="7931694" y="1667336"/>
            <a:ext cx="3420000" cy="4680000"/>
          </a:xfrm>
          <a:prstGeom prst="rect">
            <a:avLst/>
          </a:prstGeom>
          <a:solidFill>
            <a:schemeClr val="accent2">
              <a:lumMod val="20000"/>
              <a:lumOff val="80000"/>
            </a:schemeClr>
          </a:solidFill>
          <a:ln w="28575" algn="ctr">
            <a:noFill/>
            <a:rou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anose="02020603050405020304"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Essen und trinken Sie …</a:t>
            </a:r>
          </a:p>
        </p:txBody>
      </p:sp>
      <p:sp>
        <p:nvSpPr>
          <p:cNvPr id="19461" name="Textfeld 4"/>
          <p:cNvSpPr txBox="1">
            <a:spLocks noChangeArrowheads="1"/>
          </p:cNvSpPr>
          <p:nvPr/>
        </p:nvSpPr>
        <p:spPr bwMode="auto">
          <a:xfrm>
            <a:off x="5428933" y="1688481"/>
            <a:ext cx="23809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FFC000"/>
                </a:solidFill>
                <a:latin typeface="Calibri" panose="020F0502020204030204" pitchFamily="34" charset="0"/>
                <a:cs typeface="Calibri" panose="020F0502020204030204" pitchFamily="34" charset="0"/>
              </a:rPr>
              <a:t>... gezielt Kohlenhydrate, Eiweißlieferanten und </a:t>
            </a:r>
          </a:p>
          <a:p>
            <a:pPr algn="ctr" eaLnBrk="1" hangingPunct="1"/>
            <a:r>
              <a:rPr lang="de-AT" altLang="de-DE" b="1">
                <a:solidFill>
                  <a:srgbClr val="FFC000"/>
                </a:solidFill>
                <a:latin typeface="Calibri" panose="020F0502020204030204" pitchFamily="34" charset="0"/>
                <a:cs typeface="Calibri" panose="020F0502020204030204" pitchFamily="34" charset="0"/>
              </a:rPr>
              <a:t>hochwertige Fette/Öle</a:t>
            </a:r>
            <a:endParaRPr lang="de-DE" altLang="de-DE" b="1">
              <a:solidFill>
                <a:srgbClr val="FFC000"/>
              </a:solidFill>
              <a:latin typeface="Calibri" panose="020F0502020204030204" pitchFamily="34" charset="0"/>
              <a:cs typeface="Calibri" panose="020F0502020204030204" pitchFamily="34" charset="0"/>
            </a:endParaRPr>
          </a:p>
        </p:txBody>
      </p:sp>
      <p:sp>
        <p:nvSpPr>
          <p:cNvPr id="11" name="Textfeld 10"/>
          <p:cNvSpPr txBox="1"/>
          <p:nvPr/>
        </p:nvSpPr>
        <p:spPr>
          <a:xfrm>
            <a:off x="140040" y="6425965"/>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rcfotostock (Bier) – Fotolia.com; Yantra (Gemüsekorb) – AdobeStock; Andrey Kuzmin (Wasserglas), irin-k (Nüsse), NIKCOA (Öl), Nattika (Käse), Boris15 (Nudeln), Nataly Studio (Apfel) simonidadj (Brot), mbongo (Kartoffeln), </a:t>
            </a:r>
            <a:br>
              <a:rPr lang="de-DE" sz="900">
                <a:solidFill>
                  <a:srgbClr val="575756"/>
                </a:solidFill>
                <a:latin typeface="+mj-lt"/>
              </a:rPr>
            </a:br>
            <a:r>
              <a:rPr lang="de-DE" sz="900">
                <a:solidFill>
                  <a:srgbClr val="575756"/>
                </a:solidFill>
                <a:latin typeface="+mj-lt"/>
              </a:rPr>
              <a:t>NIPAPORN PANYACHAROEN (Milch), Valentin Volkov (Milchprodukte), New Africa (Fisch, Fleisch, Eier), Dimitri Stalnuhhin (Schokoladeriegel), M. Schuppich (Krapfen), ExQuisine (Pommes), akf (Chips), kuvona (Wurst), Africa Studio (Butter) – Shutterstock.com </a:t>
            </a:r>
            <a:endParaRPr kumimoji="0" lang="de-DE" sz="900" b="0" i="0" u="none" strike="noStrike" kern="1200" cap="none" spc="0" normalizeH="0" baseline="0" noProof="0">
              <a:ln>
                <a:noFill/>
              </a:ln>
              <a:solidFill>
                <a:srgbClr val="575756"/>
              </a:solidFill>
              <a:effectLst/>
              <a:uLnTx/>
              <a:uFillTx/>
              <a:latin typeface="+mj-lt"/>
            </a:endParaRPr>
          </a:p>
        </p:txBody>
      </p:sp>
      <p:sp>
        <p:nvSpPr>
          <p:cNvPr id="5" name="Textfeld 4">
            <a:extLst>
              <a:ext uri="{FF2B5EF4-FFF2-40B4-BE49-F238E27FC236}">
                <a16:creationId xmlns:a16="http://schemas.microsoft.com/office/drawing/2014/main" id="{1D4D1E64-F370-B9C1-0129-4E1941846950}"/>
              </a:ext>
            </a:extLst>
          </p:cNvPr>
          <p:cNvSpPr txBox="1">
            <a:spLocks noChangeArrowheads="1"/>
          </p:cNvSpPr>
          <p:nvPr/>
        </p:nvSpPr>
        <p:spPr bwMode="auto">
          <a:xfrm>
            <a:off x="1903651" y="1688481"/>
            <a:ext cx="23644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00B050"/>
                </a:solidFill>
                <a:latin typeface="Calibri" panose="020F0502020204030204" pitchFamily="34" charset="0"/>
                <a:cs typeface="Calibri" panose="020F0502020204030204" pitchFamily="34" charset="0"/>
              </a:rPr>
              <a:t>... reichlich Gemüse und ausreichend Wasser und/oder</a:t>
            </a:r>
          </a:p>
          <a:p>
            <a:pPr algn="ctr" eaLnBrk="1" hangingPunct="1"/>
            <a:r>
              <a:rPr lang="de-AT" altLang="de-DE" b="1">
                <a:solidFill>
                  <a:srgbClr val="00B050"/>
                </a:solidFill>
                <a:latin typeface="Calibri" panose="020F0502020204030204" pitchFamily="34" charset="0"/>
                <a:cs typeface="Calibri" panose="020F0502020204030204" pitchFamily="34" charset="0"/>
              </a:rPr>
              <a:t>ungezuckerten Tee</a:t>
            </a:r>
            <a:endParaRPr lang="de-DE" altLang="de-DE" b="1">
              <a:solidFill>
                <a:srgbClr val="00B050"/>
              </a:solidFill>
              <a:latin typeface="Calibri" panose="020F0502020204030204" pitchFamily="34" charset="0"/>
              <a:cs typeface="Calibri" panose="020F0502020204030204" pitchFamily="34" charset="0"/>
            </a:endParaRPr>
          </a:p>
        </p:txBody>
      </p:sp>
      <p:sp>
        <p:nvSpPr>
          <p:cNvPr id="6" name="Textfeld 4">
            <a:extLst>
              <a:ext uri="{FF2B5EF4-FFF2-40B4-BE49-F238E27FC236}">
                <a16:creationId xmlns:a16="http://schemas.microsoft.com/office/drawing/2014/main" id="{BB70814C-F090-3878-DFDD-C15EA44D5A71}"/>
              </a:ext>
            </a:extLst>
          </p:cNvPr>
          <p:cNvSpPr txBox="1">
            <a:spLocks noChangeArrowheads="1"/>
          </p:cNvSpPr>
          <p:nvPr/>
        </p:nvSpPr>
        <p:spPr bwMode="auto">
          <a:xfrm>
            <a:off x="9003306" y="1826980"/>
            <a:ext cx="23483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FF0000"/>
                </a:solidFill>
                <a:latin typeface="Calibri" panose="020F0502020204030204" pitchFamily="34" charset="0"/>
                <a:cs typeface="Calibri" panose="020F0502020204030204" pitchFamily="34" charset="0"/>
              </a:rPr>
              <a:t>... sparsam </a:t>
            </a:r>
            <a:br>
              <a:rPr lang="de-AT" altLang="de-DE" b="1">
                <a:solidFill>
                  <a:srgbClr val="FF0000"/>
                </a:solidFill>
                <a:latin typeface="Calibri" panose="020F0502020204030204" pitchFamily="34" charset="0"/>
                <a:cs typeface="Calibri" panose="020F0502020204030204" pitchFamily="34" charset="0"/>
              </a:rPr>
            </a:br>
            <a:r>
              <a:rPr lang="de-AT" altLang="de-DE" b="1">
                <a:solidFill>
                  <a:srgbClr val="FF0000"/>
                </a:solidFill>
                <a:latin typeface="Calibri" panose="020F0502020204030204" pitchFamily="34" charset="0"/>
                <a:cs typeface="Calibri" panose="020F0502020204030204" pitchFamily="34" charset="0"/>
              </a:rPr>
              <a:t>tierische Fette, Zucker und selten Alkohol</a:t>
            </a:r>
            <a:endParaRPr lang="de-DE" altLang="de-DE" b="1">
              <a:solidFill>
                <a:srgbClr val="FF0000"/>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6E7FB9EE-6178-74AE-ACDA-481DA0865396}"/>
              </a:ext>
            </a:extLst>
          </p:cNvPr>
          <p:cNvPicPr>
            <a:picLocks noChangeAspect="1"/>
          </p:cNvPicPr>
          <p:nvPr/>
        </p:nvPicPr>
        <p:blipFill>
          <a:blip r:embed="rId4">
            <a:extLst>
              <a:ext uri="{28A0092B-C50C-407E-A947-70E740481C1C}">
                <a14:useLocalDpi xmlns:a14="http://schemas.microsoft.com/office/drawing/2010/main"/>
              </a:ext>
            </a:extLst>
          </a:blip>
          <a:srcRect l="13387" t="13387" r="13387" b="13387"/>
          <a:stretch>
            <a:fillRect/>
          </a:stretch>
        </p:blipFill>
        <p:spPr>
          <a:xfrm>
            <a:off x="983173" y="1813527"/>
            <a:ext cx="900000" cy="900000"/>
          </a:xfrm>
          <a:prstGeom prst="ellipse">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0862D583-DC55-81C1-97BC-03C46D18A60D}"/>
              </a:ext>
            </a:extLst>
          </p:cNvPr>
          <p:cNvPicPr>
            <a:picLocks noChangeAspect="1"/>
          </p:cNvPicPr>
          <p:nvPr/>
        </p:nvPicPr>
        <p:blipFill>
          <a:blip r:embed="rId5">
            <a:extLst>
              <a:ext uri="{28A0092B-C50C-407E-A947-70E740481C1C}">
                <a14:useLocalDpi xmlns:a14="http://schemas.microsoft.com/office/drawing/2010/main"/>
              </a:ext>
            </a:extLst>
          </a:blip>
          <a:srcRect l="13415" t="13414" r="13415" b="13415"/>
          <a:stretch>
            <a:fillRect/>
          </a:stretch>
        </p:blipFill>
        <p:spPr>
          <a:xfrm>
            <a:off x="8103306" y="1813527"/>
            <a:ext cx="900000" cy="900000"/>
          </a:xfrm>
          <a:prstGeom prst="ellipse">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4EF36838-790A-F95F-FFB6-00820FAFE6A8}"/>
              </a:ext>
            </a:extLst>
          </p:cNvPr>
          <p:cNvPicPr>
            <a:picLocks noChangeAspect="1"/>
          </p:cNvPicPr>
          <p:nvPr/>
        </p:nvPicPr>
        <p:blipFill>
          <a:blip r:embed="rId6">
            <a:extLst>
              <a:ext uri="{28A0092B-C50C-407E-A947-70E740481C1C}">
                <a14:useLocalDpi xmlns:a14="http://schemas.microsoft.com/office/drawing/2010/main"/>
              </a:ext>
            </a:extLst>
          </a:blip>
          <a:srcRect l="14286" t="14286" r="14286" b="14286"/>
          <a:stretch>
            <a:fillRect/>
          </a:stretch>
        </p:blipFill>
        <p:spPr>
          <a:xfrm>
            <a:off x="4508455" y="1813527"/>
            <a:ext cx="900000" cy="900000"/>
          </a:xfrm>
          <a:prstGeom prst="ellipse">
            <a:avLst/>
          </a:prstGeom>
          <a:effectLst>
            <a:outerShdw blurRad="50800" dist="38100" dir="2700000" algn="tl" rotWithShape="0">
              <a:prstClr val="black">
                <a:alpha val="40000"/>
              </a:prstClr>
            </a:outerShdw>
          </a:effectLst>
        </p:spPr>
      </p:pic>
      <p:pic>
        <p:nvPicPr>
          <p:cNvPr id="27" name="Grafik 26">
            <a:extLst>
              <a:ext uri="{FF2B5EF4-FFF2-40B4-BE49-F238E27FC236}">
                <a16:creationId xmlns:a16="http://schemas.microsoft.com/office/drawing/2014/main" id="{640A99E7-763B-B722-AB35-6BF065B52E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5293042" y="4117030"/>
            <a:ext cx="1277498" cy="851665"/>
          </a:xfrm>
          <a:prstGeom prst="rect">
            <a:avLst/>
          </a:prstGeom>
        </p:spPr>
      </p:pic>
      <p:pic>
        <p:nvPicPr>
          <p:cNvPr id="33" name="Grafik 32">
            <a:extLst>
              <a:ext uri="{FF2B5EF4-FFF2-40B4-BE49-F238E27FC236}">
                <a16:creationId xmlns:a16="http://schemas.microsoft.com/office/drawing/2014/main" id="{1BD796E2-9446-2442-69B7-24FD15750AEB}"/>
              </a:ext>
            </a:extLst>
          </p:cNvPr>
          <p:cNvPicPr>
            <a:picLocks noChangeAspect="1"/>
          </p:cNvPicPr>
          <p:nvPr/>
        </p:nvPicPr>
        <p:blipFill>
          <a:blip r:embed="rId9">
            <a:extLst>
              <a:ext uri="{28A0092B-C50C-407E-A947-70E740481C1C}">
                <a14:useLocalDpi xmlns:a14="http://schemas.microsoft.com/office/drawing/2010/main"/>
              </a:ext>
            </a:extLst>
          </a:blip>
          <a:srcRect l="14209" t="18778" b="13695"/>
          <a:stretch>
            <a:fillRect/>
          </a:stretch>
        </p:blipFill>
        <p:spPr>
          <a:xfrm>
            <a:off x="5999335" y="5133909"/>
            <a:ext cx="1823855" cy="957511"/>
          </a:xfrm>
          <a:prstGeom prst="rect">
            <a:avLst/>
          </a:prstGeom>
        </p:spPr>
      </p:pic>
      <p:pic>
        <p:nvPicPr>
          <p:cNvPr id="35" name="Grafik 34">
            <a:extLst>
              <a:ext uri="{FF2B5EF4-FFF2-40B4-BE49-F238E27FC236}">
                <a16:creationId xmlns:a16="http://schemas.microsoft.com/office/drawing/2014/main" id="{A0936B99-6699-2794-2DB1-3A3164F044A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0523" y1="24344" x2="40523" y2="24344"/>
                        <a14:foregroundMark x1="45342" y1="19661" x2="45342" y2="19661"/>
                        <a14:foregroundMark x1="63791" y1="21599" x2="63791" y2="21599"/>
                        <a14:foregroundMark x1="62689" y1="26686" x2="62689" y2="26686"/>
                        <a14:foregroundMark x1="45847" y1="14978" x2="45847" y2="14978"/>
                        <a14:foregroundMark x1="56907" y1="14857" x2="56907" y2="14857"/>
                        <a14:foregroundMark x1="60532" y1="14009" x2="60532" y2="14009"/>
                        <a14:foregroundMark x1="63332" y1="14453" x2="63332" y2="14453"/>
                        <a14:foregroundMark x1="69757" y1="14978" x2="32446" y2="14170"/>
                        <a14:foregroundMark x1="32446" y1="14170" x2="49335" y2="14453"/>
                        <a14:foregroundMark x1="49335" y1="14453" x2="58375" y2="14291"/>
                        <a14:foregroundMark x1="58375" y1="14291" x2="66636" y2="15220"/>
                        <a14:foregroundMark x1="66636" y1="15220" x2="67692" y2="15139"/>
                        <a14:foregroundMark x1="70812" y1="17198" x2="63286" y2="13726"/>
                        <a14:foregroundMark x1="63286" y1="13726" x2="36852" y2="13565"/>
                        <a14:foregroundMark x1="36852" y1="13565" x2="29417" y2="16795"/>
                        <a14:foregroundMark x1="29417" y1="16795" x2="32263" y2="35729"/>
                        <a14:foregroundMark x1="29738" y1="15947" x2="33318" y2="14978"/>
                        <a14:foregroundMark x1="67095" y1="13888" x2="70032" y2="15382"/>
                        <a14:foregroundMark x1="69114" y1="14291" x2="71776" y2="16229"/>
                        <a14:foregroundMark x1="53786" y1="13201" x2="59431" y2="13323"/>
                        <a14:foregroundMark x1="41762" y1="13323" x2="47086" y2="12919"/>
                        <a14:foregroundMark x1="29601" y1="15947" x2="34878" y2="13888"/>
                        <a14:foregroundMark x1="28821" y1="17885" x2="30932" y2="25757"/>
                        <a14:foregroundMark x1="30932" y1="25757" x2="31299" y2="25999"/>
                        <a14:foregroundMark x1="29417" y1="16754" x2="36439" y2="14009"/>
                        <a14:foregroundMark x1="69436" y1="14453" x2="70675" y2="16512"/>
                        <a14:backgroundMark x1="62093" y1="83851" x2="62093" y2="83851"/>
                      </a14:backgroundRemoval>
                    </a14:imgEffect>
                  </a14:imgLayer>
                </a14:imgProps>
              </a:ext>
              <a:ext uri="{28A0092B-C50C-407E-A947-70E740481C1C}">
                <a14:useLocalDpi xmlns:a14="http://schemas.microsoft.com/office/drawing/2010/main"/>
              </a:ext>
            </a:extLst>
          </a:blip>
          <a:stretch>
            <a:fillRect/>
          </a:stretch>
        </p:blipFill>
        <p:spPr>
          <a:xfrm>
            <a:off x="4154773" y="4964103"/>
            <a:ext cx="1253682" cy="1425079"/>
          </a:xfrm>
          <a:prstGeom prst="rect">
            <a:avLst/>
          </a:prstGeom>
        </p:spPr>
      </p:pic>
      <p:pic>
        <p:nvPicPr>
          <p:cNvPr id="37" name="Grafik 36">
            <a:extLst>
              <a:ext uri="{FF2B5EF4-FFF2-40B4-BE49-F238E27FC236}">
                <a16:creationId xmlns:a16="http://schemas.microsoft.com/office/drawing/2014/main" id="{10FEADE8-19E5-EBE7-F6B7-E332D7BC608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88" b="89972" l="3437" r="96336">
                        <a14:foregroundMark x1="7000" y1="70360" x2="7000" y2="70360"/>
                        <a14:foregroundMark x1="3462" y1="74242" x2="3462" y2="74242"/>
                        <a14:foregroundMark x1="93657" y1="32835" x2="93657" y2="32835"/>
                        <a14:foregroundMark x1="96336" y1="30772" x2="96336" y2="30772"/>
                        <a14:backgroundMark x1="37149" y1="39992" x2="37149" y2="39992"/>
                        <a14:backgroundMark x1="34142" y1="42216" x2="34142" y2="42216"/>
                        <a14:backgroundMark x1="92216" y1="40841" x2="92216" y2="40841"/>
                        <a14:backgroundMark x1="93252" y1="37808" x2="93252" y2="37808"/>
                        <a14:backgroundMark x1="70053" y1="57744" x2="70053" y2="57744"/>
                        <a14:backgroundMark x1="34218" y1="83704" x2="34218" y2="83704"/>
                        <a14:backgroundMark x1="30452" y1="85928" x2="30452" y2="85928"/>
                        <a14:backgroundMark x1="28810" y1="87424" x2="28810" y2="87424"/>
                        <a14:backgroundMark x1="27015" y1="87707" x2="27015" y2="87707"/>
                        <a14:backgroundMark x1="25625" y1="87990" x2="25625" y2="87990"/>
                        <a14:backgroundMark x1="24514" y1="87990" x2="24514" y2="87990"/>
                      </a14:backgroundRemoval>
                    </a14:imgEffect>
                  </a14:imgLayer>
                </a14:imgProps>
              </a:ext>
              <a:ext uri="{28A0092B-C50C-407E-A947-70E740481C1C}">
                <a14:useLocalDpi xmlns:a14="http://schemas.microsoft.com/office/drawing/2010/main"/>
              </a:ext>
            </a:extLst>
          </a:blip>
          <a:stretch>
            <a:fillRect/>
          </a:stretch>
        </p:blipFill>
        <p:spPr>
          <a:xfrm>
            <a:off x="6523215" y="3023661"/>
            <a:ext cx="1217884" cy="761145"/>
          </a:xfrm>
          <a:prstGeom prst="rect">
            <a:avLst/>
          </a:prstGeom>
        </p:spPr>
      </p:pic>
      <p:pic>
        <p:nvPicPr>
          <p:cNvPr id="41" name="Grafik 40">
            <a:extLst>
              <a:ext uri="{FF2B5EF4-FFF2-40B4-BE49-F238E27FC236}">
                <a16:creationId xmlns:a16="http://schemas.microsoft.com/office/drawing/2014/main" id="{C6193A7B-7933-F268-DBB8-2419087E4D6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976" b="89984" l="8834" r="90000">
                        <a14:foregroundMark x1="8834" y1="62803" x2="8834" y2="62803"/>
                        <a14:foregroundMark x1="85948" y1="62964" x2="85948" y2="62964"/>
                        <a14:backgroundMark x1="30379" y1="63772" x2="30379" y2="63772"/>
                        <a14:backgroundMark x1="27901" y1="68174" x2="27901" y2="68174"/>
                        <a14:backgroundMark x1="24810" y1="69548" x2="24810" y2="69548"/>
                        <a14:backgroundMark x1="16181" y1="70396" x2="16181" y2="70396"/>
                        <a14:backgroundMark x1="51224" y1="80977" x2="51224" y2="80977"/>
                        <a14:backgroundMark x1="56793" y1="74637" x2="56793" y2="74637"/>
                        <a14:backgroundMark x1="55802" y1="70638" x2="55802" y2="70638"/>
                        <a14:backgroundMark x1="36443" y1="81220" x2="36443" y2="81220"/>
                      </a14:backgroundRemoval>
                    </a14:imgEffect>
                  </a14:imgLayer>
                </a14:imgProps>
              </a:ext>
              <a:ext uri="{28A0092B-C50C-407E-A947-70E740481C1C}">
                <a14:useLocalDpi xmlns:a14="http://schemas.microsoft.com/office/drawing/2010/main"/>
              </a:ext>
            </a:extLst>
          </a:blip>
          <a:stretch>
            <a:fillRect/>
          </a:stretch>
        </p:blipFill>
        <p:spPr>
          <a:xfrm>
            <a:off x="4456065" y="2718161"/>
            <a:ext cx="1216548" cy="878373"/>
          </a:xfrm>
          <a:prstGeom prst="rect">
            <a:avLst/>
          </a:prstGeom>
        </p:spPr>
      </p:pic>
      <p:pic>
        <p:nvPicPr>
          <p:cNvPr id="29" name="Grafik 28">
            <a:extLst>
              <a:ext uri="{FF2B5EF4-FFF2-40B4-BE49-F238E27FC236}">
                <a16:creationId xmlns:a16="http://schemas.microsoft.com/office/drawing/2014/main" id="{814F71A3-50AC-B532-6095-7EFEA419893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6394111" y="3759213"/>
            <a:ext cx="1508347" cy="1079318"/>
          </a:xfrm>
          <a:prstGeom prst="rect">
            <a:avLst/>
          </a:prstGeom>
        </p:spPr>
      </p:pic>
      <p:pic>
        <p:nvPicPr>
          <p:cNvPr id="45" name="Grafik 44">
            <a:extLst>
              <a:ext uri="{FF2B5EF4-FFF2-40B4-BE49-F238E27FC236}">
                <a16:creationId xmlns:a16="http://schemas.microsoft.com/office/drawing/2014/main" id="{7D70D9E2-B2E6-EB88-D2A4-C94829FA207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4602473" y="4054389"/>
            <a:ext cx="721717" cy="851666"/>
          </a:xfrm>
          <a:prstGeom prst="rect">
            <a:avLst/>
          </a:prstGeom>
        </p:spPr>
      </p:pic>
      <p:pic>
        <p:nvPicPr>
          <p:cNvPr id="47" name="Grafik 46">
            <a:extLst>
              <a:ext uri="{FF2B5EF4-FFF2-40B4-BE49-F238E27FC236}">
                <a16:creationId xmlns:a16="http://schemas.microsoft.com/office/drawing/2014/main" id="{98C223A1-AE13-08E1-FB58-FB61CFC2AF1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4616202" y="3128773"/>
            <a:ext cx="1926153" cy="1284102"/>
          </a:xfrm>
          <a:prstGeom prst="rect">
            <a:avLst/>
          </a:prstGeom>
        </p:spPr>
      </p:pic>
      <p:pic>
        <p:nvPicPr>
          <p:cNvPr id="9" name="Grafik 8">
            <a:extLst>
              <a:ext uri="{FF2B5EF4-FFF2-40B4-BE49-F238E27FC236}">
                <a16:creationId xmlns:a16="http://schemas.microsoft.com/office/drawing/2014/main" id="{13A4F70F-8116-C2C5-40AF-7AD5A5083F4C}"/>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988" b="89972" l="8290" r="90255">
                        <a14:foregroundMark x1="8290" y1="46421" x2="8290" y2="46421"/>
                        <a14:foregroundMark x1="90255" y1="44642" x2="90255" y2="44642"/>
                        <a14:backgroundMark x1="9058" y1="47918" x2="9058" y2="47918"/>
                      </a14:backgroundRemoval>
                    </a14:imgEffect>
                  </a14:imgLayer>
                </a14:imgProps>
              </a:ext>
              <a:ext uri="{28A0092B-C50C-407E-A947-70E740481C1C}">
                <a14:useLocalDpi xmlns:a14="http://schemas.microsoft.com/office/drawing/2010/main"/>
              </a:ext>
            </a:extLst>
          </a:blip>
          <a:stretch>
            <a:fillRect/>
          </a:stretch>
        </p:blipFill>
        <p:spPr>
          <a:xfrm>
            <a:off x="9247237" y="3326215"/>
            <a:ext cx="1047634" cy="1047634"/>
          </a:xfrm>
          <a:prstGeom prst="rect">
            <a:avLst/>
          </a:prstGeom>
        </p:spPr>
      </p:pic>
      <p:pic>
        <p:nvPicPr>
          <p:cNvPr id="14" name="Grafik 13">
            <a:extLst>
              <a:ext uri="{FF2B5EF4-FFF2-40B4-BE49-F238E27FC236}">
                <a16:creationId xmlns:a16="http://schemas.microsoft.com/office/drawing/2014/main" id="{6BCB74FB-B617-3205-8DA0-19B4E7BC1604}"/>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8805" b="89984" l="9564" r="90766">
                        <a14:foregroundMark x1="43789" y1="9208" x2="43789" y2="9208"/>
                        <a14:foregroundMark x1="38952" y1="8805" x2="38952" y2="8805"/>
                        <a14:foregroundMark x1="90766" y1="57754" x2="90766" y2="57754"/>
                        <a14:foregroundMark x1="9564" y1="58724" x2="9564" y2="58724"/>
                        <a14:backgroundMark x1="53536" y1="79766" x2="53536" y2="79766"/>
                        <a14:backgroundMark x1="55368" y1="74960" x2="55368" y2="74960"/>
                        <a14:backgroundMark x1="43056" y1="61430" x2="43056" y2="61430"/>
                        <a14:backgroundMark x1="42909" y1="60137" x2="42909" y2="60137"/>
                      </a14:backgroundRemoval>
                    </a14:imgEffect>
                  </a14:imgLayer>
                </a14:imgProps>
              </a:ext>
              <a:ext uri="{28A0092B-C50C-407E-A947-70E740481C1C}">
                <a14:useLocalDpi xmlns:a14="http://schemas.microsoft.com/office/drawing/2010/main"/>
              </a:ext>
            </a:extLst>
          </a:blip>
          <a:stretch>
            <a:fillRect/>
          </a:stretch>
        </p:blipFill>
        <p:spPr>
          <a:xfrm>
            <a:off x="10210305" y="5417138"/>
            <a:ext cx="900001" cy="816751"/>
          </a:xfrm>
          <a:prstGeom prst="rect">
            <a:avLst/>
          </a:prstGeom>
        </p:spPr>
      </p:pic>
      <p:pic>
        <p:nvPicPr>
          <p:cNvPr id="16" name="Grafik 15">
            <a:extLst>
              <a:ext uri="{FF2B5EF4-FFF2-40B4-BE49-F238E27FC236}">
                <a16:creationId xmlns:a16="http://schemas.microsoft.com/office/drawing/2014/main" id="{33A56A86-AE48-5DB5-AD22-A651B430B826}"/>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9980" b="89980" l="9992" r="94156">
                        <a14:foregroundMark x1="90008" y1="28364" x2="90008" y2="28364"/>
                        <a14:foregroundMark x1="89900" y1="42182" x2="89900" y2="42182"/>
                        <a14:foregroundMark x1="93186" y1="29010" x2="93186" y2="29010"/>
                        <a14:foregroundMark x1="90035" y1="42222" x2="90035" y2="42222"/>
                        <a14:foregroundMark x1="87019" y1="45657" x2="87019" y2="45657"/>
                        <a14:foregroundMark x1="31457" y1="26141" x2="31457" y2="26141"/>
                        <a14:foregroundMark x1="33692" y1="24606" x2="33692" y2="24606"/>
                        <a14:foregroundMark x1="29006" y1="24727" x2="29006" y2="24727"/>
                        <a14:foregroundMark x1="29033" y1="28889" x2="29033" y2="28889"/>
                        <a14:foregroundMark x1="27875" y1="28485" x2="27875" y2="28485"/>
                        <a14:foregroundMark x1="91409" y1="39313" x2="91409" y2="39313"/>
                        <a14:foregroundMark x1="93375" y1="34990" x2="93375" y2="34990"/>
                        <a14:foregroundMark x1="92782" y1="29374" x2="92782" y2="29374"/>
                        <a14:foregroundMark x1="94156" y1="34788" x2="94156" y2="34788"/>
                        <a14:foregroundMark x1="91409" y1="18990" x2="91409" y2="18990"/>
                        <a14:foregroundMark x1="92782" y1="23434" x2="92782" y2="23434"/>
                        <a14:foregroundMark x1="52922" y1="69293" x2="52922" y2="69293"/>
                        <a14:foregroundMark x1="55912" y1="67838" x2="55912" y2="67838"/>
                        <a14:foregroundMark x1="55184" y1="69899" x2="55184" y2="69899"/>
                        <a14:backgroundMark x1="33746" y1="15313" x2="33746" y2="15313"/>
                        <a14:backgroundMark x1="40560" y1="20283" x2="40560" y2="20283"/>
                        <a14:backgroundMark x1="40075" y1="17778" x2="40075" y2="17778"/>
                        <a14:backgroundMark x1="37975" y1="20040" x2="37975" y2="20040"/>
                        <a14:backgroundMark x1="37301" y1="22020" x2="37301" y2="22020"/>
                        <a14:backgroundMark x1="34096" y1="15636" x2="34096" y2="15636"/>
                        <a14:backgroundMark x1="23216" y1="19434" x2="23216" y2="19434"/>
                        <a14:backgroundMark x1="31592" y1="18343" x2="31592" y2="18343"/>
                        <a14:backgroundMark x1="26448" y1="18545" x2="26448" y2="18545"/>
                        <a14:backgroundMark x1="34123" y1="20848" x2="34123" y2="20848"/>
                        <a14:backgroundMark x1="40048" y1="21980" x2="40048" y2="21980"/>
                        <a14:backgroundMark x1="24024" y1="23394" x2="24024" y2="23394"/>
                        <a14:backgroundMark x1="40856" y1="22303" x2="40856" y2="22303"/>
                        <a14:backgroundMark x1="31888" y1="24444" x2="31888" y2="24444"/>
                        <a14:backgroundMark x1="58443" y1="69859" x2="58443" y2="69859"/>
                        <a14:backgroundMark x1="63884" y1="43717" x2="63884" y2="43717"/>
                        <a14:backgroundMark x1="63938" y1="45455" x2="63938" y2="45455"/>
                        <a14:backgroundMark x1="90116" y1="25657" x2="90116" y2="25657"/>
                        <a14:backgroundMark x1="32804" y1="25212" x2="32804" y2="25212"/>
                        <a14:backgroundMark x1="30137" y1="27030" x2="30137" y2="27030"/>
                      </a14:backgroundRemoval>
                    </a14:imgEffect>
                  </a14:imgLayer>
                </a14:imgProps>
              </a:ext>
              <a:ext uri="{28A0092B-C50C-407E-A947-70E740481C1C}">
                <a14:useLocalDpi xmlns:a14="http://schemas.microsoft.com/office/drawing/2010/main"/>
              </a:ext>
            </a:extLst>
          </a:blip>
          <a:stretch>
            <a:fillRect/>
          </a:stretch>
        </p:blipFill>
        <p:spPr>
          <a:xfrm>
            <a:off x="7775075" y="4780513"/>
            <a:ext cx="2456461" cy="1637641"/>
          </a:xfrm>
          <a:prstGeom prst="rect">
            <a:avLst/>
          </a:prstGeom>
        </p:spPr>
      </p:pic>
      <p:pic>
        <p:nvPicPr>
          <p:cNvPr id="18" name="Grafik 17">
            <a:extLst>
              <a:ext uri="{FF2B5EF4-FFF2-40B4-BE49-F238E27FC236}">
                <a16:creationId xmlns:a16="http://schemas.microsoft.com/office/drawing/2014/main" id="{1F82CD1D-44B7-E617-843F-D214E70554D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5942" b="90461" l="5215" r="95361">
                        <a14:foregroundMark x1="11189" y1="61439" x2="11189" y2="61439"/>
                        <a14:foregroundMark x1="12583" y1="57842" x2="12583" y2="57842"/>
                        <a14:foregroundMark x1="8096" y1="62247" x2="8096" y2="62247"/>
                        <a14:foregroundMark x1="69193" y1="9984" x2="69193" y2="9984"/>
                        <a14:foregroundMark x1="69375" y1="5982" x2="69375" y2="5982"/>
                        <a14:foregroundMark x1="91207" y1="55618" x2="91207" y2="55618"/>
                        <a14:foregroundMark x1="93299" y1="59863" x2="93299" y2="59863"/>
                        <a14:foregroundMark x1="95149" y1="60307" x2="95149" y2="60307"/>
                        <a14:foregroundMark x1="95361" y1="56508" x2="95361" y2="56508"/>
                        <a14:foregroundMark x1="88478" y1="69483" x2="88478" y2="69483"/>
                        <a14:foregroundMark x1="76683" y1="73120" x2="76683" y2="73120"/>
                        <a14:foregroundMark x1="81079" y1="69846" x2="81079" y2="69846"/>
                        <a14:foregroundMark x1="85506" y1="68270" x2="85506" y2="68270"/>
                        <a14:foregroundMark x1="85506" y1="68270" x2="85506" y2="68270"/>
                        <a14:foregroundMark x1="87993" y1="66734" x2="87993" y2="66734"/>
                        <a14:foregroundMark x1="76683" y1="76637" x2="76683" y2="76637"/>
                        <a14:foregroundMark x1="69224" y1="78456" x2="69224" y2="78456"/>
                        <a14:foregroundMark x1="66343" y1="76435" x2="66343" y2="76435"/>
                        <a14:foregroundMark x1="44694" y1="78254" x2="53062" y2="79386"/>
                        <a14:foregroundMark x1="53062" y1="79386" x2="65767" y2="78779"/>
                        <a14:foregroundMark x1="65767" y1="78779" x2="67071" y2="78254"/>
                        <a14:foregroundMark x1="32323" y1="75829" x2="66919" y2="77445"/>
                        <a14:foregroundMark x1="66919" y1="77445" x2="75500" y2="77001"/>
                        <a14:foregroundMark x1="75500" y1="77001" x2="76016" y2="77001"/>
                        <a14:foregroundMark x1="20861" y1="75061" x2="25136" y2="79669"/>
                        <a14:foregroundMark x1="25136" y1="79669" x2="39903" y2="85772"/>
                        <a14:foregroundMark x1="39903" y1="85772" x2="54669" y2="85934"/>
                        <a14:foregroundMark x1="11492" y1="68432" x2="24864" y2="81932"/>
                        <a14:foregroundMark x1="52547" y1="86621" x2="82808" y2="73888"/>
                        <a14:foregroundMark x1="82808" y1="73888" x2="87871" y2="68998"/>
                        <a14:foregroundMark x1="87871" y1="68998" x2="87871" y2="68998"/>
                        <a14:foregroundMark x1="49666" y1="90461" x2="71953" y2="81164"/>
                        <a14:foregroundMark x1="71953" y1="81164" x2="73408" y2="77526"/>
                        <a14:foregroundMark x1="7338" y1="66209" x2="7338" y2="66209"/>
                        <a14:foregroundMark x1="7247" y1="65562" x2="12280" y2="74454"/>
                        <a14:foregroundMark x1="12280" y1="74454" x2="13827" y2="75222"/>
                        <a14:foregroundMark x1="5943" y1="63945" x2="8308" y2="68472"/>
                        <a14:foregroundMark x1="5215" y1="63379" x2="6519" y2="62490"/>
                        <a14:foregroundMark x1="54669" y1="26839" x2="54669" y2="26839"/>
                        <a14:foregroundMark x1="86052" y1="74131" x2="89539" y2="67381"/>
                        <a14:foregroundMark x1="89539" y1="67381" x2="87477" y2="70897"/>
                        <a14:foregroundMark x1="90024" y1="65966" x2="90024" y2="65966"/>
                        <a14:foregroundMark x1="92177" y1="64673" x2="92177" y2="64673"/>
                        <a14:foregroundMark x1="94360" y1="62449" x2="94360" y2="62449"/>
                        <a14:foregroundMark x1="95331" y1="61803" x2="86325" y2="71948"/>
                        <a14:foregroundMark x1="86325" y1="71948" x2="86022" y2="72838"/>
                        <a14:foregroundMark x1="95240" y1="57154" x2="94239" y2="64228"/>
                        <a14:foregroundMark x1="94239" y1="64228" x2="85415" y2="75990"/>
                        <a14:foregroundMark x1="85415" y1="75990" x2="81959" y2="77486"/>
                        <a14:foregroundMark x1="6762" y1="62126" x2="12674" y2="56791"/>
                        <a14:foregroundMark x1="12674" y1="56791" x2="16161" y2="57033"/>
                      </a14:backgroundRemoval>
                    </a14:imgEffect>
                  </a14:imgLayer>
                </a14:imgProps>
              </a:ext>
              <a:ext uri="{28A0092B-C50C-407E-A947-70E740481C1C}">
                <a14:useLocalDpi xmlns:a14="http://schemas.microsoft.com/office/drawing/2010/main"/>
              </a:ext>
            </a:extLst>
          </a:blip>
          <a:stretch>
            <a:fillRect/>
          </a:stretch>
        </p:blipFill>
        <p:spPr>
          <a:xfrm>
            <a:off x="7975464" y="3834213"/>
            <a:ext cx="1491774" cy="1118831"/>
          </a:xfrm>
          <a:prstGeom prst="rect">
            <a:avLst/>
          </a:prstGeom>
        </p:spPr>
      </p:pic>
      <p:pic>
        <p:nvPicPr>
          <p:cNvPr id="24" name="Grafik 2">
            <a:extLst>
              <a:ext uri="{FF2B5EF4-FFF2-40B4-BE49-F238E27FC236}">
                <a16:creationId xmlns:a16="http://schemas.microsoft.com/office/drawing/2014/main" id="{E05910AA-505E-1F12-234D-8C52CD146195}"/>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30000" b="87174" l="32293" r="43165">
                        <a14:foregroundMark x1="37675" y1="36304" x2="37675" y2="36304"/>
                        <a14:foregroundMark x1="37890" y1="32174" x2="37890" y2="32174"/>
                        <a14:foregroundMark x1="36706" y1="30000" x2="36706" y2="30000"/>
                        <a14:foregroundMark x1="38967" y1="80000" x2="38967" y2="80000"/>
                        <a14:foregroundMark x1="41012" y1="80435" x2="41012" y2="80435"/>
                        <a14:foregroundMark x1="40797" y1="80000" x2="40797" y2="80000"/>
                        <a14:foregroundMark x1="33154" y1="79565" x2="38428" y2="77174"/>
                        <a14:foregroundMark x1="38428" y1="77174" x2="33477" y2="81087"/>
                        <a14:foregroundMark x1="33477" y1="81087" x2="33046" y2="80435"/>
                        <a14:foregroundMark x1="40151" y1="81304" x2="40151" y2="81304"/>
                        <a14:foregroundMark x1="39074" y1="80435" x2="39074" y2="80435"/>
                        <a14:foregroundMark x1="38751" y1="81739" x2="38751" y2="81739"/>
                        <a14:foregroundMark x1="36383" y1="81957" x2="36383" y2="81957"/>
                        <a14:foregroundMark x1="37783" y1="81739" x2="37783" y2="81739"/>
                        <a14:foregroundMark x1="38644" y1="78043" x2="33262" y2="80000"/>
                        <a14:foregroundMark x1="33262" y1="80000" x2="37890" y2="81739"/>
                        <a14:foregroundMark x1="40797" y1="79783" x2="40797" y2="79783"/>
                        <a14:foregroundMark x1="40904" y1="79348" x2="40904" y2="79348"/>
                        <a14:foregroundMark x1="41335" y1="79565" x2="41335" y2="79565"/>
                        <a14:foregroundMark x1="40689" y1="78696" x2="40689" y2="78696"/>
                        <a14:foregroundMark x1="40151" y1="78696" x2="40151" y2="78696"/>
                        <a14:foregroundMark x1="41012" y1="81304" x2="41012" y2="81304"/>
                        <a14:foregroundMark x1="39828" y1="81739" x2="39828" y2="81739"/>
                        <a14:foregroundMark x1="36060" y1="82174" x2="36060" y2="82174"/>
                        <a14:foregroundMark x1="34876" y1="81957" x2="34876" y2="81957"/>
                        <a14:foregroundMark x1="33692" y1="81739" x2="33692" y2="81739"/>
                        <a14:foregroundMark x1="38105" y1="82826" x2="38105" y2="82826"/>
                      </a14:backgroundRemoval>
                    </a14:imgEffect>
                  </a14:imgLayer>
                </a14:imgProps>
              </a:ext>
              <a:ext uri="{28A0092B-C50C-407E-A947-70E740481C1C}">
                <a14:useLocalDpi xmlns:a14="http://schemas.microsoft.com/office/drawing/2010/main"/>
              </a:ext>
            </a:extLst>
          </a:blip>
          <a:srcRect l="31084" t="26785" r="55315" b="5914"/>
          <a:stretch>
            <a:fillRect/>
          </a:stretch>
        </p:blipFill>
        <p:spPr bwMode="auto">
          <a:xfrm>
            <a:off x="10419209" y="2884302"/>
            <a:ext cx="731999" cy="179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a:extLst>
              <a:ext uri="{FF2B5EF4-FFF2-40B4-BE49-F238E27FC236}">
                <a16:creationId xmlns:a16="http://schemas.microsoft.com/office/drawing/2014/main" id="{1B822971-198D-7B5D-2F44-A6FAA3BA81BB}"/>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9976" b="89984" l="5876" r="92912">
                        <a14:foregroundMark x1="11278" y1="32431" x2="42082" y2="27585"/>
                        <a14:foregroundMark x1="42082" y1="27585" x2="47563" y2="27908"/>
                        <a14:foregroundMark x1="47563" y1="27908" x2="50725" y2="25323"/>
                        <a14:foregroundMark x1="26798" y1="25848" x2="36047" y2="23183"/>
                        <a14:foregroundMark x1="36047" y1="23183" x2="45876" y2="24394"/>
                        <a14:foregroundMark x1="13043" y1="34532" x2="43162" y2="42528"/>
                        <a14:foregroundMark x1="9117" y1="32431" x2="18366" y2="41761"/>
                        <a14:foregroundMark x1="7141" y1="31058" x2="10066" y2="34532"/>
                        <a14:foregroundMark x1="7299" y1="30654" x2="7563" y2="30654"/>
                        <a14:foregroundMark x1="15362" y1="29321" x2="44664" y2="22092"/>
                        <a14:foregroundMark x1="44664" y1="22092" x2="58577" y2="25000"/>
                        <a14:foregroundMark x1="58577" y1="25000" x2="62451" y2="27544"/>
                        <a14:foregroundMark x1="90329" y1="66721" x2="90329" y2="66721"/>
                        <a14:foregroundMark x1="92938" y1="66155" x2="92938" y2="66155"/>
                        <a14:foregroundMark x1="5876" y1="30897" x2="34097" y2="22698"/>
                        <a14:foregroundMark x1="34097" y1="22698" x2="44190" y2="22981"/>
                        <a14:foregroundMark x1="54545" y1="23384" x2="54545" y2="23384"/>
                        <a14:foregroundMark x1="55231" y1="23142" x2="55231" y2="23142"/>
                        <a14:foregroundMark x1="20053" y1="26010" x2="33781" y2="20153"/>
                        <a14:foregroundMark x1="33781" y1="20153" x2="63347" y2="26252"/>
                        <a14:foregroundMark x1="63347" y1="26252" x2="74914" y2="35057"/>
                        <a14:foregroundMark x1="74914" y1="35057" x2="79341" y2="39943"/>
                        <a14:foregroundMark x1="79341" y1="39943" x2="80606" y2="42771"/>
                        <a14:foregroundMark x1="6192" y1="30008" x2="34651" y2="21769"/>
                        <a14:foregroundMark x1="34651" y1="21769" x2="34941" y2="21809"/>
                        <a14:backgroundMark x1="27536" y1="50565" x2="27536" y2="50565"/>
                        <a14:backgroundMark x1="22292" y1="47536" x2="22292" y2="47536"/>
                      </a14:backgroundRemoval>
                    </a14:imgEffect>
                  </a14:imgLayer>
                </a14:imgProps>
              </a:ext>
              <a:ext uri="{28A0092B-C50C-407E-A947-70E740481C1C}">
                <a14:useLocalDpi xmlns:a14="http://schemas.microsoft.com/office/drawing/2010/main"/>
              </a:ext>
            </a:extLst>
          </a:blip>
          <a:stretch>
            <a:fillRect/>
          </a:stretch>
        </p:blipFill>
        <p:spPr>
          <a:xfrm>
            <a:off x="9435492" y="4152728"/>
            <a:ext cx="2000579" cy="1305024"/>
          </a:xfrm>
          <a:prstGeom prst="rect">
            <a:avLst/>
          </a:prstGeom>
        </p:spPr>
      </p:pic>
      <p:pic>
        <p:nvPicPr>
          <p:cNvPr id="26" name="Grafik 25">
            <a:extLst>
              <a:ext uri="{FF2B5EF4-FFF2-40B4-BE49-F238E27FC236}">
                <a16:creationId xmlns:a16="http://schemas.microsoft.com/office/drawing/2014/main" id="{4E42414A-21CB-0856-4F13-311D8FB72676}"/>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10000" b="90000" l="10000" r="90000">
                        <a14:backgroundMark x1="45153" y1="75404" x2="45153" y2="75404"/>
                      </a14:backgroundRemoval>
                    </a14:imgEffect>
                  </a14:imgLayer>
                </a14:imgProps>
              </a:ext>
              <a:ext uri="{28A0092B-C50C-407E-A947-70E740481C1C}">
                <a14:useLocalDpi xmlns:a14="http://schemas.microsoft.com/office/drawing/2010/main"/>
              </a:ext>
            </a:extLst>
          </a:blip>
          <a:stretch>
            <a:fillRect/>
          </a:stretch>
        </p:blipFill>
        <p:spPr>
          <a:xfrm>
            <a:off x="8142281" y="3035240"/>
            <a:ext cx="921042" cy="921042"/>
          </a:xfrm>
          <a:prstGeom prst="rect">
            <a:avLst/>
          </a:prstGeom>
        </p:spPr>
      </p:pic>
      <p:pic>
        <p:nvPicPr>
          <p:cNvPr id="8" name="Grafik 7">
            <a:extLst>
              <a:ext uri="{FF2B5EF4-FFF2-40B4-BE49-F238E27FC236}">
                <a16:creationId xmlns:a16="http://schemas.microsoft.com/office/drawing/2014/main" id="{25B97E98-FC22-D15B-C7E9-24781F60EB83}"/>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9984" b="94705" l="1859" r="89976">
                        <a14:foregroundMark x1="9000" y1="60711" x2="9000" y2="60711"/>
                        <a14:foregroundMark x1="7006" y1="64107" x2="7006" y2="64107"/>
                        <a14:foregroundMark x1="2479" y1="67098" x2="2479" y2="67098"/>
                        <a14:foregroundMark x1="1913" y1="70897" x2="1913" y2="70897"/>
                        <a14:foregroundMark x1="2183" y1="53921" x2="2183" y2="53921"/>
                        <a14:foregroundMark x1="35031" y1="92158" x2="35031" y2="92158"/>
                        <a14:foregroundMark x1="16357" y1="94705" x2="16357" y2="94705"/>
                      </a14:backgroundRemoval>
                    </a14:imgEffect>
                  </a14:imgLayer>
                </a14:imgProps>
              </a:ext>
              <a:ext uri="{28A0092B-C50C-407E-A947-70E740481C1C}">
                <a14:useLocalDpi xmlns:a14="http://schemas.microsoft.com/office/drawing/2010/main"/>
              </a:ext>
            </a:extLst>
          </a:blip>
          <a:stretch>
            <a:fillRect/>
          </a:stretch>
        </p:blipFill>
        <p:spPr>
          <a:xfrm>
            <a:off x="858432" y="3861647"/>
            <a:ext cx="3728534" cy="2485689"/>
          </a:xfrm>
          <a:prstGeom prst="rect">
            <a:avLst/>
          </a:prstGeom>
        </p:spPr>
      </p:pic>
      <p:pic>
        <p:nvPicPr>
          <p:cNvPr id="23" name="Grafik 22">
            <a:extLst>
              <a:ext uri="{FF2B5EF4-FFF2-40B4-BE49-F238E27FC236}">
                <a16:creationId xmlns:a16="http://schemas.microsoft.com/office/drawing/2014/main" id="{41025227-296B-E276-2D07-4FC57D9AF85A}"/>
              </a:ext>
            </a:extLst>
          </p:cNvPr>
          <p:cNvPicPr>
            <a:picLocks noChangeAspect="1"/>
          </p:cNvPicPr>
          <p:nvPr/>
        </p:nvPicPr>
        <p:blipFill>
          <a:blip r:embed="rId38">
            <a:extLst>
              <a:ext uri="{BEBA8EAE-BF5A-486C-A8C5-ECC9F3942E4B}">
                <a14:imgProps xmlns:a14="http://schemas.microsoft.com/office/drawing/2010/main">
                  <a14:imgLayer r:embed="rId39">
                    <a14:imgEffect>
                      <a14:backgroundRemoval t="9976" b="93901" l="9960" r="89990">
                        <a14:foregroundMark x1="56773" y1="18215" x2="56773" y2="18215"/>
                        <a14:foregroundMark x1="52440" y1="93901" x2="52440" y2="93901"/>
                      </a14:backgroundRemoval>
                    </a14:imgEffect>
                  </a14:imgLayer>
                </a14:imgProps>
              </a:ext>
              <a:ext uri="{28A0092B-C50C-407E-A947-70E740481C1C}">
                <a14:useLocalDpi xmlns:a14="http://schemas.microsoft.com/office/drawing/2010/main"/>
              </a:ext>
            </a:extLst>
          </a:blip>
          <a:stretch>
            <a:fillRect/>
          </a:stretch>
        </p:blipFill>
        <p:spPr>
          <a:xfrm>
            <a:off x="2676311" y="2775374"/>
            <a:ext cx="1524681" cy="1880154"/>
          </a:xfrm>
          <a:prstGeom prst="rect">
            <a:avLst/>
          </a:prstGeom>
        </p:spPr>
      </p:pic>
      <p:pic>
        <p:nvPicPr>
          <p:cNvPr id="15" name="Grafik 14">
            <a:extLst>
              <a:ext uri="{FF2B5EF4-FFF2-40B4-BE49-F238E27FC236}">
                <a16:creationId xmlns:a16="http://schemas.microsoft.com/office/drawing/2014/main" id="{79570D0E-D3E2-34EC-4565-4EF08EBAD420}"/>
              </a:ext>
            </a:extLst>
          </p:cNvPr>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4385508" y="4956838"/>
            <a:ext cx="1501068" cy="1311652"/>
          </a:xfrm>
          <a:prstGeom prst="rect">
            <a:avLst/>
          </a:prstGeom>
        </p:spPr>
      </p:pic>
    </p:spTree>
    <p:extLst>
      <p:ext uri="{BB962C8B-B14F-4D97-AF65-F5344CB8AC3E}">
        <p14:creationId xmlns:p14="http://schemas.microsoft.com/office/powerpoint/2010/main" val="13374683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2"/>
          <p:cNvPicPr>
            <a:picLocks noChangeAspect="1"/>
          </p:cNvPicPr>
          <p:nvPr/>
        </p:nvPicPr>
        <p:blipFill>
          <a:blip r:embed="rId3">
            <a:extLst>
              <a:ext uri="{28A0092B-C50C-407E-A947-70E740481C1C}">
                <a14:useLocalDpi xmlns:a14="http://schemas.microsoft.com/office/drawing/2010/main"/>
              </a:ext>
            </a:extLst>
          </a:blip>
          <a:srcRect l="39539" t="9029" r="326" b="11596"/>
          <a:stretch>
            <a:fillRect/>
          </a:stretch>
        </p:blipFill>
        <p:spPr bwMode="auto">
          <a:xfrm>
            <a:off x="5473208" y="4007699"/>
            <a:ext cx="5297487"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Grafik 2"/>
          <p:cNvPicPr>
            <a:picLocks noChangeAspect="1"/>
          </p:cNvPicPr>
          <p:nvPr/>
        </p:nvPicPr>
        <p:blipFill>
          <a:blip r:embed="rId3">
            <a:extLst>
              <a:ext uri="{28A0092B-C50C-407E-A947-70E740481C1C}">
                <a14:useLocalDpi xmlns:a14="http://schemas.microsoft.com/office/drawing/2010/main"/>
              </a:ext>
            </a:extLst>
          </a:blip>
          <a:srcRect l="1499" t="6334" r="61475" b="9387"/>
          <a:stretch>
            <a:fillRect/>
          </a:stretch>
        </p:blipFill>
        <p:spPr bwMode="auto">
          <a:xfrm>
            <a:off x="1312672" y="3867670"/>
            <a:ext cx="2909454" cy="204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Fett ist nicht gleich Fett!</a:t>
            </a:r>
          </a:p>
        </p:txBody>
      </p:sp>
      <p:sp>
        <p:nvSpPr>
          <p:cNvPr id="18438" name="Textfeld 9"/>
          <p:cNvSpPr txBox="1">
            <a:spLocks noChangeArrowheads="1"/>
          </p:cNvSpPr>
          <p:nvPr/>
        </p:nvSpPr>
        <p:spPr bwMode="auto">
          <a:xfrm>
            <a:off x="838200" y="2159321"/>
            <a:ext cx="364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a:solidFill>
                  <a:srgbClr val="3C5BA6"/>
                </a:solidFill>
                <a:latin typeface="Calibri" panose="020F0502020204030204" pitchFamily="34" charset="0"/>
                <a:cs typeface="Calibri" panose="020F0502020204030204" pitchFamily="34" charset="0"/>
              </a:rPr>
              <a:t>Verstecktes Fett</a:t>
            </a:r>
          </a:p>
        </p:txBody>
      </p:sp>
      <p:sp>
        <p:nvSpPr>
          <p:cNvPr id="18439" name="Textfeld 10"/>
          <p:cNvSpPr txBox="1">
            <a:spLocks noChangeArrowheads="1"/>
          </p:cNvSpPr>
          <p:nvPr/>
        </p:nvSpPr>
        <p:spPr bwMode="auto">
          <a:xfrm>
            <a:off x="5939016" y="2170877"/>
            <a:ext cx="4208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3C5BA6"/>
                </a:solidFill>
                <a:latin typeface="Calibri" panose="020F0502020204030204" pitchFamily="34" charset="0"/>
                <a:cs typeface="Calibri" panose="020F0502020204030204" pitchFamily="34" charset="0"/>
              </a:rPr>
              <a:t>Koch- und Streichfett</a:t>
            </a:r>
          </a:p>
        </p:txBody>
      </p:sp>
      <p:sp>
        <p:nvSpPr>
          <p:cNvPr id="18440" name="Textfeld 11"/>
          <p:cNvSpPr txBox="1">
            <a:spLocks noChangeArrowheads="1"/>
          </p:cNvSpPr>
          <p:nvPr/>
        </p:nvSpPr>
        <p:spPr bwMode="auto">
          <a:xfrm>
            <a:off x="944097" y="2670780"/>
            <a:ext cx="28252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z. B. in Wurst, Wurstwaren,</a:t>
            </a:r>
          </a:p>
          <a:p>
            <a:pPr eaLnBrk="1" hangingPunct="1"/>
            <a:r>
              <a:rPr lang="de-DE" altLang="de-DE">
                <a:solidFill>
                  <a:srgbClr val="575756"/>
                </a:solidFill>
                <a:latin typeface="Calibri" panose="020F0502020204030204" pitchFamily="34" charset="0"/>
                <a:cs typeface="Calibri" panose="020F0502020204030204" pitchFamily="34" charset="0"/>
              </a:rPr>
              <a:t>Fleisch, Fisch, Eiern,</a:t>
            </a:r>
          </a:p>
          <a:p>
            <a:pPr eaLnBrk="1" hangingPunct="1"/>
            <a:r>
              <a:rPr lang="de-DE" altLang="de-DE">
                <a:solidFill>
                  <a:srgbClr val="575756"/>
                </a:solidFill>
                <a:latin typeface="Calibri" panose="020F0502020204030204" pitchFamily="34" charset="0"/>
                <a:cs typeface="Calibri" panose="020F0502020204030204" pitchFamily="34" charset="0"/>
              </a:rPr>
              <a:t>Milch, Milchprodukten,</a:t>
            </a:r>
          </a:p>
          <a:p>
            <a:pPr eaLnBrk="1" hangingPunct="1"/>
            <a:r>
              <a:rPr lang="de-DE" altLang="de-DE">
                <a:solidFill>
                  <a:srgbClr val="575756"/>
                </a:solidFill>
                <a:latin typeface="Calibri" panose="020F0502020204030204" pitchFamily="34" charset="0"/>
                <a:cs typeface="Calibri" panose="020F0502020204030204" pitchFamily="34" charset="0"/>
              </a:rPr>
              <a:t>Käse, Süßigkeiten</a:t>
            </a:r>
          </a:p>
        </p:txBody>
      </p:sp>
      <p:sp>
        <p:nvSpPr>
          <p:cNvPr id="18441" name="Textfeld 12"/>
          <p:cNvSpPr txBox="1">
            <a:spLocks noChangeArrowheads="1"/>
          </p:cNvSpPr>
          <p:nvPr/>
        </p:nvSpPr>
        <p:spPr bwMode="auto">
          <a:xfrm>
            <a:off x="8847416" y="2946911"/>
            <a:ext cx="2855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b="1">
                <a:solidFill>
                  <a:srgbClr val="3C5BA6"/>
                </a:solidFill>
                <a:latin typeface="Calibri" panose="020F0502020204030204" pitchFamily="34" charset="0"/>
                <a:cs typeface="Calibri" panose="020F0502020204030204" pitchFamily="34" charset="0"/>
              </a:rPr>
              <a:t>Streichfett</a:t>
            </a:r>
          </a:p>
          <a:p>
            <a:pPr eaLnBrk="1" hangingPunct="1"/>
            <a:r>
              <a:rPr lang="de-DE" altLang="de-DE">
                <a:solidFill>
                  <a:srgbClr val="575756"/>
                </a:solidFill>
                <a:latin typeface="Calibri" panose="020F0502020204030204" pitchFamily="34" charset="0"/>
                <a:cs typeface="Calibri" panose="020F0502020204030204" pitchFamily="34" charset="0"/>
              </a:rPr>
              <a:t>Butter, Margarine</a:t>
            </a:r>
          </a:p>
        </p:txBody>
      </p:sp>
      <p:sp>
        <p:nvSpPr>
          <p:cNvPr id="18442" name="Textfeld 13"/>
          <p:cNvSpPr txBox="1">
            <a:spLocks noChangeArrowheads="1"/>
          </p:cNvSpPr>
          <p:nvPr/>
        </p:nvSpPr>
        <p:spPr bwMode="auto">
          <a:xfrm>
            <a:off x="5212163" y="2877997"/>
            <a:ext cx="321049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de-DE" altLang="de-DE" b="1">
                <a:solidFill>
                  <a:srgbClr val="3C5BA6"/>
                </a:solidFill>
                <a:latin typeface="Calibri" panose="020F0502020204030204" pitchFamily="34" charset="0"/>
                <a:cs typeface="Calibri" panose="020F0502020204030204" pitchFamily="34" charset="0"/>
              </a:rPr>
              <a:t>Kochfett</a:t>
            </a:r>
          </a:p>
          <a:p>
            <a:pPr eaLnBrk="1" hangingPunct="1"/>
            <a:endParaRPr lang="de-DE" altLang="de-DE" sz="600">
              <a:solidFill>
                <a:srgbClr val="575756"/>
              </a:solidFill>
              <a:latin typeface="Calibri" panose="020F0502020204030204" pitchFamily="34" charset="0"/>
              <a:cs typeface="Calibri" panose="020F0502020204030204" pitchFamily="34" charset="0"/>
            </a:endParaRPr>
          </a:p>
          <a:p>
            <a:pPr eaLnBrk="1" hangingPunct="1"/>
            <a:r>
              <a:rPr lang="de-DE" altLang="de-DE" b="1">
                <a:solidFill>
                  <a:srgbClr val="575756"/>
                </a:solidFill>
                <a:latin typeface="Calibri" panose="020F0502020204030204" pitchFamily="34" charset="0"/>
                <a:cs typeface="Calibri" panose="020F0502020204030204" pitchFamily="34" charset="0"/>
              </a:rPr>
              <a:t>Für Salate: </a:t>
            </a:r>
            <a:r>
              <a:rPr lang="de-DE" altLang="de-DE">
                <a:solidFill>
                  <a:srgbClr val="575756"/>
                </a:solidFill>
                <a:latin typeface="Calibri" panose="020F0502020204030204" pitchFamily="34" charset="0"/>
                <a:cs typeface="Calibri" panose="020F0502020204030204" pitchFamily="34" charset="0"/>
              </a:rPr>
              <a:t>Hochwertige Öle wie Olivenöl, Rapsöl, Walnussöl, Kürbiskernöl </a:t>
            </a:r>
          </a:p>
          <a:p>
            <a:pPr eaLnBrk="1" hangingPunct="1"/>
            <a:endParaRPr lang="de-DE" altLang="de-DE" sz="600">
              <a:solidFill>
                <a:srgbClr val="575756"/>
              </a:solidFill>
              <a:latin typeface="Calibri" panose="020F0502020204030204" pitchFamily="34" charset="0"/>
              <a:cs typeface="Calibri" panose="020F0502020204030204" pitchFamily="34" charset="0"/>
            </a:endParaRPr>
          </a:p>
          <a:p>
            <a:pPr eaLnBrk="1" hangingPunct="1"/>
            <a:r>
              <a:rPr lang="de-DE" altLang="de-DE" b="1">
                <a:solidFill>
                  <a:srgbClr val="575756"/>
                </a:solidFill>
                <a:latin typeface="Calibri" panose="020F0502020204030204" pitchFamily="34" charset="0"/>
                <a:cs typeface="Calibri" panose="020F0502020204030204" pitchFamily="34" charset="0"/>
              </a:rPr>
              <a:t>Zum Kochen: </a:t>
            </a:r>
            <a:r>
              <a:rPr lang="de-DE" altLang="de-DE">
                <a:solidFill>
                  <a:srgbClr val="575756"/>
                </a:solidFill>
                <a:latin typeface="Calibri" panose="020F0502020204030204" pitchFamily="34" charset="0"/>
                <a:cs typeface="Calibri" panose="020F0502020204030204" pitchFamily="34" charset="0"/>
              </a:rPr>
              <a:t>Rapsöl, Olivenöl</a:t>
            </a:r>
          </a:p>
          <a:p>
            <a:pPr eaLnBrk="1" hangingPunct="1"/>
            <a:endParaRPr lang="de-DE" altLang="de-DE">
              <a:solidFill>
                <a:srgbClr val="575756"/>
              </a:solidFill>
              <a:latin typeface="Calibri" panose="020F0502020204030204" pitchFamily="34" charset="0"/>
              <a:cs typeface="Calibri" panose="020F0502020204030204" pitchFamily="34" charset="0"/>
            </a:endParaRPr>
          </a:p>
          <a:p>
            <a:pPr eaLnBrk="1" hangingPunct="1"/>
            <a:r>
              <a:rPr lang="de-DE" altLang="de-DE">
                <a:solidFill>
                  <a:srgbClr val="575756"/>
                </a:solidFill>
                <a:latin typeface="Calibri" panose="020F0502020204030204" pitchFamily="34" charset="0"/>
                <a:cs typeface="Calibri" panose="020F0502020204030204" pitchFamily="34" charset="0"/>
              </a:rPr>
              <a:t>! Kokosöl wird NICHT empfohlen</a:t>
            </a:r>
          </a:p>
        </p:txBody>
      </p:sp>
      <p:cxnSp>
        <p:nvCxnSpPr>
          <p:cNvPr id="17420" name="Gerade Verbindung 5"/>
          <p:cNvCxnSpPr>
            <a:cxnSpLocks noChangeShapeType="1"/>
          </p:cNvCxnSpPr>
          <p:nvPr/>
        </p:nvCxnSpPr>
        <p:spPr bwMode="auto">
          <a:xfrm>
            <a:off x="8513838" y="2647102"/>
            <a:ext cx="336550" cy="203200"/>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Gerade Verbindung 5"/>
          <p:cNvCxnSpPr>
            <a:cxnSpLocks noChangeShapeType="1"/>
          </p:cNvCxnSpPr>
          <p:nvPr/>
        </p:nvCxnSpPr>
        <p:spPr bwMode="auto">
          <a:xfrm flipH="1">
            <a:off x="6619045" y="2708786"/>
            <a:ext cx="551800" cy="238125"/>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romantsubin (Salami), volff (Öl), Africa Studio (Butter) </a:t>
            </a:r>
            <a:r>
              <a:rPr kumimoji="0" lang="de-DE" sz="900" b="0" i="0" u="none" strike="noStrike" kern="1200" cap="none" spc="0" normalizeH="0" baseline="0" noProof="0">
                <a:ln>
                  <a:noFill/>
                </a:ln>
                <a:solidFill>
                  <a:srgbClr val="575756"/>
                </a:solidFill>
                <a:effectLst/>
                <a:uLnTx/>
                <a:uFillTx/>
                <a:latin typeface="+mj-lt"/>
              </a:rPr>
              <a:t>– Fotolia.com</a:t>
            </a:r>
          </a:p>
        </p:txBody>
      </p:sp>
    </p:spTree>
    <p:extLst>
      <p:ext uri="{BB962C8B-B14F-4D97-AF65-F5344CB8AC3E}">
        <p14:creationId xmlns:p14="http://schemas.microsoft.com/office/powerpoint/2010/main" val="1103044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P spid="18440" grpId="0"/>
      <p:bldP spid="18441" grpId="0"/>
      <p:bldP spid="184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0A6CEC0-7659-B245-42F6-5E78864A76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V="1">
            <a:off x="5225705" y="2069775"/>
            <a:ext cx="6966296" cy="4644197"/>
          </a:xfrm>
          <a:prstGeom prst="rect">
            <a:avLst/>
          </a:prstGeom>
        </p:spPr>
      </p:pic>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Eiweiß – ein wichtiger Baustoff</a:t>
            </a:r>
          </a:p>
        </p:txBody>
      </p:sp>
      <p:sp>
        <p:nvSpPr>
          <p:cNvPr id="3" name="Inhaltsplatzhalter 2"/>
          <p:cNvSpPr>
            <a:spLocks noGrp="1"/>
          </p:cNvSpPr>
          <p:nvPr>
            <p:ph idx="1"/>
          </p:nvPr>
        </p:nvSpPr>
        <p:spPr>
          <a:xfrm>
            <a:off x="838200" y="1825625"/>
            <a:ext cx="10515600" cy="1556275"/>
          </a:xfrm>
        </p:spPr>
        <p:txBody>
          <a:bodyPr>
            <a:normAutofit/>
          </a:bodyPr>
          <a:lstStyle/>
          <a:p>
            <a:pPr>
              <a:defRPr/>
            </a:pPr>
            <a:r>
              <a:rPr lang="de-DE" sz="2400"/>
              <a:t>Da unser Körper nicht in der Lage ist, Eiweiß selbst aufzubauen, ist eine tägliche Zufuhr erforderlich!</a:t>
            </a:r>
          </a:p>
          <a:p>
            <a:pPr>
              <a:defRPr/>
            </a:pPr>
            <a:r>
              <a:rPr lang="de-DE" sz="2400"/>
              <a:t>Eiweiß ist enthalten in tierischen und pflanzlichen Lebensmitteln:</a:t>
            </a:r>
          </a:p>
        </p:txBody>
      </p:sp>
      <p:sp>
        <p:nvSpPr>
          <p:cNvPr id="8" name="Textfeld 7"/>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rdnzl (Eier), Jiri Hera (Bohnen, Linsen) </a:t>
            </a:r>
            <a:r>
              <a:rPr kumimoji="0" lang="de-DE" sz="900" b="0" i="0" u="none" strike="noStrike" kern="1200" cap="none" spc="0" normalizeH="0" baseline="0" noProof="0">
                <a:ln>
                  <a:noFill/>
                </a:ln>
                <a:solidFill>
                  <a:srgbClr val="575756"/>
                </a:solidFill>
                <a:effectLst/>
                <a:uLnTx/>
                <a:uFillTx/>
                <a:latin typeface="+mj-lt"/>
              </a:rPr>
              <a:t>– Adobe Stock</a:t>
            </a:r>
          </a:p>
        </p:txBody>
      </p:sp>
      <p:sp>
        <p:nvSpPr>
          <p:cNvPr id="4" name="Textfeld 3"/>
          <p:cNvSpPr txBox="1"/>
          <p:nvPr/>
        </p:nvSpPr>
        <p:spPr>
          <a:xfrm>
            <a:off x="5938221" y="3476915"/>
            <a:ext cx="2770632" cy="2322576"/>
          </a:xfrm>
          <a:prstGeom prst="rect">
            <a:avLst/>
          </a:prstGeom>
        </p:spPr>
        <p:txBody>
          <a:bodyPr vert="horz" wrap="square" lIns="0" tIns="0" rIns="0" bIns="0" rtlCol="0">
            <a:noAutofit/>
          </a:bodyPr>
          <a:lstStyle/>
          <a:p>
            <a:pPr>
              <a:lnSpc>
                <a:spcPct val="90000"/>
              </a:lnSpc>
              <a:spcBef>
                <a:spcPts val="300"/>
              </a:spcBef>
            </a:pPr>
            <a:r>
              <a:rPr lang="de-DE" sz="2800" b="1">
                <a:solidFill>
                  <a:srgbClr val="3C5BA6"/>
                </a:solidFill>
              </a:rPr>
              <a:t>Pflanzlich</a:t>
            </a:r>
            <a:endParaRPr lang="de-DE" sz="2400" b="1">
              <a:solidFill>
                <a:srgbClr val="3C5BA6"/>
              </a:solidFill>
            </a:endParaRPr>
          </a:p>
          <a:p>
            <a:pPr marL="457200" indent="-274638">
              <a:lnSpc>
                <a:spcPct val="80000"/>
              </a:lnSpc>
              <a:spcBef>
                <a:spcPts val="1000"/>
              </a:spcBef>
              <a:buClr>
                <a:srgbClr val="3B5BA1"/>
              </a:buClr>
              <a:buFont typeface="Arial" panose="020B0604020202020204" pitchFamily="34" charset="0"/>
              <a:buChar char="•"/>
            </a:pPr>
            <a:r>
              <a:rPr lang="de-DE" sz="2400">
                <a:solidFill>
                  <a:srgbClr val="575756"/>
                </a:solidFill>
              </a:rPr>
              <a:t>Bohnen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Linsen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Kichererbsen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Soja</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usw.</a:t>
            </a:r>
            <a:endParaRPr lang="de-DE" sz="2400">
              <a:solidFill>
                <a:srgbClr val="575756"/>
              </a:solidFill>
            </a:endParaRPr>
          </a:p>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6" name="Rechteck 5"/>
          <p:cNvSpPr/>
          <p:nvPr/>
        </p:nvSpPr>
        <p:spPr>
          <a:xfrm>
            <a:off x="1026716" y="3430262"/>
            <a:ext cx="3703904" cy="2598660"/>
          </a:xfrm>
          <a:prstGeom prst="rect">
            <a:avLst/>
          </a:prstGeom>
        </p:spPr>
        <p:txBody>
          <a:bodyPr wrap="square">
            <a:spAutoFit/>
          </a:bodyPr>
          <a:lstStyle/>
          <a:p>
            <a:pPr lvl="0">
              <a:lnSpc>
                <a:spcPct val="90000"/>
              </a:lnSpc>
              <a:spcBef>
                <a:spcPts val="1000"/>
              </a:spcBef>
              <a:buClr>
                <a:srgbClr val="3B5BA1"/>
              </a:buClr>
              <a:tabLst>
                <a:tab pos="539750" algn="l"/>
                <a:tab pos="4306888" algn="l"/>
              </a:tabLst>
              <a:defRPr/>
            </a:pPr>
            <a:r>
              <a:rPr lang="de-DE" sz="2800" b="1">
                <a:solidFill>
                  <a:srgbClr val="3C5BA6"/>
                </a:solidFill>
              </a:rPr>
              <a:t>Tierisch</a:t>
            </a:r>
            <a:endParaRPr lang="de-DE" sz="2400" b="1">
              <a:solidFill>
                <a:srgbClr val="3C5BA6"/>
              </a:solidFill>
            </a:endParaRP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Fleisch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Fisch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Milch, Milchprodukte</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Eier</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AT" sz="2400">
                <a:solidFill>
                  <a:srgbClr val="575756"/>
                </a:solidFill>
              </a:rPr>
              <a:t>usw.</a:t>
            </a:r>
            <a:endParaRPr lang="de-DE" sz="2400">
              <a:solidFill>
                <a:srgbClr val="575756"/>
              </a:solidFill>
            </a:endParaRPr>
          </a:p>
        </p:txBody>
      </p:sp>
      <p:pic>
        <p:nvPicPr>
          <p:cNvPr id="11" name="Grafik 10">
            <a:extLst>
              <a:ext uri="{FF2B5EF4-FFF2-40B4-BE49-F238E27FC236}">
                <a16:creationId xmlns:a16="http://schemas.microsoft.com/office/drawing/2014/main" id="{562B4680-33CE-FC4D-2D55-E00DA12550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6139" y="3078074"/>
            <a:ext cx="2202024" cy="1651518"/>
          </a:xfrm>
          <a:prstGeom prst="rect">
            <a:avLst/>
          </a:prstGeom>
        </p:spPr>
      </p:pic>
    </p:spTree>
    <p:extLst>
      <p:ext uri="{BB962C8B-B14F-4D97-AF65-F5344CB8AC3E}">
        <p14:creationId xmlns:p14="http://schemas.microsoft.com/office/powerpoint/2010/main" val="6862264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So sollte Ihr Teller aussehen …</a:t>
            </a:r>
          </a:p>
        </p:txBody>
      </p:sp>
      <p:sp>
        <p:nvSpPr>
          <p:cNvPr id="20" name="Ovale Legende 2"/>
          <p:cNvSpPr>
            <a:spLocks noChangeArrowheads="1"/>
          </p:cNvSpPr>
          <p:nvPr/>
        </p:nvSpPr>
        <p:spPr bwMode="auto">
          <a:xfrm>
            <a:off x="8536938" y="2357798"/>
            <a:ext cx="2831277" cy="720000"/>
          </a:xfrm>
          <a:prstGeom prst="wedgeRectCallout">
            <a:avLst>
              <a:gd name="adj1" fmla="val 46910"/>
              <a:gd name="adj2" fmla="val 26558"/>
            </a:avLst>
          </a:prstGeom>
          <a:solidFill>
            <a:srgbClr val="E4E4F2"/>
          </a:solidFill>
          <a:ln w="9525" algn="ctr">
            <a:noFill/>
            <a:round/>
          </a:ln>
          <a:effectLst/>
        </p:spPr>
        <p:txBody>
          <a:bodyPr wrap="none" anchor="ctr"/>
          <a:lstStyle/>
          <a:p>
            <a:r>
              <a:rPr lang="de-DE" altLang="de-DE">
                <a:solidFill>
                  <a:srgbClr val="3B5BA1"/>
                </a:solidFill>
                <a:latin typeface="Calibri" panose="020F0502020204030204" pitchFamily="34" charset="0"/>
                <a:ea typeface="+mj-ea"/>
                <a:cs typeface="Calibri" panose="020F0502020204030204" pitchFamily="34" charset="0"/>
              </a:rPr>
              <a:t>Mind. ½ der Mahlzeit </a:t>
            </a:r>
          </a:p>
          <a:p>
            <a:r>
              <a:rPr lang="de-DE" altLang="de-DE">
                <a:solidFill>
                  <a:srgbClr val="3B5BA1"/>
                </a:solidFill>
                <a:latin typeface="Calibri" panose="020F0502020204030204" pitchFamily="34" charset="0"/>
                <a:ea typeface="+mj-ea"/>
                <a:cs typeface="Calibri" panose="020F0502020204030204" pitchFamily="34" charset="0"/>
              </a:rPr>
              <a:t>besteht aus </a:t>
            </a:r>
            <a:r>
              <a:rPr lang="de-DE" altLang="de-DE" b="1">
                <a:solidFill>
                  <a:srgbClr val="3B5BA1"/>
                </a:solidFill>
                <a:latin typeface="Calibri" panose="020F0502020204030204" pitchFamily="34" charset="0"/>
                <a:ea typeface="+mj-ea"/>
                <a:cs typeface="Calibri" panose="020F0502020204030204" pitchFamily="34" charset="0"/>
              </a:rPr>
              <a:t>Gemüse</a:t>
            </a:r>
          </a:p>
        </p:txBody>
      </p:sp>
      <p:sp>
        <p:nvSpPr>
          <p:cNvPr id="22" name="Ovale Legende 24"/>
          <p:cNvSpPr>
            <a:spLocks noChangeArrowheads="1"/>
          </p:cNvSpPr>
          <p:nvPr/>
        </p:nvSpPr>
        <p:spPr bwMode="auto">
          <a:xfrm>
            <a:off x="8536937" y="3651246"/>
            <a:ext cx="2831277" cy="1261330"/>
          </a:xfrm>
          <a:prstGeom prst="wedgeRectCallout">
            <a:avLst>
              <a:gd name="adj1" fmla="val -39443"/>
              <a:gd name="adj2" fmla="val -10157"/>
            </a:avLst>
          </a:prstGeom>
          <a:solidFill>
            <a:srgbClr val="E4E4F2"/>
          </a:solidFill>
          <a:ln w="9525" algn="ctr">
            <a:noFill/>
            <a:round/>
          </a:ln>
          <a:effectLst/>
        </p:spPr>
        <p:txBody>
          <a:bodyPr wrap="none" anchor="ctr"/>
          <a:lstStyle/>
          <a:p>
            <a:r>
              <a:rPr lang="de-DE" altLang="de-DE">
                <a:solidFill>
                  <a:srgbClr val="3B5BA1"/>
                </a:solidFill>
                <a:latin typeface="Calibri" panose="020F0502020204030204" pitchFamily="34" charset="0"/>
                <a:ea typeface="+mj-ea"/>
                <a:cs typeface="Calibri" panose="020F0502020204030204" pitchFamily="34" charset="0"/>
              </a:rPr>
              <a:t>Ca. ¼ der Mahlzeit besteht </a:t>
            </a:r>
          </a:p>
          <a:p>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Eiweiß</a:t>
            </a:r>
            <a:r>
              <a:rPr lang="de-DE" altLang="de-DE">
                <a:solidFill>
                  <a:srgbClr val="3B5BA1"/>
                </a:solidFill>
                <a:latin typeface="Calibri" panose="020F0502020204030204" pitchFamily="34" charset="0"/>
                <a:ea typeface="+mj-ea"/>
                <a:cs typeface="Calibri" panose="020F0502020204030204" pitchFamily="34" charset="0"/>
              </a:rPr>
              <a:t> (z. B. Fleisch, </a:t>
            </a:r>
          </a:p>
          <a:p>
            <a:r>
              <a:rPr lang="de-DE" altLang="de-DE">
                <a:solidFill>
                  <a:srgbClr val="3B5BA1"/>
                </a:solidFill>
                <a:latin typeface="Calibri" panose="020F0502020204030204" pitchFamily="34" charset="0"/>
                <a:ea typeface="+mj-ea"/>
                <a:cs typeface="Calibri" panose="020F0502020204030204" pitchFamily="34" charset="0"/>
              </a:rPr>
              <a:t>Fisch, Ei, Hülsenfrüchte, </a:t>
            </a:r>
            <a:br>
              <a:rPr lang="de-DE" altLang="de-DE">
                <a:solidFill>
                  <a:srgbClr val="3B5BA1"/>
                </a:solidFill>
                <a:latin typeface="Calibri" panose="020F0502020204030204" pitchFamily="34" charset="0"/>
                <a:ea typeface="+mj-ea"/>
                <a:cs typeface="Calibri" panose="020F0502020204030204" pitchFamily="34" charset="0"/>
              </a:rPr>
            </a:br>
            <a:r>
              <a:rPr lang="de-DE" altLang="de-DE">
                <a:solidFill>
                  <a:srgbClr val="3B5BA1"/>
                </a:solidFill>
                <a:latin typeface="Calibri" panose="020F0502020204030204" pitchFamily="34" charset="0"/>
                <a:ea typeface="+mj-ea"/>
                <a:cs typeface="Calibri" panose="020F0502020204030204" pitchFamily="34" charset="0"/>
              </a:rPr>
              <a:t>Milchprodukte)</a:t>
            </a:r>
          </a:p>
        </p:txBody>
      </p:sp>
      <p:sp>
        <p:nvSpPr>
          <p:cNvPr id="11" name="Ovale Legende 3"/>
          <p:cNvSpPr>
            <a:spLocks noChangeArrowheads="1"/>
          </p:cNvSpPr>
          <p:nvPr/>
        </p:nvSpPr>
        <p:spPr bwMode="auto">
          <a:xfrm>
            <a:off x="8536939" y="5082215"/>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536938" y="3247436"/>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536938" y="1948608"/>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21" name="Ovale Legende 3"/>
          <p:cNvSpPr>
            <a:spLocks noChangeArrowheads="1"/>
          </p:cNvSpPr>
          <p:nvPr/>
        </p:nvSpPr>
        <p:spPr bwMode="auto">
          <a:xfrm>
            <a:off x="8536939" y="5493830"/>
            <a:ext cx="2831275" cy="720000"/>
          </a:xfrm>
          <a:prstGeom prst="wedgeRectCallout">
            <a:avLst>
              <a:gd name="adj1" fmla="val -44697"/>
              <a:gd name="adj2" fmla="val 2643"/>
            </a:avLst>
          </a:prstGeom>
          <a:solidFill>
            <a:srgbClr val="E4E4F2"/>
          </a:solidFill>
          <a:ln w="9525" algn="ctr">
            <a:noFill/>
            <a:round/>
          </a:ln>
          <a:effectLst/>
        </p:spPr>
        <p:txBody>
          <a:bodyPr wrap="none"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Ca. ¼ der Mahlzeit besteht </a:t>
            </a:r>
          </a:p>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Beilage</a:t>
            </a:r>
          </a:p>
        </p:txBody>
      </p:sp>
    </p:spTree>
    <p:extLst>
      <p:ext uri="{BB962C8B-B14F-4D97-AF65-F5344CB8AC3E}">
        <p14:creationId xmlns:p14="http://schemas.microsoft.com/office/powerpoint/2010/main" val="1563841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(1)</a:t>
            </a:r>
          </a:p>
        </p:txBody>
      </p:sp>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14" name="Ovale Legende 24"/>
          <p:cNvSpPr>
            <a:spLocks noChangeArrowheads="1"/>
          </p:cNvSpPr>
          <p:nvPr/>
        </p:nvSpPr>
        <p:spPr bwMode="auto">
          <a:xfrm>
            <a:off x="6638473"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7621" y="932769"/>
            <a:ext cx="1745267" cy="1584914"/>
          </a:xfrm>
          <a:prstGeom prst="rect">
            <a:avLst/>
          </a:prstGeom>
        </p:spPr>
      </p:pic>
      <p:sp>
        <p:nvSpPr>
          <p:cNvPr id="18" name="Ovale Legende 2"/>
          <p:cNvSpPr>
            <a:spLocks noChangeArrowheads="1"/>
          </p:cNvSpPr>
          <p:nvPr/>
        </p:nvSpPr>
        <p:spPr bwMode="auto">
          <a:xfrm>
            <a:off x="7124510" y="1615048"/>
            <a:ext cx="1205931" cy="648000"/>
          </a:xfrm>
          <a:prstGeom prst="wedgeRectCallout">
            <a:avLst>
              <a:gd name="adj1" fmla="val 16656"/>
              <a:gd name="adj2" fmla="val 8441"/>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Kaffee/Tee </a:t>
            </a:r>
          </a:p>
          <a:p>
            <a:r>
              <a:rPr lang="de-DE" altLang="de-DE" sz="1600">
                <a:solidFill>
                  <a:srgbClr val="3B5BA1"/>
                </a:solidFill>
                <a:latin typeface="Calibri" panose="020F0502020204030204" pitchFamily="34" charset="0"/>
                <a:ea typeface="+mj-ea"/>
                <a:cs typeface="Calibri" panose="020F0502020204030204" pitchFamily="34" charset="0"/>
              </a:rPr>
              <a:t>ohne Zucker</a:t>
            </a:r>
          </a:p>
        </p:txBody>
      </p:sp>
      <p:sp>
        <p:nvSpPr>
          <p:cNvPr id="2" name="Ovale Legende 2">
            <a:extLst>
              <a:ext uri="{FF2B5EF4-FFF2-40B4-BE49-F238E27FC236}">
                <a16:creationId xmlns:a16="http://schemas.microsoft.com/office/drawing/2014/main" id="{0BD0AA6B-4DCD-4669-C61B-6AB4949BF3D2}"/>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4" name="Ovale Legende 24">
            <a:extLst>
              <a:ext uri="{FF2B5EF4-FFF2-40B4-BE49-F238E27FC236}">
                <a16:creationId xmlns:a16="http://schemas.microsoft.com/office/drawing/2014/main" id="{B5A6E32A-1E98-7894-8DAB-0EC84868C394}"/>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6" name="Ovale Legende 3">
            <a:extLst>
              <a:ext uri="{FF2B5EF4-FFF2-40B4-BE49-F238E27FC236}">
                <a16:creationId xmlns:a16="http://schemas.microsoft.com/office/drawing/2014/main" id="{78DAA60E-10EC-97CD-1CA2-194CF5C919E2}"/>
              </a:ext>
            </a:extLst>
          </p:cNvPr>
          <p:cNvSpPr>
            <a:spLocks noChangeArrowheads="1"/>
          </p:cNvSpPr>
          <p:nvPr/>
        </p:nvSpPr>
        <p:spPr bwMode="auto">
          <a:xfrm>
            <a:off x="8480667" y="5288731"/>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7" name="Ovale Legende 3">
            <a:extLst>
              <a:ext uri="{FF2B5EF4-FFF2-40B4-BE49-F238E27FC236}">
                <a16:creationId xmlns:a16="http://schemas.microsoft.com/office/drawing/2014/main" id="{8AB84783-A8DD-3285-3760-1D78CE152B64}"/>
              </a:ext>
            </a:extLst>
          </p:cNvPr>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8" name="Ovale Legende 3">
            <a:extLst>
              <a:ext uri="{FF2B5EF4-FFF2-40B4-BE49-F238E27FC236}">
                <a16:creationId xmlns:a16="http://schemas.microsoft.com/office/drawing/2014/main" id="{D152A283-62BC-C02B-BAA8-2AE8AB8D5FCF}"/>
              </a:ext>
            </a:extLst>
          </p:cNvPr>
          <p:cNvSpPr>
            <a:spLocks noChangeArrowheads="1"/>
          </p:cNvSpPr>
          <p:nvPr/>
        </p:nvSpPr>
        <p:spPr bwMode="auto">
          <a:xfrm>
            <a:off x="8480666" y="1737588"/>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9" name="Ovale Legende 3">
            <a:extLst>
              <a:ext uri="{FF2B5EF4-FFF2-40B4-BE49-F238E27FC236}">
                <a16:creationId xmlns:a16="http://schemas.microsoft.com/office/drawing/2014/main" id="{B39F8A43-CC47-67B6-0564-A8702027EA51}"/>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7988625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 grpId="0" animBg="1"/>
      <p:bldP spid="4"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(2)</a:t>
            </a:r>
          </a:p>
        </p:txBody>
      </p:sp>
      <p:sp>
        <p:nvSpPr>
          <p:cNvPr id="20" name="Ovale Legende 2"/>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22" name="Ovale Legende 24"/>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11" name="Ovale Legende 3"/>
          <p:cNvSpPr>
            <a:spLocks noChangeArrowheads="1"/>
          </p:cNvSpPr>
          <p:nvPr/>
        </p:nvSpPr>
        <p:spPr bwMode="auto">
          <a:xfrm>
            <a:off x="8480667" y="5288731"/>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480666" y="1737588"/>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
        <p:nvSpPr>
          <p:cNvPr id="14" name="Ovale Legende 24"/>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15553" y="2015753"/>
            <a:ext cx="1860183" cy="1689272"/>
          </a:xfrm>
          <a:prstGeom prst="rect">
            <a:avLst/>
          </a:prstGeom>
        </p:spPr>
      </p:pic>
      <p:sp>
        <p:nvSpPr>
          <p:cNvPr id="16" name="Ovale Legende 2"/>
          <p:cNvSpPr>
            <a:spLocks noChangeArrowheads="1"/>
          </p:cNvSpPr>
          <p:nvPr/>
        </p:nvSpPr>
        <p:spPr bwMode="auto">
          <a:xfrm>
            <a:off x="6054553" y="1754843"/>
            <a:ext cx="2145481" cy="429106"/>
          </a:xfrm>
          <a:prstGeom prst="wedgeRectCallout">
            <a:avLst>
              <a:gd name="adj1" fmla="val 16656"/>
              <a:gd name="adj2" fmla="val 8441"/>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Kaffee/Tee ohne Zucker</a:t>
            </a:r>
          </a:p>
        </p:txBody>
      </p:sp>
    </p:spTree>
    <p:extLst>
      <p:ext uri="{BB962C8B-B14F-4D97-AF65-F5344CB8AC3E}">
        <p14:creationId xmlns:p14="http://schemas.microsoft.com/office/powerpoint/2010/main" val="277549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(3)</a:t>
            </a:r>
          </a:p>
        </p:txBody>
      </p:sp>
      <p:sp>
        <p:nvSpPr>
          <p:cNvPr id="20" name="Ovale Legende 2"/>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22" name="Ovale Legende 24"/>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11" name="Ovale Legende 3"/>
          <p:cNvSpPr>
            <a:spLocks noChangeArrowheads="1"/>
          </p:cNvSpPr>
          <p:nvPr/>
        </p:nvSpPr>
        <p:spPr bwMode="auto">
          <a:xfrm>
            <a:off x="8480667" y="5487660"/>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480666" y="1709891"/>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
        <p:nvSpPr>
          <p:cNvPr id="14" name="Ovale Legende 24"/>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sp>
        <p:nvSpPr>
          <p:cNvPr id="18" name="Ovale Legende 2"/>
          <p:cNvSpPr>
            <a:spLocks noChangeArrowheads="1"/>
          </p:cNvSpPr>
          <p:nvPr/>
        </p:nvSpPr>
        <p:spPr bwMode="auto">
          <a:xfrm>
            <a:off x="5576842" y="1698648"/>
            <a:ext cx="2645181" cy="784885"/>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
        <p:nvSpPr>
          <p:cNvPr id="23" name="Ovale Legende 24"/>
          <p:cNvSpPr>
            <a:spLocks noChangeArrowheads="1"/>
          </p:cNvSpPr>
          <p:nvPr/>
        </p:nvSpPr>
        <p:spPr bwMode="auto">
          <a:xfrm>
            <a:off x="5576842" y="5751887"/>
            <a:ext cx="2628847" cy="874764"/>
          </a:xfrm>
          <a:prstGeom prst="wedgeRectCallout">
            <a:avLst>
              <a:gd name="adj1" fmla="val 41206"/>
              <a:gd name="adj2" fmla="val 10683"/>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einem Milchprodukt </a:t>
            </a:r>
          </a:p>
          <a:p>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24" name="Ovale Legende 24"/>
          <p:cNvSpPr>
            <a:spLocks noChangeArrowheads="1"/>
          </p:cNvSpPr>
          <p:nvPr/>
        </p:nvSpPr>
        <p:spPr bwMode="auto">
          <a:xfrm>
            <a:off x="5576843" y="4849498"/>
            <a:ext cx="2620916" cy="79200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cs typeface="Calibri" panose="020F0502020204030204" pitchFamily="34" charset="0"/>
              </a:rPr>
              <a:t>Zusätzlich</a:t>
            </a:r>
          </a:p>
          <a:p>
            <a:r>
              <a:rPr lang="de-DE" altLang="de-DE" sz="1600">
                <a:solidFill>
                  <a:srgbClr val="3B5BA1"/>
                </a:solidFill>
                <a:latin typeface="Calibri" panose="020F0502020204030204" pitchFamily="34" charset="0"/>
                <a:cs typeface="Calibri" panose="020F0502020204030204" pitchFamily="34" charset="0"/>
              </a:rPr>
              <a:t>1 – 2 EL Öl zur Zubereitung der </a:t>
            </a:r>
            <a:br>
              <a:rPr lang="de-DE" altLang="de-DE" sz="1600">
                <a:solidFill>
                  <a:srgbClr val="3B5BA1"/>
                </a:solidFill>
                <a:latin typeface="Calibri" panose="020F0502020204030204" pitchFamily="34" charset="0"/>
                <a:cs typeface="Calibri" panose="020F0502020204030204" pitchFamily="34" charset="0"/>
              </a:rPr>
            </a:br>
            <a:r>
              <a:rPr lang="de-DE" altLang="de-DE" sz="1600">
                <a:solidFill>
                  <a:srgbClr val="3B5BA1"/>
                </a:solidFill>
                <a:latin typeface="Calibri" panose="020F0502020204030204" pitchFamily="34" charset="0"/>
                <a:cs typeface="Calibri" panose="020F0502020204030204" pitchFamily="34" charset="0"/>
              </a:rPr>
              <a:t>Speisen (inkl. Salat) pro Tag</a:t>
            </a:r>
          </a:p>
        </p:txBody>
      </p:sp>
    </p:spTree>
    <p:extLst>
      <p:ext uri="{BB962C8B-B14F-4D97-AF65-F5344CB8AC3E}">
        <p14:creationId xmlns:p14="http://schemas.microsoft.com/office/powerpoint/2010/main" val="2981429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P spid="14" grpId="0" animBg="1"/>
      <p:bldP spid="18"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p:nvPr/>
        </p:nvPicPr>
        <p:blipFill>
          <a:blip r:embed="rId3">
            <a:extLst>
              <a:ext uri="{28A0092B-C50C-407E-A947-70E740481C1C}">
                <a14:useLocalDpi xmlns:a14="http://schemas.microsoft.com/office/drawing/2010/main"/>
              </a:ext>
            </a:extLst>
          </a:blip>
          <a:stretch>
            <a:fillRect/>
          </a:stretch>
        </p:blipFill>
        <p:spPr>
          <a:xfrm>
            <a:off x="1" y="1566673"/>
            <a:ext cx="8329261" cy="5148000"/>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 y="1565968"/>
            <a:ext cx="8330400" cy="5148705"/>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5968"/>
            <a:ext cx="8330400" cy="5148705"/>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(4)</a:t>
            </a:r>
          </a:p>
        </p:txBody>
      </p:sp>
      <p:sp>
        <p:nvSpPr>
          <p:cNvPr id="18" name="Ovale Legende 2"/>
          <p:cNvSpPr>
            <a:spLocks noChangeArrowheads="1"/>
          </p:cNvSpPr>
          <p:nvPr/>
        </p:nvSpPr>
        <p:spPr bwMode="auto">
          <a:xfrm>
            <a:off x="4560520" y="1695887"/>
            <a:ext cx="3672000" cy="792000"/>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gelegentlich </a:t>
            </a:r>
          </a:p>
          <a:p>
            <a:r>
              <a:rPr lang="de-DE" altLang="de-DE" sz="1600">
                <a:solidFill>
                  <a:srgbClr val="3B5BA1"/>
                </a:solidFill>
                <a:latin typeface="Calibri" panose="020F0502020204030204" pitchFamily="34" charset="0"/>
                <a:ea typeface="+mj-ea"/>
                <a:cs typeface="Calibri" panose="020F0502020204030204" pitchFamily="34" charset="0"/>
              </a:rPr>
              <a:t>Light-Getränke</a:t>
            </a:r>
          </a:p>
        </p:txBody>
      </p:sp>
      <p:sp>
        <p:nvSpPr>
          <p:cNvPr id="23" name="Ovale Legende 24"/>
          <p:cNvSpPr>
            <a:spLocks noChangeArrowheads="1"/>
          </p:cNvSpPr>
          <p:nvPr/>
        </p:nvSpPr>
        <p:spPr bwMode="auto">
          <a:xfrm>
            <a:off x="128201" y="5940707"/>
            <a:ext cx="3528000" cy="648000"/>
          </a:xfrm>
          <a:prstGeom prst="wedgeRectCallout">
            <a:avLst>
              <a:gd name="adj1" fmla="val 41206"/>
              <a:gd name="adj2" fmla="val 10683"/>
            </a:avLst>
          </a:prstGeom>
          <a:solidFill>
            <a:srgbClr val="E4E4F2"/>
          </a:solidFill>
          <a:ln w="9525" algn="ctr">
            <a:noFill/>
            <a:round/>
          </a:ln>
          <a:effectLst/>
        </p:spPr>
        <p:txBody>
          <a:bodyPr wrap="none" anchor="ct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einem </a:t>
            </a:r>
          </a:p>
          <a:p>
            <a:r>
              <a:rPr lang="de-DE" altLang="de-DE" sz="1600">
                <a:solidFill>
                  <a:srgbClr val="3B5BA1"/>
                </a:solidFill>
                <a:latin typeface="Calibri" panose="020F0502020204030204" pitchFamily="34" charset="0"/>
                <a:ea typeface="+mj-ea"/>
                <a:cs typeface="Calibri" panose="020F0502020204030204" pitchFamily="34" charset="0"/>
              </a:rPr>
              <a:t>Milchprodukt </a:t>
            </a:r>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24" name="Ovale Legende 24"/>
          <p:cNvSpPr>
            <a:spLocks noChangeArrowheads="1"/>
          </p:cNvSpPr>
          <p:nvPr/>
        </p:nvSpPr>
        <p:spPr bwMode="auto">
          <a:xfrm>
            <a:off x="4596520" y="5935975"/>
            <a:ext cx="3600000" cy="648000"/>
          </a:xfrm>
          <a:prstGeom prst="wedgeRectCallout">
            <a:avLst>
              <a:gd name="adj1" fmla="val -48987"/>
              <a:gd name="adj2" fmla="val -32308"/>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cs typeface="Calibri" panose="020F0502020204030204" pitchFamily="34" charset="0"/>
              </a:rPr>
              <a:t>Zusätzlich </a:t>
            </a:r>
            <a:r>
              <a:rPr lang="de-DE" altLang="de-DE" sz="1600">
                <a:solidFill>
                  <a:srgbClr val="3B5BA1"/>
                </a:solidFill>
                <a:latin typeface="Calibri" panose="020F0502020204030204" pitchFamily="34" charset="0"/>
                <a:cs typeface="Calibri" panose="020F0502020204030204" pitchFamily="34" charset="0"/>
              </a:rPr>
              <a:t>1 – 2 EL Öl zur Zubereitung der </a:t>
            </a:r>
          </a:p>
          <a:p>
            <a:r>
              <a:rPr lang="de-DE" altLang="de-DE" sz="1600">
                <a:solidFill>
                  <a:srgbClr val="3B5BA1"/>
                </a:solidFill>
                <a:latin typeface="Calibri" panose="020F0502020204030204" pitchFamily="34" charset="0"/>
                <a:cs typeface="Calibri" panose="020F0502020204030204" pitchFamily="34" charset="0"/>
              </a:rPr>
              <a:t>Speisen (inkl. Salat) pro Tag</a:t>
            </a:r>
          </a:p>
        </p:txBody>
      </p:sp>
      <p:sp>
        <p:nvSpPr>
          <p:cNvPr id="3" name="Ovale Legende 2">
            <a:extLst>
              <a:ext uri="{FF2B5EF4-FFF2-40B4-BE49-F238E27FC236}">
                <a16:creationId xmlns:a16="http://schemas.microsoft.com/office/drawing/2014/main" id="{AC560867-950A-2BDE-DE81-A70A76161796}"/>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6" name="Ovale Legende 24">
            <a:extLst>
              <a:ext uri="{FF2B5EF4-FFF2-40B4-BE49-F238E27FC236}">
                <a16:creationId xmlns:a16="http://schemas.microsoft.com/office/drawing/2014/main" id="{E6740843-4F3D-454C-F745-D8C1F762E0F6}"/>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7" name="Ovale Legende 3">
            <a:extLst>
              <a:ext uri="{FF2B5EF4-FFF2-40B4-BE49-F238E27FC236}">
                <a16:creationId xmlns:a16="http://schemas.microsoft.com/office/drawing/2014/main" id="{8990182F-818A-4703-B846-3BA3B381EDFF}"/>
              </a:ext>
            </a:extLst>
          </p:cNvPr>
          <p:cNvSpPr>
            <a:spLocks noChangeArrowheads="1"/>
          </p:cNvSpPr>
          <p:nvPr/>
        </p:nvSpPr>
        <p:spPr bwMode="auto">
          <a:xfrm>
            <a:off x="8480667" y="5487660"/>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8" name="Ovale Legende 3">
            <a:extLst>
              <a:ext uri="{FF2B5EF4-FFF2-40B4-BE49-F238E27FC236}">
                <a16:creationId xmlns:a16="http://schemas.microsoft.com/office/drawing/2014/main" id="{943813CC-FD73-C20E-D328-A993C1BE0D60}"/>
              </a:ext>
            </a:extLst>
          </p:cNvPr>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9" name="Ovale Legende 3">
            <a:extLst>
              <a:ext uri="{FF2B5EF4-FFF2-40B4-BE49-F238E27FC236}">
                <a16:creationId xmlns:a16="http://schemas.microsoft.com/office/drawing/2014/main" id="{87D55F98-60FB-A620-5C29-9FEF5E0DE7D4}"/>
              </a:ext>
            </a:extLst>
          </p:cNvPr>
          <p:cNvSpPr>
            <a:spLocks noChangeArrowheads="1"/>
          </p:cNvSpPr>
          <p:nvPr/>
        </p:nvSpPr>
        <p:spPr bwMode="auto">
          <a:xfrm>
            <a:off x="8480666" y="1709891"/>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10" name="Ovale Legende 3">
            <a:extLst>
              <a:ext uri="{FF2B5EF4-FFF2-40B4-BE49-F238E27FC236}">
                <a16:creationId xmlns:a16="http://schemas.microsoft.com/office/drawing/2014/main" id="{EA382027-6618-AF46-EA9E-643DD39656E4}"/>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4457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extLst>
              <a:ext uri="{28A0092B-C50C-407E-A947-70E740481C1C}">
                <a14:useLocalDpi xmlns:a14="http://schemas.microsoft.com/office/drawing/2010/main"/>
              </a:ext>
            </a:extLst>
          </a:blip>
          <a:srcRect l="413" r="1841" b="-70"/>
          <a:stretch>
            <a:fillRect/>
          </a:stretch>
        </p:blipFill>
        <p:spPr>
          <a:xfrm>
            <a:off x="0" y="1566000"/>
            <a:ext cx="8330400" cy="5148000"/>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Beispiel (5)</a:t>
            </a:r>
          </a:p>
        </p:txBody>
      </p:sp>
      <p:pic>
        <p:nvPicPr>
          <p:cNvPr id="4" name="Grafik 3"/>
          <p:cNvPicPr/>
          <p:nvPr/>
        </p:nvPicPr>
        <p:blipFill>
          <a:blip r:embed="rId4">
            <a:extLst>
              <a:ext uri="{28A0092B-C50C-407E-A947-70E740481C1C}">
                <a14:useLocalDpi xmlns:a14="http://schemas.microsoft.com/office/drawing/2010/main"/>
              </a:ext>
            </a:extLst>
          </a:blip>
          <a:srcRect l="-110" r="1" b="166"/>
          <a:stretch>
            <a:fillRect/>
          </a:stretch>
        </p:blipFill>
        <p:spPr>
          <a:xfrm>
            <a:off x="0" y="1566000"/>
            <a:ext cx="8330400" cy="5148000"/>
          </a:xfrm>
          <a:prstGeom prst="rect">
            <a:avLst/>
          </a:prstGeom>
        </p:spPr>
      </p:pic>
      <p:sp>
        <p:nvSpPr>
          <p:cNvPr id="20" name="Ovale Legende 2"/>
          <p:cNvSpPr>
            <a:spLocks noChangeArrowheads="1"/>
          </p:cNvSpPr>
          <p:nvPr/>
        </p:nvSpPr>
        <p:spPr bwMode="auto">
          <a:xfrm>
            <a:off x="8480665" y="2119855"/>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22" name="Ovale Legende 24"/>
          <p:cNvSpPr>
            <a:spLocks noChangeArrowheads="1"/>
          </p:cNvSpPr>
          <p:nvPr/>
        </p:nvSpPr>
        <p:spPr bwMode="auto">
          <a:xfrm>
            <a:off x="8480665" y="3311583"/>
            <a:ext cx="3060000" cy="1791333"/>
          </a:xfrm>
          <a:prstGeom prst="wedgeRectCallout">
            <a:avLst>
              <a:gd name="adj1" fmla="val -39443"/>
              <a:gd name="adj2" fmla="val -10157"/>
            </a:avLst>
          </a:prstGeom>
          <a:solidFill>
            <a:srgbClr val="E4E4F2"/>
          </a:solidFill>
          <a:ln w="9525" algn="ctr">
            <a:noFill/>
            <a:round/>
          </a:ln>
          <a:effectLst/>
        </p:spPr>
        <p:txBody>
          <a:bodyPr wrap="none" lIns="36000" anchor="ct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11" name="Ovale Legende 3"/>
          <p:cNvSpPr>
            <a:spLocks noChangeArrowheads="1"/>
          </p:cNvSpPr>
          <p:nvPr/>
        </p:nvSpPr>
        <p:spPr bwMode="auto">
          <a:xfrm>
            <a:off x="8480667" y="5312534"/>
            <a:ext cx="1728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13" name="Ovale Legende 3"/>
          <p:cNvSpPr>
            <a:spLocks noChangeArrowheads="1"/>
          </p:cNvSpPr>
          <p:nvPr/>
        </p:nvSpPr>
        <p:spPr bwMode="auto">
          <a:xfrm>
            <a:off x="8480666" y="1710665"/>
            <a:ext cx="1836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711791"/>
            <a:ext cx="3060000" cy="864000"/>
          </a:xfrm>
          <a:prstGeom prst="wedgeRectCallout">
            <a:avLst>
              <a:gd name="adj1" fmla="val -44697"/>
              <a:gd name="adj2" fmla="val 2643"/>
            </a:avLst>
          </a:prstGeom>
          <a:solidFill>
            <a:srgbClr val="E4E4F2"/>
          </a:solidFill>
          <a:ln w="9525" algn="ctr">
            <a:noFill/>
            <a:round/>
          </a:ln>
          <a:effectLst/>
        </p:spPr>
        <p:txBody>
          <a:bodyPr wrap="none" lIns="36000" anchor="ctr"/>
          <a:lstStyle>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großes Vollkorngebäck</a:t>
            </a:r>
          </a:p>
        </p:txBody>
      </p:sp>
      <p:sp>
        <p:nvSpPr>
          <p:cNvPr id="12" name="Ovale Legende 3"/>
          <p:cNvSpPr>
            <a:spLocks noChangeArrowheads="1"/>
          </p:cNvSpPr>
          <p:nvPr/>
        </p:nvSpPr>
        <p:spPr bwMode="auto">
          <a:xfrm>
            <a:off x="8480667" y="2907774"/>
            <a:ext cx="900000" cy="383831"/>
          </a:xfrm>
          <a:prstGeom prst="rect">
            <a:avLst/>
          </a:prstGeom>
          <a:solidFill>
            <a:srgbClr val="3B5BA1"/>
          </a:solidFill>
          <a:ln w="9525" algn="ctr">
            <a:noFill/>
            <a:round/>
          </a:ln>
          <a:effectLst/>
        </p:spPr>
        <p:txBody>
          <a:bodyPr wrap="none" anchor="ct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pic>
        <p:nvPicPr>
          <p:cNvPr id="15" name="Grafik 14"/>
          <p:cNvPicPr>
            <a:picLocks noChangeAspect="1"/>
          </p:cNvPicPr>
          <p:nvPr/>
        </p:nvPicPr>
        <p:blipFill>
          <a:blip r:embed="rId3">
            <a:extLst>
              <a:ext uri="{28A0092B-C50C-407E-A947-70E740481C1C}">
                <a14:useLocalDpi xmlns:a14="http://schemas.microsoft.com/office/drawing/2010/main"/>
              </a:ext>
            </a:extLst>
          </a:blip>
          <a:srcRect l="413" r="1841" b="-70"/>
          <a:stretch>
            <a:fillRect/>
          </a:stretch>
        </p:blipFill>
        <p:spPr>
          <a:xfrm>
            <a:off x="0" y="1566000"/>
            <a:ext cx="8330400" cy="5148000"/>
          </a:xfrm>
          <a:prstGeom prst="rect">
            <a:avLst/>
          </a:prstGeom>
        </p:spPr>
      </p:pic>
      <p:sp>
        <p:nvSpPr>
          <p:cNvPr id="18" name="Ovale Legende 2"/>
          <p:cNvSpPr>
            <a:spLocks noChangeArrowheads="1"/>
          </p:cNvSpPr>
          <p:nvPr/>
        </p:nvSpPr>
        <p:spPr bwMode="auto">
          <a:xfrm>
            <a:off x="5472405" y="1711171"/>
            <a:ext cx="2744895" cy="900000"/>
          </a:xfrm>
          <a:prstGeom prst="wedgeRectCallout">
            <a:avLst>
              <a:gd name="adj1" fmla="val 40475"/>
              <a:gd name="adj2" fmla="val 22330"/>
            </a:avLst>
          </a:prstGeom>
          <a:solidFill>
            <a:srgbClr val="E4E4F2"/>
          </a:solidFill>
          <a:ln w="9525" algn="ctr">
            <a:noFill/>
            <a:round/>
          </a:ln>
          <a:effectLst/>
        </p:spPr>
        <p:txBody>
          <a:bodyPr wrap="none" anchor="ct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p>
          <a:p>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Tree>
    <p:extLst>
      <p:ext uri="{BB962C8B-B14F-4D97-AF65-F5344CB8AC3E}">
        <p14:creationId xmlns:p14="http://schemas.microsoft.com/office/powerpoint/2010/main" val="4170540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3" grpId="0" animBg="1"/>
      <p:bldP spid="21" grpId="0" animBg="1"/>
      <p:bldP spid="12"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a:extLst>
              <a:ext uri="{28A0092B-C50C-407E-A947-70E740481C1C}">
                <a14:useLocalDpi xmlns:a14="http://schemas.microsoft.com/office/drawing/2010/main"/>
              </a:ext>
            </a:extLst>
          </a:blip>
          <a:srcRect t="15964" b="15964"/>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Herzlich Willkommen</a:t>
            </a:r>
          </a:p>
        </p:txBody>
      </p:sp>
      <p:sp>
        <p:nvSpPr>
          <p:cNvPr id="4" name="Textplatzhalter 3"/>
          <p:cNvSpPr>
            <a:spLocks noGrp="1"/>
          </p:cNvSpPr>
          <p:nvPr>
            <p:ph type="body" sz="quarter" idx="21"/>
          </p:nvPr>
        </p:nvSpPr>
        <p:spPr/>
        <p:txBody>
          <a:bodyPr>
            <a:normAutofit fontScale="85000" lnSpcReduction="20000"/>
          </a:bodyPr>
          <a:lstStyle/>
          <a:p>
            <a:r>
              <a:rPr lang="de-DE"/>
              <a:t>Vorbereitung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752423" y="5125431"/>
            <a:ext cx="2766647" cy="245296"/>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Africa Studio – Shutterstock.com</a:t>
            </a:r>
          </a:p>
        </p:txBody>
      </p:sp>
    </p:spTree>
    <p:extLst>
      <p:ext uri="{BB962C8B-B14F-4D97-AF65-F5344CB8AC3E}">
        <p14:creationId xmlns:p14="http://schemas.microsoft.com/office/powerpoint/2010/main" val="223979728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A28718-DF55-D7E6-A4AB-AE042B0DDFFA}"/>
              </a:ext>
            </a:extLst>
          </p:cNvPr>
          <p:cNvPicPr>
            <a:picLocks noChangeAspect="1"/>
          </p:cNvPicPr>
          <p:nvPr/>
        </p:nvPicPr>
        <p:blipFill>
          <a:blip r:embed="rId2">
            <a:extLst>
              <a:ext uri="{28A0092B-C50C-407E-A947-70E740481C1C}">
                <a14:useLocalDpi xmlns:a14="http://schemas.microsoft.com/office/drawing/2010/main"/>
              </a:ext>
            </a:extLst>
          </a:blip>
          <a:srcRect t="14852" b="10138"/>
          <a:stretch>
            <a:fillRect/>
          </a:stretch>
        </p:blipFill>
        <p:spPr>
          <a:xfrm>
            <a:off x="838200" y="2105242"/>
            <a:ext cx="7707001" cy="4087628"/>
          </a:xfrm>
          <a:prstGeom prst="rect">
            <a:avLst/>
          </a:prstGeom>
        </p:spPr>
      </p:pic>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mit</a:t>
            </a:r>
            <a:r>
              <a:rPr lang="de-DE" sz="2400"/>
              <a:t> Fisch und Fleisch</a:t>
            </a:r>
            <a:endParaRPr lang="de-DE"/>
          </a:p>
        </p:txBody>
      </p:sp>
      <p:sp>
        <p:nvSpPr>
          <p:cNvPr id="5" name="Textfeld 4"/>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sp>
        <p:nvSpPr>
          <p:cNvPr id="7" name="Ovale Legende 24">
            <a:extLst>
              <a:ext uri="{FF2B5EF4-FFF2-40B4-BE49-F238E27FC236}">
                <a16:creationId xmlns:a16="http://schemas.microsoft.com/office/drawing/2014/main" id="{433C710D-82A1-F755-AB97-778EBD73F36D}"/>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4041378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ohne</a:t>
            </a:r>
            <a:r>
              <a:rPr lang="de-DE" sz="2400"/>
              <a:t> Fisch und Fleisch</a:t>
            </a:r>
            <a:endParaRPr lang="de-DE"/>
          </a:p>
        </p:txBody>
      </p:sp>
      <p:sp>
        <p:nvSpPr>
          <p:cNvPr id="5" name="Textfeld 4"/>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pic>
        <p:nvPicPr>
          <p:cNvPr id="4" name="Grafik 3">
            <a:extLst>
              <a:ext uri="{FF2B5EF4-FFF2-40B4-BE49-F238E27FC236}">
                <a16:creationId xmlns:a16="http://schemas.microsoft.com/office/drawing/2014/main" id="{347DEEE8-1D99-2C8F-C1BE-D0D61838FD46}"/>
              </a:ext>
            </a:extLst>
          </p:cNvPr>
          <p:cNvPicPr>
            <a:picLocks noChangeAspect="1"/>
          </p:cNvPicPr>
          <p:nvPr/>
        </p:nvPicPr>
        <p:blipFill>
          <a:blip r:embed="rId2">
            <a:extLst>
              <a:ext uri="{28A0092B-C50C-407E-A947-70E740481C1C}">
                <a14:useLocalDpi xmlns:a14="http://schemas.microsoft.com/office/drawing/2010/main"/>
              </a:ext>
            </a:extLst>
          </a:blip>
          <a:srcRect t="14807" b="11111"/>
          <a:stretch>
            <a:fillRect/>
          </a:stretch>
        </p:blipFill>
        <p:spPr>
          <a:xfrm>
            <a:off x="838200" y="2105242"/>
            <a:ext cx="7707001" cy="4037114"/>
          </a:xfrm>
          <a:prstGeom prst="rect">
            <a:avLst/>
          </a:prstGeom>
        </p:spPr>
      </p:pic>
      <p:sp>
        <p:nvSpPr>
          <p:cNvPr id="3" name="Ovale Legende 24">
            <a:extLst>
              <a:ext uri="{FF2B5EF4-FFF2-40B4-BE49-F238E27FC236}">
                <a16:creationId xmlns:a16="http://schemas.microsoft.com/office/drawing/2014/main" id="{A1AD885C-F21E-10CA-E3FA-5CB71CDABF53}"/>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14998639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Alkoholfreie Getränke</a:t>
            </a:r>
          </a:p>
        </p:txBody>
      </p:sp>
      <p:sp>
        <p:nvSpPr>
          <p:cNvPr id="3" name="Inhaltsplatzhalter 2"/>
          <p:cNvSpPr>
            <a:spLocks noGrp="1"/>
          </p:cNvSpPr>
          <p:nvPr>
            <p:ph idx="1"/>
          </p:nvPr>
        </p:nvSpPr>
        <p:spPr/>
        <p:txBody>
          <a:bodyPr>
            <a:noAutofit/>
          </a:bodyPr>
          <a:lstStyle/>
          <a:p>
            <a:pPr>
              <a:defRPr/>
            </a:pPr>
            <a:r>
              <a:rPr lang="de-DE" altLang="de-DE" sz="2400" b="1"/>
              <a:t>Täglich</a:t>
            </a:r>
            <a:r>
              <a:rPr lang="de-DE" altLang="de-DE" sz="2400"/>
              <a:t> 1,5 bis 2 Liter zucker- und alkohol</a:t>
            </a:r>
            <a:r>
              <a:rPr lang="de-DE" altLang="de-DE" sz="2400" b="1"/>
              <a:t>freie</a:t>
            </a:r>
            <a:r>
              <a:rPr lang="de-DE" altLang="de-DE" sz="2400"/>
              <a:t> Getränke </a:t>
            </a:r>
            <a:br>
              <a:rPr lang="de-DE" altLang="de-DE" sz="2400"/>
            </a:br>
            <a:r>
              <a:rPr lang="de-DE" altLang="de-DE" sz="2400"/>
              <a:t>(z. B. Leitungswasser, Mineralwasser, ungesüßter Tee und Kaffee)</a:t>
            </a:r>
          </a:p>
          <a:p>
            <a:pPr>
              <a:defRPr/>
            </a:pPr>
            <a:r>
              <a:rPr lang="de-AT" altLang="de-DE" sz="2400"/>
              <a:t>Alkohol ist ein Genussmittel und kein Getränk – </a:t>
            </a:r>
            <a:br>
              <a:rPr lang="de-AT" altLang="de-DE" sz="2400"/>
            </a:br>
            <a:r>
              <a:rPr lang="de-AT" altLang="de-DE" sz="2400"/>
              <a:t>hat viel Zucker und Kalorien</a:t>
            </a:r>
            <a:endParaRPr lang="de-DE" altLang="de-DE" sz="1600"/>
          </a:p>
        </p:txBody>
      </p:sp>
      <p:sp>
        <p:nvSpPr>
          <p:cNvPr id="6" name="Textfeld 5"/>
          <p:cNvSpPr txBox="1"/>
          <p:nvPr/>
        </p:nvSpPr>
        <p:spPr>
          <a:xfrm>
            <a:off x="4146175" y="4332304"/>
            <a:ext cx="4474041" cy="1218590"/>
          </a:xfrm>
          <a:prstGeom prst="rect">
            <a:avLst/>
          </a:prstGeom>
        </p:spPr>
        <p:txBody>
          <a:bodyPr vert="horz" wrap="square" lIns="0" tIns="0" rIns="0" bIns="0" rtlCol="0">
            <a:noAutofit/>
          </a:bodyPr>
          <a:lstStyle/>
          <a:p>
            <a:pPr>
              <a:lnSpc>
                <a:spcPct val="90000"/>
              </a:lnSpc>
              <a:spcBef>
                <a:spcPts val="300"/>
              </a:spcBef>
            </a:pPr>
            <a:endParaRPr kumimoji="0" lang="de-DE" sz="2400" b="0" i="1" u="none" strike="noStrike" kern="1200" cap="none" spc="0" normalizeH="0" baseline="0" noProof="0">
              <a:ln>
                <a:noFill/>
              </a:ln>
              <a:solidFill>
                <a:srgbClr val="575756"/>
              </a:solidFill>
              <a:effectLst/>
              <a:uLnTx/>
              <a:uFillTx/>
              <a:latin typeface="+mj-lt"/>
            </a:endParaRPr>
          </a:p>
        </p:txBody>
      </p:sp>
      <p:sp>
        <p:nvSpPr>
          <p:cNvPr id="8" name="Ovale Legende 24"/>
          <p:cNvSpPr>
            <a:spLocks noChangeArrowheads="1"/>
          </p:cNvSpPr>
          <p:nvPr/>
        </p:nvSpPr>
        <p:spPr bwMode="auto">
          <a:xfrm>
            <a:off x="838200" y="4577926"/>
            <a:ext cx="7125929"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Trinken Sie über den Tag verteilt. Das kann den Heißhunger verringern und den Blutzucker senken.</a:t>
            </a:r>
          </a:p>
        </p:txBody>
      </p:sp>
      <p:sp>
        <p:nvSpPr>
          <p:cNvPr id="9" name="Ovale Legende 3"/>
          <p:cNvSpPr>
            <a:spLocks noChangeArrowheads="1"/>
          </p:cNvSpPr>
          <p:nvPr/>
        </p:nvSpPr>
        <p:spPr bwMode="auto">
          <a:xfrm>
            <a:off x="838203" y="4016497"/>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6226F09A-73BF-8890-B9E2-B0F216A32E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71840" y="3095516"/>
            <a:ext cx="2854090" cy="2996795"/>
          </a:xfrm>
          <a:prstGeom prst="rect">
            <a:avLst/>
          </a:prstGeom>
          <a:ln w="12700" cap="rnd">
            <a:noFill/>
          </a:ln>
        </p:spPr>
      </p:pic>
    </p:spTree>
    <p:extLst>
      <p:ext uri="{BB962C8B-B14F-4D97-AF65-F5344CB8AC3E}">
        <p14:creationId xmlns:p14="http://schemas.microsoft.com/office/powerpoint/2010/main" val="6227107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Gemüse und Obst</a:t>
            </a:r>
          </a:p>
        </p:txBody>
      </p:sp>
      <p:sp>
        <p:nvSpPr>
          <p:cNvPr id="3" name="Inhaltsplatzhalter 2"/>
          <p:cNvSpPr>
            <a:spLocks noGrp="1"/>
          </p:cNvSpPr>
          <p:nvPr>
            <p:ph idx="1"/>
          </p:nvPr>
        </p:nvSpPr>
        <p:spPr/>
        <p:txBody>
          <a:bodyPr>
            <a:normAutofit/>
          </a:bodyPr>
          <a:lstStyle/>
          <a:p>
            <a:pPr>
              <a:defRPr/>
            </a:pPr>
            <a:r>
              <a:rPr lang="de-DE" altLang="de-DE" sz="2400" b="1">
                <a:solidFill>
                  <a:srgbClr val="3B5BA1"/>
                </a:solidFill>
              </a:rPr>
              <a:t>Täglich</a:t>
            </a:r>
            <a:r>
              <a:rPr lang="de-DE" altLang="de-DE" sz="2400">
                <a:solidFill>
                  <a:srgbClr val="3B5BA1"/>
                </a:solidFill>
              </a:rPr>
              <a:t> </a:t>
            </a:r>
            <a:r>
              <a:rPr lang="de-DE" altLang="de-DE" sz="2400"/>
              <a:t>mind. 3 Portionen Gemüse</a:t>
            </a:r>
          </a:p>
          <a:p>
            <a:pPr>
              <a:defRPr/>
            </a:pPr>
            <a:r>
              <a:rPr lang="de-DE" altLang="de-DE" sz="2400" b="1">
                <a:solidFill>
                  <a:srgbClr val="3B5BA1"/>
                </a:solidFill>
              </a:rPr>
              <a:t>Täglich</a:t>
            </a:r>
            <a:r>
              <a:rPr lang="de-DE" altLang="de-DE" sz="2400">
                <a:solidFill>
                  <a:srgbClr val="3B5BA1"/>
                </a:solidFill>
              </a:rPr>
              <a:t> </a:t>
            </a:r>
            <a:r>
              <a:rPr lang="de-DE" altLang="de-DE" sz="2400"/>
              <a:t>max. 2 Portionen Obst </a:t>
            </a:r>
            <a:endParaRPr lang="de-DE" altLang="de-DE" sz="2400">
              <a:solidFill>
                <a:srgbClr val="3B5BA1"/>
              </a:solidFill>
            </a:endParaRPr>
          </a:p>
        </p:txBody>
      </p:sp>
      <p:sp>
        <p:nvSpPr>
          <p:cNvPr id="8" name="Ovale Legende 24"/>
          <p:cNvSpPr>
            <a:spLocks noChangeArrowheads="1"/>
          </p:cNvSpPr>
          <p:nvPr/>
        </p:nvSpPr>
        <p:spPr bwMode="auto">
          <a:xfrm>
            <a:off x="838200" y="3992043"/>
            <a:ext cx="592836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Mehrmals täglich Gemüse, Salat und Obst machen Ihren Speiseplan vitamin-, mineral- und ballaststoffreich!</a:t>
            </a:r>
          </a:p>
        </p:txBody>
      </p:sp>
      <p:sp>
        <p:nvSpPr>
          <p:cNvPr id="9" name="Ovale Legende 3"/>
          <p:cNvSpPr>
            <a:spLocks noChangeArrowheads="1"/>
          </p:cNvSpPr>
          <p:nvPr/>
        </p:nvSpPr>
        <p:spPr bwMode="auto">
          <a:xfrm>
            <a:off x="838203" y="343061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186E737C-9B7C-A210-151F-81B0AE3EFD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34197" y="2583910"/>
            <a:ext cx="4419600" cy="1280160"/>
          </a:xfrm>
          <a:prstGeom prst="rect">
            <a:avLst/>
          </a:prstGeom>
        </p:spPr>
      </p:pic>
      <p:pic>
        <p:nvPicPr>
          <p:cNvPr id="10" name="Grafik 9">
            <a:extLst>
              <a:ext uri="{FF2B5EF4-FFF2-40B4-BE49-F238E27FC236}">
                <a16:creationId xmlns:a16="http://schemas.microsoft.com/office/drawing/2014/main" id="{121BE80D-4AF5-3379-02A8-1DA59EAB1A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8580" y="4153182"/>
            <a:ext cx="2743200" cy="1280160"/>
          </a:xfrm>
          <a:prstGeom prst="rect">
            <a:avLst/>
          </a:prstGeom>
        </p:spPr>
      </p:pic>
    </p:spTree>
    <p:extLst>
      <p:ext uri="{BB962C8B-B14F-4D97-AF65-F5344CB8AC3E}">
        <p14:creationId xmlns:p14="http://schemas.microsoft.com/office/powerpoint/2010/main" val="28892183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Getreide und Kartoffeln</a:t>
            </a:r>
          </a:p>
        </p:txBody>
      </p:sp>
      <p:sp>
        <p:nvSpPr>
          <p:cNvPr id="3" name="Inhaltsplatzhalter 2"/>
          <p:cNvSpPr>
            <a:spLocks noGrp="1"/>
          </p:cNvSpPr>
          <p:nvPr>
            <p:ph idx="1"/>
          </p:nvPr>
        </p:nvSpPr>
        <p:spPr/>
        <p:txBody>
          <a:bodyPr>
            <a:normAutofit/>
          </a:bodyPr>
          <a:lstStyle/>
          <a:p>
            <a:r>
              <a:rPr lang="de-DE" altLang="de-DE" sz="2400" b="1">
                <a:solidFill>
                  <a:srgbClr val="3B5BA1"/>
                </a:solidFill>
              </a:rPr>
              <a:t>Täglich</a:t>
            </a:r>
            <a:r>
              <a:rPr lang="de-DE" altLang="de-DE" sz="2400">
                <a:solidFill>
                  <a:srgbClr val="3B5BA1"/>
                </a:solidFill>
              </a:rPr>
              <a:t> </a:t>
            </a:r>
            <a:r>
              <a:rPr lang="de-DE" altLang="de-DE" sz="2400"/>
              <a:t>4 Portionen Getreide, Brot, Nudeln, Reis oder Kartoffeln – vorzugsweise Vollkorn</a:t>
            </a:r>
          </a:p>
          <a:p>
            <a:r>
              <a:rPr lang="de-DE" altLang="de-DE" sz="2400" b="1">
                <a:solidFill>
                  <a:srgbClr val="3B5BA1"/>
                </a:solidFill>
              </a:rPr>
              <a:t>        Täglich</a:t>
            </a:r>
            <a:r>
              <a:rPr lang="de-DE" altLang="de-DE" sz="2400">
                <a:solidFill>
                  <a:srgbClr val="3B5BA1"/>
                </a:solidFill>
              </a:rPr>
              <a:t> </a:t>
            </a:r>
            <a:r>
              <a:rPr lang="de-DE" altLang="de-DE" sz="2400"/>
              <a:t>5 Portionen</a:t>
            </a:r>
          </a:p>
          <a:p>
            <a:pPr marL="0" indent="0">
              <a:buNone/>
            </a:pPr>
            <a:endParaRPr lang="de-DE" sz="1800" b="0" i="0" u="none" strike="noStrike" baseline="30000">
              <a:solidFill>
                <a:srgbClr val="3B5BA1"/>
              </a:solidFill>
              <a:latin typeface="Calibri" panose="020F0502020204030204" pitchFamily="34" charset="0"/>
            </a:endParaRPr>
          </a:p>
          <a:p>
            <a:endParaRPr lang="de-DE" altLang="de-DE">
              <a:solidFill>
                <a:srgbClr val="3B5BA1"/>
              </a:solidFill>
            </a:endParaRPr>
          </a:p>
        </p:txBody>
      </p:sp>
      <p:sp>
        <p:nvSpPr>
          <p:cNvPr id="9" name="Ovale Legende 24"/>
          <p:cNvSpPr>
            <a:spLocks noChangeArrowheads="1"/>
          </p:cNvSpPr>
          <p:nvPr/>
        </p:nvSpPr>
        <p:spPr bwMode="auto">
          <a:xfrm>
            <a:off x="838200" y="4245493"/>
            <a:ext cx="69120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Möglichst grobe Vollkornprodukte verwenden, denn diese lassen den Blutzucker langsamer ansteigen.</a:t>
            </a:r>
          </a:p>
        </p:txBody>
      </p:sp>
      <p:sp>
        <p:nvSpPr>
          <p:cNvPr id="10" name="Ovale Legende 3"/>
          <p:cNvSpPr>
            <a:spLocks noChangeArrowheads="1"/>
          </p:cNvSpPr>
          <p:nvPr/>
        </p:nvSpPr>
        <p:spPr bwMode="auto">
          <a:xfrm>
            <a:off x="838203" y="368406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1DD4C548-ADC2-8DF4-CC7D-89BC646DFDF2}"/>
              </a:ext>
            </a:extLst>
          </p:cNvPr>
          <p:cNvPicPr>
            <a:picLocks noChangeAspect="1"/>
          </p:cNvPicPr>
          <p:nvPr/>
        </p:nvPicPr>
        <p:blipFill>
          <a:blip r:embed="rId3">
            <a:extLst>
              <a:ext uri="{28A0092B-C50C-407E-A947-70E740481C1C}">
                <a14:useLocalDpi xmlns:a14="http://schemas.microsoft.com/office/drawing/2010/main"/>
              </a:ext>
            </a:extLst>
          </a:blip>
          <a:srcRect r="51312"/>
          <a:stretch>
            <a:fillRect/>
          </a:stretch>
        </p:blipFill>
        <p:spPr>
          <a:xfrm>
            <a:off x="7985760" y="2530205"/>
            <a:ext cx="3116440" cy="1280160"/>
          </a:xfrm>
          <a:prstGeom prst="rect">
            <a:avLst/>
          </a:prstGeom>
        </p:spPr>
      </p:pic>
      <p:pic>
        <p:nvPicPr>
          <p:cNvPr id="6" name="Grafik 5">
            <a:extLst>
              <a:ext uri="{FF2B5EF4-FFF2-40B4-BE49-F238E27FC236}">
                <a16:creationId xmlns:a16="http://schemas.microsoft.com/office/drawing/2014/main" id="{7FABDE75-169F-8327-4BA9-3E2859DBDB57}"/>
              </a:ext>
            </a:extLst>
          </p:cNvPr>
          <p:cNvPicPr>
            <a:picLocks noChangeAspect="1"/>
          </p:cNvPicPr>
          <p:nvPr/>
        </p:nvPicPr>
        <p:blipFill>
          <a:blip r:embed="rId3">
            <a:extLst>
              <a:ext uri="{28A0092B-C50C-407E-A947-70E740481C1C}">
                <a14:useLocalDpi xmlns:a14="http://schemas.microsoft.com/office/drawing/2010/main"/>
              </a:ext>
            </a:extLst>
          </a:blip>
          <a:srcRect l="49799"/>
          <a:stretch>
            <a:fillRect/>
          </a:stretch>
        </p:blipFill>
        <p:spPr>
          <a:xfrm>
            <a:off x="7985760" y="4195990"/>
            <a:ext cx="3213240" cy="1280160"/>
          </a:xfrm>
          <a:prstGeom prst="rect">
            <a:avLst/>
          </a:prstGeom>
        </p:spPr>
      </p:pic>
      <p:pic>
        <p:nvPicPr>
          <p:cNvPr id="7" name="Grafik 6">
            <a:extLst>
              <a:ext uri="{FF2B5EF4-FFF2-40B4-BE49-F238E27FC236}">
                <a16:creationId xmlns:a16="http://schemas.microsoft.com/office/drawing/2014/main" id="{7CDDA0E4-DFEC-6E8C-18D7-B98CA70E23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4850" y="2400570"/>
            <a:ext cx="800100" cy="800100"/>
          </a:xfrm>
          <a:prstGeom prst="rect">
            <a:avLst/>
          </a:prstGeom>
        </p:spPr>
      </p:pic>
      <p:sp>
        <p:nvSpPr>
          <p:cNvPr id="11" name="Textfeld 10">
            <a:extLst>
              <a:ext uri="{FF2B5EF4-FFF2-40B4-BE49-F238E27FC236}">
                <a16:creationId xmlns:a16="http://schemas.microsoft.com/office/drawing/2014/main" id="{66756D68-FAD4-4474-C06A-48B62A0AEA5E}"/>
              </a:ext>
            </a:extLst>
          </p:cNvPr>
          <p:cNvSpPr txBox="1"/>
          <p:nvPr/>
        </p:nvSpPr>
        <p:spPr>
          <a:xfrm>
            <a:off x="1279210" y="5563723"/>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4E5F295A-B473-64AD-DC45-77847D86D84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 y="5476150"/>
            <a:ext cx="523221" cy="523221"/>
          </a:xfrm>
          <a:prstGeom prst="rect">
            <a:avLst/>
          </a:prstGeom>
        </p:spPr>
      </p:pic>
    </p:spTree>
    <p:extLst>
      <p:ext uri="{BB962C8B-B14F-4D97-AF65-F5344CB8AC3E}">
        <p14:creationId xmlns:p14="http://schemas.microsoft.com/office/powerpoint/2010/main" val="24604689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Milch und Milchprodukte</a:t>
            </a:r>
          </a:p>
        </p:txBody>
      </p:sp>
      <p:sp>
        <p:nvSpPr>
          <p:cNvPr id="3" name="Inhaltsplatzhalter 2"/>
          <p:cNvSpPr>
            <a:spLocks noGrp="1"/>
          </p:cNvSpPr>
          <p:nvPr>
            <p:ph idx="1"/>
          </p:nvPr>
        </p:nvSpPr>
        <p:spPr/>
        <p:txBody>
          <a:bodyPr>
            <a:normAutofit/>
          </a:bodyPr>
          <a:lstStyle/>
          <a:p>
            <a:pPr>
              <a:defRPr/>
            </a:pPr>
            <a:r>
              <a:rPr lang="de-DE" altLang="de-DE" sz="2400" b="1">
                <a:solidFill>
                  <a:srgbClr val="3B5BA1"/>
                </a:solidFill>
              </a:rPr>
              <a:t>Täglich </a:t>
            </a:r>
            <a:r>
              <a:rPr lang="de-DE" altLang="de-DE" sz="2400"/>
              <a:t>2 Portionen Milch und Milchprodukte</a:t>
            </a:r>
          </a:p>
          <a:p>
            <a:pPr>
              <a:defRPr/>
            </a:pPr>
            <a:r>
              <a:rPr lang="de-DE" altLang="de-DE" sz="2400" b="1">
                <a:solidFill>
                  <a:srgbClr val="3B5BA1"/>
                </a:solidFill>
              </a:rPr>
              <a:t>        Täglich 3</a:t>
            </a:r>
            <a:r>
              <a:rPr lang="de-DE" altLang="de-DE" sz="2400">
                <a:solidFill>
                  <a:srgbClr val="3B5BA1"/>
                </a:solidFill>
              </a:rPr>
              <a:t> </a:t>
            </a:r>
            <a:r>
              <a:rPr lang="de-DE" altLang="de-DE" sz="2400"/>
              <a:t>Portionen Milch und Milchprodukte</a:t>
            </a:r>
          </a:p>
          <a:p>
            <a:pPr>
              <a:defRPr/>
            </a:pPr>
            <a:endParaRPr lang="de-AT" altLang="de-DE" sz="2400">
              <a:solidFill>
                <a:srgbClr val="3B5BA1"/>
              </a:solidFill>
            </a:endParaRPr>
          </a:p>
        </p:txBody>
      </p:sp>
      <p:sp>
        <p:nvSpPr>
          <p:cNvPr id="8" name="Ovale Legende 24"/>
          <p:cNvSpPr>
            <a:spLocks noChangeArrowheads="1"/>
          </p:cNvSpPr>
          <p:nvPr/>
        </p:nvSpPr>
        <p:spPr bwMode="auto">
          <a:xfrm>
            <a:off x="838200" y="4005339"/>
            <a:ext cx="532982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z. B. Naturjoghurt mit frischen Früchten – durch die Kombination mit Joghurt steigt der Blutzuckerspiegel langsamer an</a:t>
            </a:r>
          </a:p>
        </p:txBody>
      </p:sp>
      <p:sp>
        <p:nvSpPr>
          <p:cNvPr id="9" name="Ovale Legende 3"/>
          <p:cNvSpPr>
            <a:spLocks noChangeArrowheads="1"/>
          </p:cNvSpPr>
          <p:nvPr/>
        </p:nvSpPr>
        <p:spPr bwMode="auto">
          <a:xfrm>
            <a:off x="838203" y="3443910"/>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4A59A7ED-9E1E-6A58-489B-4A503379BC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2774" y="3598711"/>
            <a:ext cx="5185780" cy="1815023"/>
          </a:xfrm>
          <a:prstGeom prst="rect">
            <a:avLst/>
          </a:prstGeom>
        </p:spPr>
      </p:pic>
      <p:sp>
        <p:nvSpPr>
          <p:cNvPr id="6" name="Textfeld 5">
            <a:extLst>
              <a:ext uri="{FF2B5EF4-FFF2-40B4-BE49-F238E27FC236}">
                <a16:creationId xmlns:a16="http://schemas.microsoft.com/office/drawing/2014/main" id="{A168DEA5-E885-B9CE-A560-0BEEBD27B4D1}"/>
              </a:ext>
            </a:extLst>
          </p:cNvPr>
          <p:cNvSpPr txBox="1"/>
          <p:nvPr/>
        </p:nvSpPr>
        <p:spPr>
          <a:xfrm>
            <a:off x="1279210" y="5585415"/>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7" name="Grafik 6">
            <a:extLst>
              <a:ext uri="{FF2B5EF4-FFF2-40B4-BE49-F238E27FC236}">
                <a16:creationId xmlns:a16="http://schemas.microsoft.com/office/drawing/2014/main" id="{F88410C6-20FA-52A0-F519-2AA0595BC2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5497842"/>
            <a:ext cx="523221" cy="523221"/>
          </a:xfrm>
          <a:prstGeom prst="rect">
            <a:avLst/>
          </a:prstGeom>
        </p:spPr>
      </p:pic>
      <p:pic>
        <p:nvPicPr>
          <p:cNvPr id="10" name="Grafik 9">
            <a:extLst>
              <a:ext uri="{FF2B5EF4-FFF2-40B4-BE49-F238E27FC236}">
                <a16:creationId xmlns:a16="http://schemas.microsoft.com/office/drawing/2014/main" id="{406BB6F9-78B6-8FFB-8600-594E23597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018" y="2065529"/>
            <a:ext cx="800100" cy="800100"/>
          </a:xfrm>
          <a:prstGeom prst="rect">
            <a:avLst/>
          </a:prstGeom>
        </p:spPr>
      </p:pic>
    </p:spTree>
    <p:extLst>
      <p:ext uri="{BB962C8B-B14F-4D97-AF65-F5344CB8AC3E}">
        <p14:creationId xmlns:p14="http://schemas.microsoft.com/office/powerpoint/2010/main" val="5230469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Öle, Fette, Nüsse und Samen</a:t>
            </a:r>
          </a:p>
        </p:txBody>
      </p:sp>
      <p:sp>
        <p:nvSpPr>
          <p:cNvPr id="3" name="Inhaltsplatzhalter 2"/>
          <p:cNvSpPr>
            <a:spLocks noGrp="1"/>
          </p:cNvSpPr>
          <p:nvPr>
            <p:ph idx="1"/>
          </p:nvPr>
        </p:nvSpPr>
        <p:spPr/>
        <p:txBody>
          <a:bodyPr>
            <a:normAutofit/>
          </a:bodyPr>
          <a:lstStyle/>
          <a:p>
            <a:r>
              <a:rPr lang="de-DE" altLang="de-DE" sz="2400" b="1">
                <a:solidFill>
                  <a:srgbClr val="3B5BA1"/>
                </a:solidFill>
              </a:rPr>
              <a:t>Täglich</a:t>
            </a:r>
            <a:r>
              <a:rPr lang="de-DE" altLang="de-DE" sz="2400">
                <a:solidFill>
                  <a:srgbClr val="3B5BA1"/>
                </a:solidFill>
              </a:rPr>
              <a:t> </a:t>
            </a:r>
            <a:r>
              <a:rPr lang="de-DE" altLang="de-DE" sz="2400"/>
              <a:t>1 – 2 EL Fette und Öle</a:t>
            </a:r>
          </a:p>
          <a:p>
            <a:r>
              <a:rPr lang="de-DE" altLang="de-DE" sz="2400" b="1">
                <a:solidFill>
                  <a:srgbClr val="3B5BA1"/>
                </a:solidFill>
              </a:rPr>
              <a:t>Täglich</a:t>
            </a:r>
            <a:r>
              <a:rPr lang="de-DE" altLang="de-DE" sz="2400">
                <a:solidFill>
                  <a:srgbClr val="3B5BA1"/>
                </a:solidFill>
              </a:rPr>
              <a:t> </a:t>
            </a:r>
            <a:r>
              <a:rPr lang="de-DE" altLang="de-DE" sz="2400"/>
              <a:t>2 EL Nüsse und Samen</a:t>
            </a:r>
          </a:p>
          <a:p>
            <a:r>
              <a:rPr lang="de-DE" altLang="de-DE" sz="2400"/>
              <a:t>Streich-, Back- und Bratfette sowie fettreiche Milchprodukte sparsam verwenden</a:t>
            </a:r>
          </a:p>
          <a:p>
            <a:endParaRPr lang="de-AT" altLang="de-DE" sz="2400">
              <a:solidFill>
                <a:srgbClr val="3B5BA1"/>
              </a:solidFill>
            </a:endParaRPr>
          </a:p>
          <a:p>
            <a:endParaRPr lang="de-AT" altLang="de-DE" sz="2400">
              <a:solidFill>
                <a:srgbClr val="3B5BA1"/>
              </a:solidFill>
            </a:endParaRPr>
          </a:p>
          <a:p>
            <a:pPr lvl="1"/>
            <a:endParaRPr lang="de-DE" altLang="de-DE" sz="2000">
              <a:solidFill>
                <a:srgbClr val="3B5BA1"/>
              </a:solidFill>
            </a:endParaRPr>
          </a:p>
        </p:txBody>
      </p:sp>
      <p:sp>
        <p:nvSpPr>
          <p:cNvPr id="8" name="Ovale Legende 24"/>
          <p:cNvSpPr>
            <a:spLocks noChangeArrowheads="1"/>
          </p:cNvSpPr>
          <p:nvPr/>
        </p:nvSpPr>
        <p:spPr bwMode="auto">
          <a:xfrm>
            <a:off x="838199" y="4555923"/>
            <a:ext cx="7352071"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Gute pflanzliche Öle (z. B. Leinöl, Olivenöl, Rapsöl) enthalten mehrfach ungesättigte Fettsäuren, die sich positiv auf die Blutgefäße auswirken.</a:t>
            </a:r>
          </a:p>
        </p:txBody>
      </p:sp>
      <p:sp>
        <p:nvSpPr>
          <p:cNvPr id="9" name="Ovale Legende 3"/>
          <p:cNvSpPr>
            <a:spLocks noChangeArrowheads="1"/>
          </p:cNvSpPr>
          <p:nvPr/>
        </p:nvSpPr>
        <p:spPr bwMode="auto">
          <a:xfrm>
            <a:off x="838203" y="399449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81C16333-C403-DEFB-62D7-F8C3BE63A9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80895" y="4046652"/>
            <a:ext cx="2968152" cy="1888824"/>
          </a:xfrm>
          <a:prstGeom prst="rect">
            <a:avLst/>
          </a:prstGeom>
        </p:spPr>
      </p:pic>
    </p:spTree>
    <p:extLst>
      <p:ext uri="{BB962C8B-B14F-4D97-AF65-F5344CB8AC3E}">
        <p14:creationId xmlns:p14="http://schemas.microsoft.com/office/powerpoint/2010/main" val="14136170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56D59-8B3C-D241-7433-8A62954E7763}"/>
              </a:ext>
            </a:extLst>
          </p:cNvPr>
          <p:cNvSpPr>
            <a:spLocks noGrp="1"/>
          </p:cNvSpPr>
          <p:nvPr>
            <p:ph type="title"/>
          </p:nvPr>
        </p:nvSpPr>
        <p:spPr/>
        <p:txBody>
          <a:bodyPr>
            <a:normAutofit fontScale="90000"/>
          </a:bodyPr>
          <a:lstStyle/>
          <a:p>
            <a:r>
              <a:rPr lang="de-DE"/>
              <a:t>Ernährungspyramide: </a:t>
            </a:r>
            <a:br>
              <a:rPr lang="de-DE"/>
            </a:br>
            <a:r>
              <a:rPr lang="de-DE" b="1"/>
              <a:t>Hülsenfrüchte</a:t>
            </a:r>
            <a:endParaRPr lang="de-AT" b="1"/>
          </a:p>
        </p:txBody>
      </p:sp>
      <p:sp>
        <p:nvSpPr>
          <p:cNvPr id="3" name="Inhaltsplatzhalter 2">
            <a:extLst>
              <a:ext uri="{FF2B5EF4-FFF2-40B4-BE49-F238E27FC236}">
                <a16:creationId xmlns:a16="http://schemas.microsoft.com/office/drawing/2014/main" id="{76D35C1B-A48C-8A8E-886E-367AA14ED69C}"/>
              </a:ext>
            </a:extLst>
          </p:cNvPr>
          <p:cNvSpPr>
            <a:spLocks noGrp="1"/>
          </p:cNvSpPr>
          <p:nvPr>
            <p:ph idx="1"/>
          </p:nvPr>
        </p:nvSpPr>
        <p:spPr/>
        <p:txBody>
          <a:bodyPr/>
          <a:lstStyle/>
          <a:p>
            <a:r>
              <a:rPr lang="de-AT" b="1">
                <a:solidFill>
                  <a:srgbClr val="3B5BA1"/>
                </a:solidFill>
              </a:rPr>
              <a:t>Wöchentlich</a:t>
            </a:r>
            <a:r>
              <a:rPr lang="de-AT">
                <a:solidFill>
                  <a:srgbClr val="3B5BA1"/>
                </a:solidFill>
              </a:rPr>
              <a:t> </a:t>
            </a:r>
            <a:r>
              <a:rPr lang="de-AT"/>
              <a:t>mind. 3 Portionen</a:t>
            </a:r>
          </a:p>
          <a:p>
            <a:r>
              <a:rPr lang="de-AT">
                <a:solidFill>
                  <a:srgbClr val="3B5BA1"/>
                </a:solidFill>
              </a:rPr>
              <a:t>        </a:t>
            </a:r>
            <a:r>
              <a:rPr lang="de-AT" b="1">
                <a:solidFill>
                  <a:srgbClr val="3B5BA1"/>
                </a:solidFill>
              </a:rPr>
              <a:t>Wöchentlich</a:t>
            </a:r>
            <a:r>
              <a:rPr lang="de-AT">
                <a:solidFill>
                  <a:srgbClr val="3B5BA1"/>
                </a:solidFill>
              </a:rPr>
              <a:t> </a:t>
            </a:r>
            <a:r>
              <a:rPr lang="de-AT"/>
              <a:t>mind. 4 Portionen</a:t>
            </a:r>
          </a:p>
          <a:p>
            <a:endParaRPr lang="de-AT">
              <a:solidFill>
                <a:srgbClr val="3B5BA1"/>
              </a:solidFill>
            </a:endParaRPr>
          </a:p>
        </p:txBody>
      </p:sp>
      <p:sp>
        <p:nvSpPr>
          <p:cNvPr id="5" name="Ovale Legende 3">
            <a:extLst>
              <a:ext uri="{FF2B5EF4-FFF2-40B4-BE49-F238E27FC236}">
                <a16:creationId xmlns:a16="http://schemas.microsoft.com/office/drawing/2014/main" id="{2ACD95DF-3445-8E79-5EAF-6A614D62ED3D}"/>
              </a:ext>
            </a:extLst>
          </p:cNvPr>
          <p:cNvSpPr>
            <a:spLocks noChangeArrowheads="1"/>
          </p:cNvSpPr>
          <p:nvPr/>
        </p:nvSpPr>
        <p:spPr bwMode="auto">
          <a:xfrm>
            <a:off x="838203" y="3429000"/>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6" name="Ovale Legende 24">
            <a:extLst>
              <a:ext uri="{FF2B5EF4-FFF2-40B4-BE49-F238E27FC236}">
                <a16:creationId xmlns:a16="http://schemas.microsoft.com/office/drawing/2014/main" id="{D698D2A3-9324-A677-3890-84EC46C8011B}"/>
              </a:ext>
            </a:extLst>
          </p:cNvPr>
          <p:cNvSpPr>
            <a:spLocks noChangeArrowheads="1"/>
          </p:cNvSpPr>
          <p:nvPr/>
        </p:nvSpPr>
        <p:spPr bwMode="auto">
          <a:xfrm>
            <a:off x="838200" y="3990429"/>
            <a:ext cx="6541772"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3B5BA1"/>
                </a:solidFill>
              </a:rPr>
              <a:t>Essen Sie Hülsenfrüchte als Fleischersatz. Sie wirken positiv auf Blutzucker-, Fett- und Insulinspiegel. </a:t>
            </a:r>
          </a:p>
        </p:txBody>
      </p:sp>
      <p:pic>
        <p:nvPicPr>
          <p:cNvPr id="7" name="Grafik 6">
            <a:extLst>
              <a:ext uri="{FF2B5EF4-FFF2-40B4-BE49-F238E27FC236}">
                <a16:creationId xmlns:a16="http://schemas.microsoft.com/office/drawing/2014/main" id="{EBB9A198-4C83-81A4-1619-3B952A736B2F}"/>
              </a:ext>
            </a:extLst>
          </p:cNvPr>
          <p:cNvPicPr>
            <a:picLocks noChangeAspect="1"/>
          </p:cNvPicPr>
          <p:nvPr/>
        </p:nvPicPr>
        <p:blipFill>
          <a:blip r:embed="rId2">
            <a:extLst>
              <a:ext uri="{28A0092B-C50C-407E-A947-70E740481C1C}">
                <a14:useLocalDpi xmlns:a14="http://schemas.microsoft.com/office/drawing/2010/main"/>
              </a:ext>
            </a:extLst>
          </a:blip>
          <a:srcRect l="45994"/>
          <a:stretch>
            <a:fillRect/>
          </a:stretch>
        </p:blipFill>
        <p:spPr>
          <a:xfrm>
            <a:off x="7979059" y="3866094"/>
            <a:ext cx="3374738" cy="1749666"/>
          </a:xfrm>
          <a:prstGeom prst="rect">
            <a:avLst/>
          </a:prstGeom>
        </p:spPr>
      </p:pic>
      <p:pic>
        <p:nvPicPr>
          <p:cNvPr id="8" name="Grafik 7">
            <a:extLst>
              <a:ext uri="{FF2B5EF4-FFF2-40B4-BE49-F238E27FC236}">
                <a16:creationId xmlns:a16="http://schemas.microsoft.com/office/drawing/2014/main" id="{D4B9E18C-0AD2-1A38-3C8F-3E2BAE03E3F7}"/>
              </a:ext>
            </a:extLst>
          </p:cNvPr>
          <p:cNvPicPr>
            <a:picLocks noChangeAspect="1"/>
          </p:cNvPicPr>
          <p:nvPr/>
        </p:nvPicPr>
        <p:blipFill>
          <a:blip r:embed="rId3">
            <a:extLst>
              <a:ext uri="{28A0092B-C50C-407E-A947-70E740481C1C}">
                <a14:useLocalDpi xmlns:a14="http://schemas.microsoft.com/office/drawing/2010/main"/>
              </a:ext>
            </a:extLst>
          </a:blip>
          <a:srcRect r="55562"/>
          <a:stretch>
            <a:fillRect/>
          </a:stretch>
        </p:blipFill>
        <p:spPr>
          <a:xfrm>
            <a:off x="8223869" y="2134345"/>
            <a:ext cx="2885118" cy="1817875"/>
          </a:xfrm>
          <a:prstGeom prst="rect">
            <a:avLst/>
          </a:prstGeom>
        </p:spPr>
      </p:pic>
      <p:sp>
        <p:nvSpPr>
          <p:cNvPr id="4" name="Textfeld 3">
            <a:extLst>
              <a:ext uri="{FF2B5EF4-FFF2-40B4-BE49-F238E27FC236}">
                <a16:creationId xmlns:a16="http://schemas.microsoft.com/office/drawing/2014/main" id="{2DF613B9-D4E1-8DBA-DBD6-9B70AB054032}"/>
              </a:ext>
            </a:extLst>
          </p:cNvPr>
          <p:cNvSpPr txBox="1"/>
          <p:nvPr/>
        </p:nvSpPr>
        <p:spPr>
          <a:xfrm>
            <a:off x="1279210" y="5490821"/>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9" name="Grafik 8">
            <a:extLst>
              <a:ext uri="{FF2B5EF4-FFF2-40B4-BE49-F238E27FC236}">
                <a16:creationId xmlns:a16="http://schemas.microsoft.com/office/drawing/2014/main" id="{F7C693F4-C2D2-CB94-0D77-93BFAF6FEC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5403248"/>
            <a:ext cx="523221" cy="523221"/>
          </a:xfrm>
          <a:prstGeom prst="rect">
            <a:avLst/>
          </a:prstGeom>
        </p:spPr>
      </p:pic>
      <p:pic>
        <p:nvPicPr>
          <p:cNvPr id="10" name="Grafik 9">
            <a:extLst>
              <a:ext uri="{FF2B5EF4-FFF2-40B4-BE49-F238E27FC236}">
                <a16:creationId xmlns:a16="http://schemas.microsoft.com/office/drawing/2014/main" id="{C7A371B4-A0E4-24A8-4FC0-8108ABA4B4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4010" y="2163849"/>
            <a:ext cx="800100" cy="800100"/>
          </a:xfrm>
          <a:prstGeom prst="rect">
            <a:avLst/>
          </a:prstGeom>
        </p:spPr>
      </p:pic>
    </p:spTree>
    <p:extLst>
      <p:ext uri="{BB962C8B-B14F-4D97-AF65-F5344CB8AC3E}">
        <p14:creationId xmlns:p14="http://schemas.microsoft.com/office/powerpoint/2010/main" val="12083861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F16703B-7FF6-8DA0-9749-6C0EDB0B535B}"/>
              </a:ext>
            </a:extLst>
          </p:cNvPr>
          <p:cNvPicPr>
            <a:picLocks noChangeAspect="1"/>
          </p:cNvPicPr>
          <p:nvPr/>
        </p:nvPicPr>
        <p:blipFill>
          <a:blip r:embed="rId3">
            <a:extLst>
              <a:ext uri="{28A0092B-C50C-407E-A947-70E740481C1C}">
                <a14:useLocalDpi xmlns:a14="http://schemas.microsoft.com/office/drawing/2010/main"/>
              </a:ext>
            </a:extLst>
          </a:blip>
          <a:srcRect b="1909"/>
          <a:stretch>
            <a:fillRect/>
          </a:stretch>
        </p:blipFill>
        <p:spPr>
          <a:xfrm>
            <a:off x="7143750" y="2082800"/>
            <a:ext cx="4547150" cy="1498683"/>
          </a:xfrm>
          <a:prstGeom prst="rect">
            <a:avLst/>
          </a:prstGeom>
        </p:spPr>
      </p:pic>
      <p:sp>
        <p:nvSpPr>
          <p:cNvPr id="2" name="Titel 1"/>
          <p:cNvSpPr>
            <a:spLocks noGrp="1"/>
          </p:cNvSpPr>
          <p:nvPr>
            <p:ph type="title"/>
          </p:nvPr>
        </p:nvSpPr>
        <p:spPr/>
        <p:txBody>
          <a:bodyPr>
            <a:normAutofit fontScale="90000"/>
          </a:bodyPr>
          <a:lstStyle/>
          <a:p>
            <a:r>
              <a:rPr lang="de-DE"/>
              <a:t>Ernährungspyramide: </a:t>
            </a:r>
            <a:br>
              <a:rPr lang="de-DE"/>
            </a:br>
            <a:r>
              <a:rPr lang="de-DE" b="1"/>
              <a:t>Fisch, Fleisch und Eier</a:t>
            </a:r>
          </a:p>
        </p:txBody>
      </p:sp>
      <p:sp>
        <p:nvSpPr>
          <p:cNvPr id="3" name="Inhaltsplatzhalter 2"/>
          <p:cNvSpPr>
            <a:spLocks noGrp="1"/>
          </p:cNvSpPr>
          <p:nvPr>
            <p:ph idx="1"/>
          </p:nvPr>
        </p:nvSpPr>
        <p:spPr/>
        <p:txBody>
          <a:bodyPr>
            <a:normAutofit/>
          </a:bodyPr>
          <a:lstStyle/>
          <a:p>
            <a:pPr marL="0" indent="0">
              <a:buNone/>
              <a:defRPr/>
            </a:pPr>
            <a:r>
              <a:rPr lang="de-DE" altLang="de-DE" b="1">
                <a:solidFill>
                  <a:srgbClr val="3B5BA1"/>
                </a:solidFill>
              </a:rPr>
              <a:t>Wöchentlich</a:t>
            </a:r>
            <a:r>
              <a:rPr lang="de-DE" altLang="de-DE" b="1"/>
              <a:t>  </a:t>
            </a:r>
          </a:p>
          <a:p>
            <a:pPr marL="266700" lvl="2">
              <a:spcBef>
                <a:spcPts val="1000"/>
              </a:spcBef>
              <a:buClr>
                <a:srgbClr val="3B5BA1"/>
              </a:buClr>
              <a:defRPr/>
            </a:pPr>
            <a:r>
              <a:rPr lang="de-DE" altLang="de-DE" sz="2500"/>
              <a:t>1 x Fisch (so groß wie ein Handteller)</a:t>
            </a:r>
          </a:p>
          <a:p>
            <a:pPr marL="266700" lvl="2">
              <a:spcBef>
                <a:spcPts val="1000"/>
              </a:spcBef>
              <a:buClr>
                <a:srgbClr val="3B5BA1"/>
              </a:buClr>
              <a:defRPr/>
            </a:pPr>
            <a:r>
              <a:rPr lang="de-DE" altLang="de-DE" sz="2500"/>
              <a:t>1 x mageres Fleisch (so groß wie ein Handteller)</a:t>
            </a:r>
          </a:p>
          <a:p>
            <a:pPr marL="266700" lvl="2">
              <a:spcBef>
                <a:spcPts val="1000"/>
              </a:spcBef>
              <a:buClr>
                <a:srgbClr val="3B5BA1"/>
              </a:buClr>
              <a:defRPr/>
            </a:pPr>
            <a:r>
              <a:rPr lang="de-DE" altLang="de-DE" sz="2500"/>
              <a:t>1 x Fisch oder mageres Fleisch (oder Wurst) </a:t>
            </a:r>
          </a:p>
          <a:p>
            <a:pPr marL="266700" lvl="2">
              <a:spcBef>
                <a:spcPts val="1000"/>
              </a:spcBef>
              <a:buClr>
                <a:srgbClr val="3B5BA1"/>
              </a:buClr>
              <a:defRPr/>
            </a:pPr>
            <a:r>
              <a:rPr lang="de-DE" altLang="de-DE" sz="2500"/>
              <a:t>3 Eier </a:t>
            </a:r>
          </a:p>
          <a:p>
            <a:pPr marL="266700" lvl="2">
              <a:spcBef>
                <a:spcPts val="1000"/>
              </a:spcBef>
              <a:buClr>
                <a:srgbClr val="3B5BA1"/>
              </a:buClr>
              <a:defRPr/>
            </a:pPr>
            <a:r>
              <a:rPr lang="de-DE" altLang="de-DE" sz="2500"/>
              <a:t>        4 Eier</a:t>
            </a:r>
          </a:p>
        </p:txBody>
      </p:sp>
      <p:sp>
        <p:nvSpPr>
          <p:cNvPr id="8" name="Ovale Legende 24"/>
          <p:cNvSpPr>
            <a:spLocks noChangeArrowheads="1"/>
          </p:cNvSpPr>
          <p:nvPr/>
        </p:nvSpPr>
        <p:spPr bwMode="auto">
          <a:xfrm>
            <a:off x="838200" y="5306860"/>
            <a:ext cx="105156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a:lnSpc>
                <a:spcPct val="90000"/>
              </a:lnSpc>
              <a:spcBef>
                <a:spcPts val="300"/>
              </a:spcBef>
            </a:pPr>
            <a:r>
              <a:rPr lang="de-DE" sz="2400" i="1">
                <a:solidFill>
                  <a:srgbClr val="575756"/>
                </a:solidFill>
              </a:rPr>
              <a:t>Fleisch, Fisch und Eier so natürlich wie möglich verwenden, um die Aufnahme von versteckten Fetten, Salz und Zucker zu vermeiden.</a:t>
            </a:r>
          </a:p>
        </p:txBody>
      </p:sp>
      <p:sp>
        <p:nvSpPr>
          <p:cNvPr id="9" name="Ovale Legende 3"/>
          <p:cNvSpPr>
            <a:spLocks noChangeArrowheads="1"/>
          </p:cNvSpPr>
          <p:nvPr/>
        </p:nvSpPr>
        <p:spPr bwMode="auto">
          <a:xfrm>
            <a:off x="838200" y="4758402"/>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4" name="Textfeld 3">
            <a:extLst>
              <a:ext uri="{FF2B5EF4-FFF2-40B4-BE49-F238E27FC236}">
                <a16:creationId xmlns:a16="http://schemas.microsoft.com/office/drawing/2014/main" id="{E2007632-EA8D-26AB-9CC3-774AF8476DD5}"/>
              </a:ext>
            </a:extLst>
          </p:cNvPr>
          <p:cNvSpPr txBox="1"/>
          <p:nvPr/>
        </p:nvSpPr>
        <p:spPr>
          <a:xfrm>
            <a:off x="1279210" y="6193539"/>
            <a:ext cx="6100762" cy="461665"/>
          </a:xfrm>
          <a:prstGeom prst="rect">
            <a:avLst/>
          </a:prstGeom>
          <a:noFill/>
        </p:spPr>
        <p:txBody>
          <a:bodyPr wrap="square">
            <a:spAutoFit/>
          </a:body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6" name="Grafik 5">
            <a:extLst>
              <a:ext uri="{FF2B5EF4-FFF2-40B4-BE49-F238E27FC236}">
                <a16:creationId xmlns:a16="http://schemas.microsoft.com/office/drawing/2014/main" id="{C44A2B86-11AE-BE91-DA43-00AC094356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6105966"/>
            <a:ext cx="523221" cy="523221"/>
          </a:xfrm>
          <a:prstGeom prst="rect">
            <a:avLst/>
          </a:prstGeom>
        </p:spPr>
      </p:pic>
      <p:pic>
        <p:nvPicPr>
          <p:cNvPr id="7" name="Grafik 6">
            <a:extLst>
              <a:ext uri="{FF2B5EF4-FFF2-40B4-BE49-F238E27FC236}">
                <a16:creationId xmlns:a16="http://schemas.microsoft.com/office/drawing/2014/main" id="{60E89EEF-04B9-4B2C-2075-48FDC6008B3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6277" y="4001294"/>
            <a:ext cx="800100" cy="800100"/>
          </a:xfrm>
          <a:prstGeom prst="rect">
            <a:avLst/>
          </a:prstGeom>
        </p:spPr>
      </p:pic>
      <p:pic>
        <p:nvPicPr>
          <p:cNvPr id="11" name="Grafik 10">
            <a:extLst>
              <a:ext uri="{FF2B5EF4-FFF2-40B4-BE49-F238E27FC236}">
                <a16:creationId xmlns:a16="http://schemas.microsoft.com/office/drawing/2014/main" id="{7FA5B3F0-741D-691D-319A-CEDBCC833FA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29525" y="3540046"/>
            <a:ext cx="3585125" cy="1673058"/>
          </a:xfrm>
          <a:prstGeom prst="rect">
            <a:avLst/>
          </a:prstGeom>
        </p:spPr>
      </p:pic>
    </p:spTree>
    <p:extLst>
      <p:ext uri="{BB962C8B-B14F-4D97-AF65-F5344CB8AC3E}">
        <p14:creationId xmlns:p14="http://schemas.microsoft.com/office/powerpoint/2010/main" val="3002536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Ernährungspyramide: </a:t>
            </a:r>
            <a:br>
              <a:rPr lang="de-DE"/>
            </a:br>
            <a:r>
              <a:rPr lang="de-DE" b="1"/>
              <a:t>Fettes, Süßes und Salziges </a:t>
            </a:r>
          </a:p>
        </p:txBody>
      </p:sp>
      <p:sp>
        <p:nvSpPr>
          <p:cNvPr id="3" name="Inhaltsplatzhalter 2"/>
          <p:cNvSpPr>
            <a:spLocks noGrp="1"/>
          </p:cNvSpPr>
          <p:nvPr>
            <p:ph idx="1"/>
          </p:nvPr>
        </p:nvSpPr>
        <p:spPr/>
        <p:txBody>
          <a:bodyPr>
            <a:normAutofit/>
          </a:bodyPr>
          <a:lstStyle/>
          <a:p>
            <a:r>
              <a:rPr lang="de-DE" altLang="de-DE" sz="2400"/>
              <a:t>Fett-, zucker- und salzreiche Lebensmittel (= Genussmittel) </a:t>
            </a:r>
            <a:br>
              <a:rPr lang="de-DE" altLang="de-DE" sz="2400"/>
            </a:br>
            <a:r>
              <a:rPr lang="de-DE" altLang="de-DE" sz="2400"/>
              <a:t>nur </a:t>
            </a:r>
            <a:r>
              <a:rPr lang="de-DE" altLang="de-DE" sz="2400" b="1">
                <a:solidFill>
                  <a:srgbClr val="3B5BA1"/>
                </a:solidFill>
              </a:rPr>
              <a:t>selten</a:t>
            </a:r>
            <a:r>
              <a:rPr lang="de-DE" altLang="de-DE" sz="2400" b="1"/>
              <a:t> </a:t>
            </a:r>
            <a:r>
              <a:rPr lang="de-DE" altLang="de-DE" sz="2400"/>
              <a:t>genießen</a:t>
            </a:r>
          </a:p>
          <a:p>
            <a:pPr marL="0" indent="0">
              <a:buNone/>
            </a:pPr>
            <a:endParaRPr lang="de-AT" altLang="de-DE" sz="2400" b="1"/>
          </a:p>
        </p:txBody>
      </p:sp>
      <p:sp>
        <p:nvSpPr>
          <p:cNvPr id="8" name="Ovale Legende 24"/>
          <p:cNvSpPr>
            <a:spLocks noChangeArrowheads="1"/>
          </p:cNvSpPr>
          <p:nvPr/>
        </p:nvSpPr>
        <p:spPr bwMode="auto">
          <a:xfrm>
            <a:off x="838200" y="3927273"/>
            <a:ext cx="5415116" cy="1128001"/>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p>
            <a:pPr marL="360000" indent="-288000">
              <a:lnSpc>
                <a:spcPct val="90000"/>
              </a:lnSpc>
              <a:spcBef>
                <a:spcPts val="300"/>
              </a:spcBef>
              <a:buFont typeface="Arial" panose="020B0604020202020204" pitchFamily="34" charset="0"/>
              <a:buChar char="•"/>
            </a:pPr>
            <a:r>
              <a:rPr lang="de-DE" sz="2400" i="1">
                <a:solidFill>
                  <a:srgbClr val="575756"/>
                </a:solidFill>
              </a:rPr>
              <a:t>Selten – aber mit Genuss!</a:t>
            </a:r>
          </a:p>
          <a:p>
            <a:pPr marL="360000" indent="-288000">
              <a:lnSpc>
                <a:spcPct val="90000"/>
              </a:lnSpc>
              <a:spcBef>
                <a:spcPts val="300"/>
              </a:spcBef>
              <a:buFont typeface="Arial" panose="020B0604020202020204" pitchFamily="34" charset="0"/>
              <a:buChar char="•"/>
            </a:pPr>
            <a:r>
              <a:rPr lang="de-DE" sz="2400" i="1">
                <a:solidFill>
                  <a:srgbClr val="575756"/>
                </a:solidFill>
              </a:rPr>
              <a:t>Genießen Sie als Ersatz für Süßigkeiten </a:t>
            </a:r>
            <a:br>
              <a:rPr lang="de-DE" sz="2400" i="1">
                <a:solidFill>
                  <a:srgbClr val="575756"/>
                </a:solidFill>
              </a:rPr>
            </a:br>
            <a:r>
              <a:rPr lang="de-DE" sz="2400" i="1">
                <a:solidFill>
                  <a:srgbClr val="575756"/>
                </a:solidFill>
              </a:rPr>
              <a:t>z. B. eine kleine Menge Nüsse.</a:t>
            </a:r>
          </a:p>
        </p:txBody>
      </p:sp>
      <p:sp>
        <p:nvSpPr>
          <p:cNvPr id="9" name="Ovale Legende 3"/>
          <p:cNvSpPr>
            <a:spLocks noChangeArrowheads="1"/>
          </p:cNvSpPr>
          <p:nvPr/>
        </p:nvSpPr>
        <p:spPr bwMode="auto">
          <a:xfrm>
            <a:off x="838203" y="3365844"/>
            <a:ext cx="882014" cy="523220"/>
          </a:xfrm>
          <a:prstGeom prst="rect">
            <a:avLst/>
          </a:prstGeom>
          <a:solidFill>
            <a:srgbClr val="3B5BA1"/>
          </a:solidFill>
          <a:ln w="9525" algn="ctr">
            <a:noFill/>
            <a:round/>
          </a:ln>
          <a:effectLst/>
        </p:spPr>
        <p:txBody>
          <a:bodyPr wrap="square" anchor="ctr">
            <a:spAutoFit/>
          </a:body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4" name="Grafik 3">
            <a:extLst>
              <a:ext uri="{FF2B5EF4-FFF2-40B4-BE49-F238E27FC236}">
                <a16:creationId xmlns:a16="http://schemas.microsoft.com/office/drawing/2014/main" id="{AFEA3202-DA6B-C2D5-93CE-B8317F7B44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06235" y="2486300"/>
            <a:ext cx="3769656" cy="3166512"/>
          </a:xfrm>
          <a:prstGeom prst="rect">
            <a:avLst/>
          </a:prstGeom>
        </p:spPr>
      </p:pic>
    </p:spTree>
    <p:extLst>
      <p:ext uri="{BB962C8B-B14F-4D97-AF65-F5344CB8AC3E}">
        <p14:creationId xmlns:p14="http://schemas.microsoft.com/office/powerpoint/2010/main" val="7597052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Startcheck</a:t>
            </a:r>
          </a:p>
        </p:txBody>
      </p:sp>
      <p:sp>
        <p:nvSpPr>
          <p:cNvPr id="3" name="Inhaltsplatzhalter 2"/>
          <p:cNvSpPr>
            <a:spLocks noGrp="1"/>
          </p:cNvSpPr>
          <p:nvPr>
            <p:ph idx="1"/>
          </p:nvPr>
        </p:nvSpPr>
        <p:spPr/>
        <p:txBody>
          <a:bodyPr>
            <a:normAutofit/>
          </a:bodyPr>
          <a:lstStyle/>
          <a:p>
            <a:pPr marL="0" indent="0">
              <a:buNone/>
              <a:defRPr/>
            </a:pPr>
            <a:r>
              <a:rPr lang="de-DE" altLang="de-DE" sz="2400" b="1">
                <a:solidFill>
                  <a:srgbClr val="3C5BA6"/>
                </a:solidFill>
              </a:rPr>
              <a:t>Vor dem Start …</a:t>
            </a:r>
          </a:p>
          <a:p>
            <a:pPr>
              <a:defRPr/>
            </a:pPr>
            <a:r>
              <a:rPr lang="de-DE" altLang="de-DE" sz="2400"/>
              <a:t>Ruhige Umgebung?</a:t>
            </a:r>
          </a:p>
          <a:p>
            <a:pPr>
              <a:defRPr/>
            </a:pPr>
            <a:r>
              <a:rPr lang="de-DE" altLang="de-DE" sz="2400"/>
              <a:t>Eventuell Kopfhörer bei schlechter Tonqualität</a:t>
            </a:r>
          </a:p>
          <a:p>
            <a:pPr>
              <a:defRPr/>
            </a:pPr>
            <a:r>
              <a:rPr lang="de-DE" altLang="de-DE" sz="2400"/>
              <a:t>Alles vorbereitet? Diabetes-Tagebuch, Notizblock, Stift</a:t>
            </a:r>
          </a:p>
          <a:p>
            <a:pPr>
              <a:defRPr/>
            </a:pPr>
            <a:r>
              <a:rPr lang="de-DE" altLang="de-DE" sz="2400"/>
              <a:t>Technische Ausrüstung okay? Ladegerät griffbereit?</a:t>
            </a:r>
          </a:p>
          <a:p>
            <a:pPr>
              <a:defRPr/>
            </a:pPr>
            <a:r>
              <a:rPr lang="de-DE" altLang="de-DE" sz="2400"/>
              <a:t>Video und Mikrofon aktiviert? </a:t>
            </a:r>
            <a:br>
              <a:rPr lang="de-DE" altLang="de-DE" sz="2400"/>
            </a:br>
            <a:r>
              <a:rPr lang="de-DE" altLang="de-DE" sz="2400"/>
              <a:t>Wichtig für Soundcheck – soll danach wieder deaktiviert werden</a:t>
            </a:r>
          </a:p>
        </p:txBody>
      </p:sp>
    </p:spTree>
    <p:extLst>
      <p:ext uri="{BB962C8B-B14F-4D97-AF65-F5344CB8AC3E}">
        <p14:creationId xmlns:p14="http://schemas.microsoft.com/office/powerpoint/2010/main" val="5218806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Alternativen zum Zucker? (1)</a:t>
            </a:r>
          </a:p>
        </p:txBody>
      </p:sp>
      <p:pic>
        <p:nvPicPr>
          <p:cNvPr id="4" name="Grafik 3"/>
          <p:cNvPicPr>
            <a:picLocks noChangeAspect="1"/>
          </p:cNvPicPr>
          <p:nvPr/>
        </p:nvPicPr>
        <p:blipFill>
          <a:blip r:embed="rId2">
            <a:extLst>
              <a:ext uri="{28A0092B-C50C-407E-A947-70E740481C1C}">
                <a14:useLocalDpi xmlns:a14="http://schemas.microsoft.com/office/drawing/2010/main"/>
              </a:ext>
            </a:extLst>
          </a:blip>
          <a:srcRect t="11148" b="14106"/>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
        <p:nvSpPr>
          <p:cNvPr id="13" name="Inhaltsplatzhalter 2"/>
          <p:cNvSpPr>
            <a:spLocks noGrp="1"/>
          </p:cNvSpPr>
          <p:nvPr>
            <p:ph sz="half" idx="1"/>
          </p:nvPr>
        </p:nvSpPr>
        <p:spPr bwMode="auto">
          <a:xfrm>
            <a:off x="838200" y="1799282"/>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spcAft>
                <a:spcPts val="600"/>
              </a:spcAft>
              <a:buNone/>
            </a:pPr>
            <a:r>
              <a:rPr lang="de-DE" altLang="de-DE" b="1">
                <a:solidFill>
                  <a:srgbClr val="3C5BA6"/>
                </a:solidFill>
              </a:rPr>
              <a:t>Süßstoffe …</a:t>
            </a:r>
          </a:p>
          <a:p>
            <a:pPr marL="361950" lvl="1" indent="-268288">
              <a:spcBef>
                <a:spcPts val="1000"/>
              </a:spcBef>
            </a:pPr>
            <a:r>
              <a:rPr lang="de-DE" altLang="de-DE" sz="2000"/>
              <a:t>sind großteils chemisch.  </a:t>
            </a:r>
          </a:p>
          <a:p>
            <a:pPr marL="361950" lvl="1" indent="-268288"/>
            <a:r>
              <a:rPr lang="de-DE" altLang="de-DE" sz="2000"/>
              <a:t>haben eine extrem hohe Süßkraft.</a:t>
            </a:r>
          </a:p>
          <a:p>
            <a:pPr marL="361950" lvl="1" indent="-268288"/>
            <a:r>
              <a:rPr lang="de-DE" altLang="de-DE" sz="2000"/>
              <a:t>sind kalorienfrei.</a:t>
            </a:r>
          </a:p>
          <a:p>
            <a:pPr marL="361950" lvl="1" indent="-268288"/>
            <a:r>
              <a:rPr lang="de-DE" altLang="de-DE" sz="2000"/>
              <a:t>erhöhen den Blutzucker nicht.</a:t>
            </a:r>
          </a:p>
          <a:p>
            <a:pPr marL="361950" lvl="1" indent="-268288"/>
            <a:r>
              <a:rPr lang="de-DE" altLang="de-DE" sz="2000"/>
              <a:t>gibt es in Tablettenform, als Pulver oder flüssig.</a:t>
            </a:r>
          </a:p>
          <a:p>
            <a:pPr marL="361950" lvl="1" indent="-268288"/>
            <a:r>
              <a:rPr lang="de-DE" altLang="de-DE" sz="2000"/>
              <a:t>sind nur bedingt hitzestabil.</a:t>
            </a:r>
          </a:p>
          <a:p>
            <a:pPr marL="361950" lvl="1" indent="-268288"/>
            <a:r>
              <a:rPr lang="de-DE" altLang="de-DE" sz="2000"/>
              <a:t>sind nur bedingt backtauglich.</a:t>
            </a:r>
          </a:p>
          <a:p>
            <a:pPr marL="361950" lvl="1" indent="-268288"/>
            <a:r>
              <a:rPr lang="de-DE" altLang="de-DE" sz="2000"/>
              <a:t>sind z. B. Aspartam, Saccharin, Cyclamat, Sucralose.</a:t>
            </a:r>
          </a:p>
        </p:txBody>
      </p:sp>
      <p:sp>
        <p:nvSpPr>
          <p:cNvPr id="14" name="Inhaltsplatzhalter 2"/>
          <p:cNvSpPr>
            <a:spLocks noGrp="1"/>
          </p:cNvSpPr>
          <p:nvPr>
            <p:ph sz="half" idx="2"/>
          </p:nvPr>
        </p:nvSpPr>
        <p:spPr>
          <a:xfrm>
            <a:off x="4900775" y="1799282"/>
            <a:ext cx="4561726" cy="4790932"/>
          </a:xfrm>
        </p:spPr>
        <p:txBody>
          <a:bodyPr>
            <a:noAutofit/>
          </a:bodyPr>
          <a:lstStyle/>
          <a:p>
            <a:pPr marL="0" indent="0">
              <a:spcAft>
                <a:spcPts val="600"/>
              </a:spcAft>
              <a:buClr>
                <a:srgbClr val="3C5BA6"/>
              </a:buClr>
              <a:buNone/>
            </a:pPr>
            <a:r>
              <a:rPr lang="de-DE" altLang="de-DE" b="1">
                <a:solidFill>
                  <a:srgbClr val="3C5BA6"/>
                </a:solidFill>
              </a:rPr>
              <a:t>Zuckeraustauschstoffe …</a:t>
            </a:r>
          </a:p>
          <a:p>
            <a:pPr marL="361950" lvl="1" indent="-268288">
              <a:buClr>
                <a:srgbClr val="575756"/>
              </a:buClr>
            </a:pPr>
            <a:r>
              <a:rPr lang="de-DE" altLang="de-DE" sz="2000"/>
              <a:t>sind zuckerähnlich.</a:t>
            </a:r>
          </a:p>
          <a:p>
            <a:pPr marL="361950" lvl="1" indent="-268288">
              <a:buClr>
                <a:srgbClr val="575756"/>
              </a:buClr>
            </a:pPr>
            <a:r>
              <a:rPr lang="de-DE" altLang="de-DE" sz="2000"/>
              <a:t>haben eine ähnliche Süßkraft wie Zucker.</a:t>
            </a:r>
          </a:p>
          <a:p>
            <a:pPr marL="361950" lvl="1" indent="-268288">
              <a:buClr>
                <a:srgbClr val="575756"/>
              </a:buClr>
            </a:pPr>
            <a:r>
              <a:rPr lang="de-DE" altLang="de-DE" sz="2000"/>
              <a:t>liefern Energie (außer Erythrit).</a:t>
            </a:r>
          </a:p>
          <a:p>
            <a:pPr marL="361950" lvl="1" indent="-268288">
              <a:buClr>
                <a:srgbClr val="575756"/>
              </a:buClr>
            </a:pPr>
            <a:r>
              <a:rPr lang="de-DE" altLang="de-DE" sz="2000"/>
              <a:t>beeinflussen den Blutzucker teilweise.</a:t>
            </a:r>
          </a:p>
          <a:p>
            <a:pPr marL="361950" lvl="1" indent="-268288">
              <a:buClr>
                <a:srgbClr val="575756"/>
              </a:buClr>
            </a:pPr>
            <a:r>
              <a:rPr lang="de-DE" altLang="de-DE" sz="2000"/>
              <a:t>sind meist in Pulverform.</a:t>
            </a:r>
          </a:p>
          <a:p>
            <a:pPr marL="361950" lvl="1" indent="-268288">
              <a:buClr>
                <a:srgbClr val="575756"/>
              </a:buClr>
            </a:pPr>
            <a:r>
              <a:rPr lang="de-DE" altLang="de-DE" sz="2000"/>
              <a:t>sind backtauglich, können aber den Geschmack beeinflussen!</a:t>
            </a:r>
          </a:p>
          <a:p>
            <a:pPr marL="361950" lvl="1" indent="-268288">
              <a:buClr>
                <a:srgbClr val="575756"/>
              </a:buClr>
            </a:pPr>
            <a:r>
              <a:rPr lang="de-DE" altLang="de-DE" sz="2000"/>
              <a:t>können Blähungen, Krämpfe und Durchfall verursachen.</a:t>
            </a:r>
          </a:p>
          <a:p>
            <a:pPr marL="361950" lvl="1" indent="-268288">
              <a:buClr>
                <a:srgbClr val="575756"/>
              </a:buClr>
            </a:pPr>
            <a:r>
              <a:rPr lang="de-DE" altLang="de-DE" sz="2000"/>
              <a:t>sind z. B. Fruchtzucker, Sorbit, Sionon, Maltit, Mannit, Xylit, Erythrit.</a:t>
            </a:r>
          </a:p>
        </p:txBody>
      </p:sp>
    </p:spTree>
    <p:extLst>
      <p:ext uri="{BB962C8B-B14F-4D97-AF65-F5344CB8AC3E}">
        <p14:creationId xmlns:p14="http://schemas.microsoft.com/office/powerpoint/2010/main" val="34026578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Inhaltsplatzhalter 2"/>
          <p:cNvSpPr>
            <a:spLocks noGrp="1"/>
          </p:cNvSpPr>
          <p:nvPr>
            <p:ph sz="half" idx="1"/>
          </p:nvPr>
        </p:nvSpPr>
        <p:spPr bwMode="auto">
          <a:xfrm>
            <a:off x="838200" y="1825625"/>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spcAft>
                <a:spcPts val="600"/>
              </a:spcAft>
              <a:buNone/>
            </a:pPr>
            <a:r>
              <a:rPr lang="de-DE" altLang="de-DE" b="1">
                <a:solidFill>
                  <a:srgbClr val="3C5BA6"/>
                </a:solidFill>
              </a:rPr>
              <a:t>Süßstoffe …</a:t>
            </a:r>
          </a:p>
          <a:p>
            <a:pPr marL="361950" lvl="1" indent="-268288"/>
            <a:r>
              <a:rPr lang="de-DE" altLang="de-DE" sz="2100"/>
              <a:t>sind eine mögliche Alternative zum Süßen von Getränken, Cremen und Puddings.</a:t>
            </a:r>
          </a:p>
          <a:p>
            <a:pPr marL="361950" lvl="1" indent="-268288"/>
            <a:r>
              <a:rPr lang="de-DE" altLang="de-DE" sz="2100"/>
              <a:t>sollten wenn </a:t>
            </a:r>
            <a:r>
              <a:rPr lang="de-DE" altLang="de-DE" sz="2100" b="1"/>
              <a:t>nur</a:t>
            </a:r>
            <a:r>
              <a:rPr lang="de-DE" altLang="de-DE" sz="2100"/>
              <a:t> </a:t>
            </a:r>
            <a:r>
              <a:rPr lang="de-DE" altLang="de-DE" sz="2100" b="1"/>
              <a:t>sehr sparsam </a:t>
            </a:r>
            <a:r>
              <a:rPr lang="de-DE" altLang="de-DE" sz="2100"/>
              <a:t>verwendet werden!</a:t>
            </a:r>
          </a:p>
          <a:p>
            <a:pPr marL="93662" lvl="1" indent="0">
              <a:buNone/>
            </a:pPr>
            <a:endParaRPr lang="de-DE" altLang="de-DE" sz="2100">
              <a:solidFill>
                <a:srgbClr val="FF0000"/>
              </a:solidFill>
            </a:endParaRPr>
          </a:p>
          <a:p>
            <a:pPr marL="93662" lvl="1" indent="0">
              <a:buNone/>
            </a:pPr>
            <a:r>
              <a:rPr lang="de-DE" altLang="de-DE" sz="2100"/>
              <a:t>Es gibt Hinweise darauf, dass die Darmflora negativ beeinflusst wird!</a:t>
            </a:r>
            <a:endParaRPr lang="de-DE" altLang="de-DE"/>
          </a:p>
        </p:txBody>
      </p:sp>
      <p:sp>
        <p:nvSpPr>
          <p:cNvPr id="3" name="Inhaltsplatzhalter 2"/>
          <p:cNvSpPr>
            <a:spLocks noGrp="1"/>
          </p:cNvSpPr>
          <p:nvPr>
            <p:ph sz="half" idx="2"/>
          </p:nvPr>
        </p:nvSpPr>
        <p:spPr>
          <a:xfrm>
            <a:off x="5345934" y="1825625"/>
            <a:ext cx="3852000" cy="4351338"/>
          </a:xfrm>
        </p:spPr>
        <p:txBody>
          <a:bodyPr>
            <a:normAutofit/>
          </a:bodyPr>
          <a:lstStyle/>
          <a:p>
            <a:pPr marL="0" indent="0">
              <a:spcBef>
                <a:spcPct val="20000"/>
              </a:spcBef>
              <a:spcAft>
                <a:spcPts val="600"/>
              </a:spcAft>
              <a:buClr>
                <a:srgbClr val="3C5BA6"/>
              </a:buClr>
              <a:buNone/>
            </a:pPr>
            <a:r>
              <a:rPr lang="de-DE" altLang="de-DE" b="1">
                <a:solidFill>
                  <a:srgbClr val="3C5BA6"/>
                </a:solidFill>
                <a:latin typeface="Calibri" panose="020F0502020204030204" pitchFamily="34" charset="0"/>
                <a:cs typeface="Calibri" panose="020F0502020204030204" pitchFamily="34" charset="0"/>
              </a:rPr>
              <a:t>Zuckeraustauschstoffe …</a:t>
            </a:r>
            <a:endParaRPr lang="de-DE" altLang="de-DE">
              <a:solidFill>
                <a:srgbClr val="4D4D4D"/>
              </a:solidFill>
              <a:latin typeface="Calibri" panose="020F0502020204030204" pitchFamily="34" charset="0"/>
              <a:cs typeface="Calibri" panose="020F0502020204030204" pitchFamily="34" charset="0"/>
            </a:endParaRPr>
          </a:p>
          <a:p>
            <a:r>
              <a:rPr lang="de-DE" sz="2100"/>
              <a:t>bringen keinen wesentlichen Vorteil und werden deswegen </a:t>
            </a:r>
            <a:r>
              <a:rPr lang="de-DE" sz="2100" b="1"/>
              <a:t>nicht</a:t>
            </a:r>
            <a:r>
              <a:rPr lang="de-DE" sz="2100"/>
              <a:t> empfohlen.</a:t>
            </a:r>
          </a:p>
        </p:txBody>
      </p:sp>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Alternativen zum Zucker? (2)</a:t>
            </a:r>
          </a:p>
        </p:txBody>
      </p:sp>
      <p:pic>
        <p:nvPicPr>
          <p:cNvPr id="4" name="Grafik 3"/>
          <p:cNvPicPr>
            <a:picLocks noChangeAspect="1"/>
          </p:cNvPicPr>
          <p:nvPr/>
        </p:nvPicPr>
        <p:blipFill>
          <a:blip r:embed="rId2">
            <a:extLst>
              <a:ext uri="{28A0092B-C50C-407E-A947-70E740481C1C}">
                <a14:useLocalDpi xmlns:a14="http://schemas.microsoft.com/office/drawing/2010/main"/>
              </a:ext>
            </a:extLst>
          </a:blip>
          <a:srcRect t="11148" b="14106"/>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Tree>
    <p:extLst>
      <p:ext uri="{BB962C8B-B14F-4D97-AF65-F5344CB8AC3E}">
        <p14:creationId xmlns:p14="http://schemas.microsoft.com/office/powerpoint/2010/main" val="29184041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Süßes für Süße?</a:t>
            </a:r>
          </a:p>
        </p:txBody>
      </p:sp>
      <p:sp>
        <p:nvSpPr>
          <p:cNvPr id="30723"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r>
              <a:rPr lang="de-DE" altLang="de-DE" sz="2600"/>
              <a:t>Zucker pur und in gelöster Form </a:t>
            </a:r>
            <a:br>
              <a:rPr lang="de-DE" altLang="de-DE" sz="2600"/>
            </a:br>
            <a:r>
              <a:rPr lang="de-DE" altLang="de-DE" sz="2600"/>
              <a:t>vermeiden (Getränke!)</a:t>
            </a:r>
          </a:p>
          <a:p>
            <a:r>
              <a:rPr lang="de-DE" altLang="de-DE" sz="2600"/>
              <a:t>Zum Süßen von </a:t>
            </a:r>
            <a:r>
              <a:rPr lang="de-DE" altLang="de-DE" sz="2600" b="1"/>
              <a:t>Cremen, Puddings </a:t>
            </a:r>
            <a:r>
              <a:rPr lang="de-DE" altLang="de-DE" sz="2600"/>
              <a:t>etc. – </a:t>
            </a:r>
            <a:br>
              <a:rPr lang="de-DE" altLang="de-DE" sz="2600"/>
            </a:br>
            <a:r>
              <a:rPr lang="de-DE" altLang="de-DE" sz="2600"/>
              <a:t>wenn nötig Süßstoff sparsam verwenden</a:t>
            </a:r>
          </a:p>
          <a:p>
            <a:r>
              <a:rPr lang="de-DE" altLang="de-DE" sz="2600"/>
              <a:t>Zum Backen von </a:t>
            </a:r>
            <a:r>
              <a:rPr lang="de-DE" altLang="de-DE" sz="2600" b="1"/>
              <a:t>Mehlspeisen </a:t>
            </a:r>
            <a:r>
              <a:rPr lang="de-DE" altLang="de-DE" sz="2600"/>
              <a:t>… </a:t>
            </a:r>
          </a:p>
          <a:p>
            <a:pPr marL="804863" lvl="1" indent="-357188">
              <a:buFont typeface="Arial" panose="020B0604020202020204" pitchFamily="34" charset="0"/>
              <a:buChar char="…"/>
            </a:pPr>
            <a:r>
              <a:rPr lang="de-DE" altLang="de-DE" sz="2200"/>
              <a:t>die im Rezept angegebene Zuckermenge um die Hälfte reduzieren.</a:t>
            </a:r>
          </a:p>
          <a:p>
            <a:pPr marL="804863" lvl="1" indent="-357188">
              <a:buFont typeface="Arial" panose="020B0604020202020204" pitchFamily="34" charset="0"/>
              <a:buChar char="…"/>
            </a:pPr>
            <a:r>
              <a:rPr lang="de-DE" altLang="de-DE" sz="2200"/>
              <a:t>mind. zur Hälfte Vollkornmehl verwenden.</a:t>
            </a:r>
          </a:p>
          <a:p>
            <a:pPr marL="804863" lvl="1" indent="-357188">
              <a:buFont typeface="Arial" panose="020B0604020202020204" pitchFamily="34" charset="0"/>
              <a:buChar char="…"/>
            </a:pPr>
            <a:r>
              <a:rPr lang="de-DE" altLang="de-DE" sz="2200"/>
              <a:t>eventuell die Hälfte des Mehls durch gemahlene Nüsse/Mandeln ersetzen.</a:t>
            </a:r>
          </a:p>
          <a:p>
            <a:r>
              <a:rPr lang="de-DE" altLang="de-DE" sz="2600" b="1"/>
              <a:t>Marmelade</a:t>
            </a:r>
            <a:r>
              <a:rPr lang="de-DE" altLang="de-DE" sz="2600"/>
              <a:t> mit mind. 75 % Fruchtanteil kaufen</a:t>
            </a:r>
          </a:p>
          <a:p>
            <a:r>
              <a:rPr lang="de-DE" altLang="de-DE" sz="2600" b="1"/>
              <a:t>Selbstgemachte Marmelade </a:t>
            </a:r>
            <a:r>
              <a:rPr lang="de-DE" altLang="de-DE" sz="2600"/>
              <a:t>3:1 einkochen</a:t>
            </a:r>
          </a:p>
          <a:p>
            <a:endParaRPr lang="de-DE" altLang="de-DE"/>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302" t="253" r="42152" b="-253"/>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Sunny Forest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4909415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Wie viel Süßes ist möglich?</a:t>
            </a:r>
          </a:p>
        </p:txBody>
      </p:sp>
      <p:sp>
        <p:nvSpPr>
          <p:cNvPr id="31748"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Kleine Mengen in verpackter Form möglich </a:t>
            </a:r>
            <a:br>
              <a:rPr lang="de-DE" altLang="de-DE" sz="2400"/>
            </a:br>
            <a:r>
              <a:rPr lang="de-DE" altLang="de-DE" sz="2400"/>
              <a:t>(z. B. Mehlspeisen, Cremeeis, Schokolade)</a:t>
            </a:r>
          </a:p>
          <a:p>
            <a:r>
              <a:rPr lang="de-DE" altLang="de-DE" sz="2400"/>
              <a:t>Zuckermenge sollte </a:t>
            </a:r>
            <a:r>
              <a:rPr lang="de-DE" altLang="de-DE" sz="2400" b="1"/>
              <a:t>max.</a:t>
            </a:r>
            <a:r>
              <a:rPr lang="de-DE" altLang="de-DE" sz="2400"/>
              <a:t> 10 % der </a:t>
            </a:r>
            <a:br>
              <a:rPr lang="de-DE" altLang="de-DE" sz="2400"/>
            </a:br>
            <a:r>
              <a:rPr lang="de-DE" altLang="de-DE" sz="2400"/>
              <a:t>täglichen Gesamtenergiemenge betragen </a:t>
            </a:r>
            <a:br>
              <a:rPr lang="de-DE" altLang="de-DE" sz="2400"/>
            </a:br>
            <a:r>
              <a:rPr lang="de-DE" altLang="de-DE" sz="2400"/>
              <a:t>(max. 50 g/ca. 2 Esslöffel pro Tag)</a:t>
            </a:r>
          </a:p>
          <a:p>
            <a:r>
              <a:rPr lang="de-DE" altLang="de-DE" sz="2400"/>
              <a:t>Stark gezuckerte Lebensmittel sind oft auch sehr fett!</a:t>
            </a:r>
          </a:p>
          <a:p>
            <a:r>
              <a:rPr lang="de-DE" altLang="de-DE" sz="2400"/>
              <a:t>Zucker in isolierter Form (z. B. Bonbons, Gummibärchen) und in Getränken (z. B. Säfte, Limonaden, Kaffee, Tee) meiden!</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t="6536" b="6536"/>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san_ta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spTree>
    <p:extLst>
      <p:ext uri="{BB962C8B-B14F-4D97-AF65-F5344CB8AC3E}">
        <p14:creationId xmlns:p14="http://schemas.microsoft.com/office/powerpoint/2010/main" val="29890573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Was ist bis zum nächsten Teil zu erledigen?</a:t>
            </a:r>
          </a:p>
        </p:txBody>
      </p:sp>
      <p:sp>
        <p:nvSpPr>
          <p:cNvPr id="34819"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a:t>Unterlagen durchschauen</a:t>
            </a:r>
          </a:p>
          <a:p>
            <a:r>
              <a:rPr lang="de-AT" altLang="de-DE" sz="2400"/>
              <a:t>Weiterhin die Blutzuckerwerte kontrollieren</a:t>
            </a:r>
          </a:p>
          <a:p>
            <a:r>
              <a:rPr lang="de-AT" altLang="de-DE" sz="2400"/>
              <a:t>Essverhalten beobachten und analysieren</a:t>
            </a:r>
          </a:p>
          <a:p>
            <a:r>
              <a:rPr lang="de-AT" altLang="de-DE" sz="2400"/>
              <a:t>Wenn Fragen auftreten, bitte notieren und beim nächsten Termin stellen</a:t>
            </a:r>
          </a:p>
          <a:p>
            <a:r>
              <a:rPr lang="de-AT" altLang="de-DE" sz="2400"/>
              <a:t>Den Zugangslink für den 3. Termin </a:t>
            </a:r>
            <a:br>
              <a:rPr lang="de-AT" altLang="de-DE" sz="2400"/>
            </a:br>
            <a:r>
              <a:rPr lang="de-AT" altLang="de-DE" sz="2400"/>
              <a:t>bekommen Sie rechtzeitig per E-Mail.</a:t>
            </a:r>
          </a:p>
        </p:txBody>
      </p:sp>
      <p:pic>
        <p:nvPicPr>
          <p:cNvPr id="4" name="Bildplatzhalter 3"/>
          <p:cNvPicPr>
            <a:picLocks noGrp="1" noChangeAspect="1"/>
          </p:cNvPicPr>
          <p:nvPr>
            <p:ph type="pic" idx="10"/>
          </p:nvPr>
        </p:nvPicPr>
        <p:blipFill>
          <a:blip r:embed="rId2">
            <a:extLst>
              <a:ext uri="{28A0092B-C50C-407E-A947-70E740481C1C}">
                <a14:useLocalDpi xmlns:a14="http://schemas.microsoft.com/office/drawing/2010/main"/>
              </a:ext>
            </a:extLst>
          </a:blip>
          <a:srcRect t="18038" b="40"/>
          <a:stretch>
            <a:fillRect/>
          </a:stretch>
        </p:blipFill>
        <p:spPr/>
      </p:pic>
      <p:sp>
        <p:nvSpPr>
          <p:cNvPr id="10" name="Textfeld 9"/>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Patrizia Tilly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9881821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214" y="1484314"/>
            <a:ext cx="7704137" cy="4897437"/>
          </a:xfrm>
        </p:spPr>
        <p:txBody>
          <a:bodyPr/>
          <a:lstStyle/>
          <a:p>
            <a:pPr algn="ctr">
              <a:defRPr/>
            </a:pPr>
            <a:r>
              <a:rPr lang="de-DE" altLang="de-DE" b="1"/>
              <a:t>Noch offene Fragen? </a:t>
            </a:r>
            <a:br>
              <a:rPr lang="de-DE" altLang="de-DE"/>
            </a:br>
            <a:r>
              <a:rPr lang="de-DE" altLang="de-DE"/>
              <a:t>Sie können Sie nun gerne stellen!</a:t>
            </a:r>
            <a:br>
              <a:rPr lang="de-DE" altLang="de-DE"/>
            </a:br>
            <a:br>
              <a:rPr lang="de-DE"/>
            </a:br>
            <a:r>
              <a:rPr lang="de-DE" b="1"/>
              <a:t>Vielen Dank für Ihre Aufmerksamkeit!</a:t>
            </a:r>
            <a:br>
              <a:rPr lang="de-DE" sz="900">
                <a:solidFill>
                  <a:srgbClr val="4D4D4D"/>
                </a:solidFill>
              </a:rPr>
            </a:br>
            <a:endParaRPr lang="de-DE" sz="1600">
              <a:solidFill>
                <a:srgbClr val="4D4D4D"/>
              </a:solidFill>
              <a:latin typeface="+mn-lt"/>
            </a:endParaRPr>
          </a:p>
        </p:txBody>
      </p:sp>
    </p:spTree>
    <p:extLst>
      <p:ext uri="{BB962C8B-B14F-4D97-AF65-F5344CB8AC3E}">
        <p14:creationId xmlns:p14="http://schemas.microsoft.com/office/powerpoint/2010/main" val="104036365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A159-9EBE-CD39-E2E6-3C512E9C501D}"/>
            </a:ext>
          </a:extLst>
        </p:cNvPr>
        <p:cNvGrpSpPr/>
        <p:nvPr/>
      </p:nvGrpSpPr>
      <p:grpSpPr>
        <a:xfrm>
          <a:off x="0" y="0"/>
          <a:ext cx="0" cy="0"/>
          <a:chOff x="0" y="0"/>
          <a:chExt cx="0" cy="0"/>
        </a:xfrm>
      </p:grpSpPr>
      <p:sp>
        <p:nvSpPr>
          <p:cNvPr id="23554" name="Titel 1">
            <a:extLst>
              <a:ext uri="{FF2B5EF4-FFF2-40B4-BE49-F238E27FC236}">
                <a16:creationId xmlns:a16="http://schemas.microsoft.com/office/drawing/2014/main" id="{DEC131A2-620E-D976-3DEA-E0B7F6D9112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dirty="0"/>
              <a:t>Therapie Aktiv auf Facebook</a:t>
            </a:r>
          </a:p>
        </p:txBody>
      </p:sp>
      <p:sp>
        <p:nvSpPr>
          <p:cNvPr id="12291" name="Inhaltsplatzhalter 2">
            <a:extLst>
              <a:ext uri="{FF2B5EF4-FFF2-40B4-BE49-F238E27FC236}">
                <a16:creationId xmlns:a16="http://schemas.microsoft.com/office/drawing/2014/main" id="{CA48E999-D596-9FEB-484D-343FD0A6E662}"/>
              </a:ext>
            </a:extLst>
          </p:cNvPr>
          <p:cNvSpPr>
            <a:spLocks noGrp="1"/>
          </p:cNvSpPr>
          <p:nvPr>
            <p:ph idx="1"/>
          </p:nvPr>
        </p:nvSpPr>
        <p:spPr>
          <a:xfrm>
            <a:off x="4876800" y="1825625"/>
            <a:ext cx="6476999" cy="4351338"/>
          </a:xfrm>
        </p:spPr>
        <p:txBody>
          <a:bodyPr>
            <a:normAutofit lnSpcReduction="10000"/>
          </a:bodyPr>
          <a:lstStyle>
            <a:defPPr/>
          </a:lstStyle>
          <a:p>
            <a:pPr marL="0" indent="0">
              <a:spcAft>
                <a:spcPts val="1200"/>
              </a:spcAft>
              <a:buNone/>
              <a:defRPr/>
            </a:pPr>
            <a:r>
              <a:rPr lang="de-DE" altLang="de-DE" sz="2400" b="1" dirty="0">
                <a:solidFill>
                  <a:srgbClr val="3B5BA1"/>
                </a:solidFill>
              </a:rPr>
              <a:t>Was Sie erwartet</a:t>
            </a:r>
          </a:p>
          <a:p>
            <a:pPr marL="268288" lvl="0" indent="-268288" eaLnBrk="0" fontAlgn="base" hangingPunct="0">
              <a:lnSpc>
                <a:spcPct val="100000"/>
              </a:lnSpc>
              <a:spcBef>
                <a:spcPct val="0"/>
              </a:spcBef>
              <a:spcAft>
                <a:spcPct val="0"/>
              </a:spcAft>
              <a:buClrTx/>
              <a:buFontTx/>
              <a:buChar char="•"/>
            </a:pPr>
            <a:r>
              <a:rPr lang="de-DE" altLang="de-DE" sz="2400" dirty="0"/>
              <a:t>Wöchentliche Beiträge zu aktuellen Diabetes‑Themen</a:t>
            </a:r>
          </a:p>
          <a:p>
            <a:pPr marL="268288" lvl="0" indent="-268288" eaLnBrk="0" fontAlgn="base" hangingPunct="0">
              <a:lnSpc>
                <a:spcPct val="100000"/>
              </a:lnSpc>
              <a:spcBef>
                <a:spcPct val="0"/>
              </a:spcBef>
              <a:spcAft>
                <a:spcPct val="0"/>
              </a:spcAft>
              <a:buClrTx/>
              <a:buFontTx/>
              <a:buChar char="•"/>
            </a:pPr>
            <a:r>
              <a:rPr lang="de-DE" altLang="de-DE" sz="2400" dirty="0"/>
              <a:t>Tipps für den Alltag</a:t>
            </a:r>
          </a:p>
          <a:p>
            <a:pPr marL="268288" lvl="0" indent="-268288" eaLnBrk="0" fontAlgn="base" hangingPunct="0">
              <a:lnSpc>
                <a:spcPct val="100000"/>
              </a:lnSpc>
              <a:spcBef>
                <a:spcPct val="0"/>
              </a:spcBef>
              <a:spcAft>
                <a:spcPct val="0"/>
              </a:spcAft>
              <a:buClrTx/>
              <a:buFontTx/>
              <a:buChar char="•"/>
            </a:pPr>
            <a:r>
              <a:rPr lang="de-DE" altLang="de-DE" sz="2400" dirty="0"/>
              <a:t>Hinweise auf Veranstaltungen und neue Angebote</a:t>
            </a:r>
          </a:p>
          <a:p>
            <a:pPr marL="268288" lvl="0" indent="-268288" eaLnBrk="0" fontAlgn="base" hangingPunct="0">
              <a:lnSpc>
                <a:spcPct val="100000"/>
              </a:lnSpc>
              <a:spcBef>
                <a:spcPct val="0"/>
              </a:spcBef>
              <a:spcAft>
                <a:spcPct val="0"/>
              </a:spcAft>
              <a:buClrTx/>
              <a:buFontTx/>
              <a:buChar char="•"/>
            </a:pPr>
            <a:r>
              <a:rPr lang="de-DE" altLang="de-DE" sz="2400" dirty="0"/>
              <a:t>Kurze Erklärungen zu häufigen Fragen</a:t>
            </a:r>
          </a:p>
          <a:p>
            <a:pPr marL="0" indent="0">
              <a:buNone/>
              <a:defRPr/>
            </a:pPr>
            <a:endParaRPr lang="de-DE" altLang="de-DE" sz="2400" dirty="0"/>
          </a:p>
          <a:p>
            <a:pPr marL="0" indent="0">
              <a:buNone/>
              <a:defRPr/>
            </a:pPr>
            <a:r>
              <a:rPr lang="de-AT" sz="2400" b="1" dirty="0">
                <a:solidFill>
                  <a:srgbClr val="3B5BA1"/>
                </a:solidFill>
              </a:rPr>
              <a:t>So finden Sie uns</a:t>
            </a:r>
            <a:endParaRPr lang="de-DE" altLang="de-DE" sz="2400" b="1" dirty="0">
              <a:solidFill>
                <a:srgbClr val="3B5BA1"/>
              </a:solidFill>
            </a:endParaRPr>
          </a:p>
          <a:p>
            <a:pPr marL="0" indent="0">
              <a:buNone/>
              <a:defRPr/>
            </a:pPr>
            <a:r>
              <a:rPr lang="de-DE" altLang="de-DE" sz="2400" dirty="0"/>
              <a:t>Therapie Aktiv – Diabetes im Griff</a:t>
            </a:r>
          </a:p>
          <a:p>
            <a:pPr marL="0" indent="0">
              <a:buNone/>
              <a:defRPr/>
            </a:pPr>
            <a:r>
              <a:rPr lang="de-DE" altLang="de-DE" sz="2000" dirty="0">
                <a:hlinkClick r:id="rId2"/>
              </a:rPr>
              <a:t>https://www.facebook.com/TherapieAktiv</a:t>
            </a:r>
            <a:endParaRPr lang="de-DE" altLang="de-DE" sz="2000" dirty="0"/>
          </a:p>
        </p:txBody>
      </p:sp>
      <p:pic>
        <p:nvPicPr>
          <p:cNvPr id="3" name="Grafik 2">
            <a:extLst>
              <a:ext uri="{FF2B5EF4-FFF2-40B4-BE49-F238E27FC236}">
                <a16:creationId xmlns:a16="http://schemas.microsoft.com/office/drawing/2014/main" id="{FB511B09-A1CE-0044-33D0-A49CBF29D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33600"/>
            <a:ext cx="3595660" cy="3595660"/>
          </a:xfrm>
          <a:prstGeom prst="rect">
            <a:avLst/>
          </a:prstGeom>
        </p:spPr>
      </p:pic>
      <p:pic>
        <p:nvPicPr>
          <p:cNvPr id="4" name="Grafik 3">
            <a:extLst>
              <a:ext uri="{FF2B5EF4-FFF2-40B4-BE49-F238E27FC236}">
                <a16:creationId xmlns:a16="http://schemas.microsoft.com/office/drawing/2014/main" id="{DE94470B-6CF4-83EA-8F49-5AA905D00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869" y="4404823"/>
            <a:ext cx="1825930" cy="1825930"/>
          </a:xfrm>
          <a:prstGeom prst="rect">
            <a:avLst/>
          </a:prstGeom>
        </p:spPr>
      </p:pic>
    </p:spTree>
    <p:extLst>
      <p:ext uri="{BB962C8B-B14F-4D97-AF65-F5344CB8AC3E}">
        <p14:creationId xmlns:p14="http://schemas.microsoft.com/office/powerpoint/2010/main" val="152196152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a:t>Impressum</a:t>
            </a:r>
          </a:p>
        </p:txBody>
      </p:sp>
      <p:pic>
        <p:nvPicPr>
          <p:cNvPr id="7" name="Grafik 3"/>
          <p:cNvPicPr>
            <a:picLocks noChangeAspect="1"/>
          </p:cNvPicPr>
          <p:nvPr/>
        </p:nvPicPr>
        <p:blipFill>
          <a:blip r:embed="rId2">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p>
            <a:pPr>
              <a:spcBef>
                <a:spcPct val="0"/>
              </a:spcBef>
              <a:defRPr/>
            </a:pPr>
            <a:r>
              <a:rPr lang="de-DE" sz="2000" b="1" dirty="0">
                <a:solidFill>
                  <a:srgbClr val="4D4D4D"/>
                </a:solidFill>
                <a:latin typeface="+mn-lt"/>
              </a:rPr>
              <a:t>Medieninhaber und Herausgeber</a:t>
            </a:r>
          </a:p>
          <a:p>
            <a:pPr>
              <a:spcBef>
                <a:spcPct val="0"/>
              </a:spcBef>
              <a:defRPr/>
            </a:pPr>
            <a:r>
              <a:rPr lang="de-DE" sz="2000" dirty="0">
                <a:solidFill>
                  <a:srgbClr val="4D4D4D"/>
                </a:solidFill>
                <a:latin typeface="+mn-lt"/>
              </a:rPr>
              <a:t>Österreichische Gesundheitskasse, Wienerbergstraße 15 – 19, 1100 Wien </a:t>
            </a:r>
            <a:r>
              <a:rPr lang="de-DE" sz="2000" dirty="0">
                <a:solidFill>
                  <a:srgbClr val="4D4D4D"/>
                </a:solidFill>
                <a:latin typeface="+mn-lt"/>
                <a:hlinkClick r:id="rId3"/>
              </a:rPr>
              <a:t>www.oegk.at/impressum </a:t>
            </a:r>
            <a:br>
              <a:rPr lang="de-AT" sz="2000" dirty="0">
                <a:solidFill>
                  <a:srgbClr val="4D4D4D"/>
                </a:solidFill>
                <a:latin typeface="+mn-lt"/>
              </a:rPr>
            </a:br>
            <a:endParaRPr lang="de-AT" sz="2000" dirty="0">
              <a:solidFill>
                <a:srgbClr val="4D4D4D"/>
              </a:solidFill>
              <a:latin typeface="+mn-lt"/>
            </a:endParaRPr>
          </a:p>
          <a:p>
            <a:pPr>
              <a:spcBef>
                <a:spcPct val="0"/>
              </a:spcBef>
              <a:defRPr/>
            </a:pPr>
            <a:r>
              <a:rPr lang="de-DE" sz="2000" b="1" dirty="0">
                <a:solidFill>
                  <a:srgbClr val="4D4D4D"/>
                </a:solidFill>
                <a:latin typeface="+mn-lt"/>
              </a:rPr>
              <a:t>Redaktion </a:t>
            </a:r>
          </a:p>
          <a:p>
            <a:pPr>
              <a:spcBef>
                <a:spcPct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solidFill>
                  <a:srgbClr val="4D4D4D"/>
                </a:solidFill>
                <a:latin typeface="+mn-lt"/>
              </a:rPr>
              <a:t>Telefon: +43 5 0766-151895</a:t>
            </a:r>
            <a:br>
              <a:rPr lang="de-DE" sz="2000" dirty="0">
                <a:solidFill>
                  <a:srgbClr val="4D4D4D"/>
                </a:solidFill>
                <a:latin typeface="+mn-lt"/>
              </a:rPr>
            </a:br>
            <a:r>
              <a:rPr lang="de-DE" sz="2000" dirty="0">
                <a:solidFill>
                  <a:srgbClr val="4D4D4D"/>
                </a:solidFill>
                <a:latin typeface="+mn-lt"/>
              </a:rPr>
              <a:t>E-Mail: </a:t>
            </a:r>
            <a:r>
              <a:rPr lang="de-DE" sz="2000" dirty="0">
                <a:solidFill>
                  <a:srgbClr val="4D4D4D"/>
                </a:solidFill>
                <a:latin typeface="+mn-lt"/>
                <a:hlinkClick r:id="rId4"/>
              </a:rPr>
              <a:t>office@therapie-aktiv.at</a:t>
            </a:r>
            <a:br>
              <a:rPr lang="de-DE" sz="2000" dirty="0">
                <a:solidFill>
                  <a:srgbClr val="4D4D4D"/>
                </a:solidFill>
                <a:latin typeface="+mn-lt"/>
                <a:hlinkClick r:id="rId5"/>
              </a:rPr>
            </a:br>
            <a:endParaRPr lang="de-DE" sz="2000" dirty="0">
              <a:solidFill>
                <a:srgbClr val="4D4D4D"/>
              </a:solidFill>
              <a:latin typeface="+mn-lt"/>
            </a:endParaRPr>
          </a:p>
          <a:p>
            <a:pPr>
              <a:spcBef>
                <a:spcPct val="0"/>
              </a:spcBef>
              <a:defRPr/>
            </a:pPr>
            <a:r>
              <a:rPr lang="de-DE" sz="2000" dirty="0">
                <a:solidFill>
                  <a:srgbClr val="4D4D4D"/>
                </a:solidFill>
                <a:latin typeface="+mn-lt"/>
                <a:hlinkClick r:id="rId6"/>
              </a:rPr>
              <a:t>www.therapie-aktiv.at</a:t>
            </a:r>
            <a:br>
              <a:rPr lang="de-DE" sz="2000" dirty="0">
                <a:solidFill>
                  <a:srgbClr val="4D4D4D"/>
                </a:solidFill>
                <a:latin typeface="+mn-lt"/>
                <a:hlinkClick r:id="rId6"/>
              </a:rPr>
            </a:br>
            <a:endParaRPr lang="de-DE" sz="2000" dirty="0">
              <a:solidFill>
                <a:srgbClr val="4D4D4D"/>
              </a:solidFill>
              <a:latin typeface="+mn-lt"/>
            </a:endParaRPr>
          </a:p>
          <a:p>
            <a:pPr>
              <a:spcBef>
                <a:spcPct val="0"/>
              </a:spcBef>
              <a:defRPr/>
            </a:pPr>
            <a:br>
              <a:rPr lang="de-DE" sz="2000" b="1" dirty="0">
                <a:solidFill>
                  <a:srgbClr val="4D4D4D"/>
                </a:solidFill>
                <a:latin typeface="+mn-lt"/>
              </a:rPr>
            </a:br>
            <a:r>
              <a:rPr lang="de-DE" sz="2000" b="1" dirty="0">
                <a:solidFill>
                  <a:srgbClr val="4D4D4D"/>
                </a:solidFill>
                <a:latin typeface="+mn-lt"/>
              </a:rPr>
              <a:t>Version 2026</a:t>
            </a:r>
            <a:endParaRPr lang="de-DE" sz="1100" b="1" dirty="0">
              <a:solidFill>
                <a:srgbClr val="4D4D4D"/>
              </a:solidFill>
              <a:latin typeface="+mn-lt"/>
            </a:endParaRPr>
          </a:p>
        </p:txBody>
      </p:sp>
    </p:spTree>
    <p:extLst>
      <p:ext uri="{BB962C8B-B14F-4D97-AF65-F5344CB8AC3E}">
        <p14:creationId xmlns:p14="http://schemas.microsoft.com/office/powerpoint/2010/main" val="268526806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a:latin typeface="+mn-lt"/>
            </a:endParaRPr>
          </a:p>
          <a:p>
            <a:r>
              <a:rPr lang="de-AT" b="1">
                <a:latin typeface="+mn-lt"/>
              </a:rPr>
              <a:t>Hinweis zum Urheberrecht</a:t>
            </a:r>
            <a:r>
              <a:rPr lang="de-AT">
                <a:latin typeface="+mn-lt"/>
              </a:rPr>
              <a:t> </a:t>
            </a:r>
          </a:p>
          <a:p>
            <a:r>
              <a:rPr lang="de-AT" sz="200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Soundcheck und Videocheck</a:t>
            </a:r>
          </a:p>
        </p:txBody>
      </p:sp>
      <p:sp>
        <p:nvSpPr>
          <p:cNvPr id="3" name="Inhaltsplatzhalter 2"/>
          <p:cNvSpPr>
            <a:spLocks noGrp="1"/>
          </p:cNvSpPr>
          <p:nvPr>
            <p:ph idx="1"/>
          </p:nvPr>
        </p:nvSpPr>
        <p:spPr/>
        <p:txBody>
          <a:bodyPr>
            <a:normAutofit/>
          </a:bodyPr>
          <a:lstStyle/>
          <a:p>
            <a:pPr marL="0" indent="0">
              <a:buNone/>
              <a:defRPr/>
            </a:pPr>
            <a:r>
              <a:rPr lang="de-DE" altLang="de-DE" sz="2400" b="1">
                <a:solidFill>
                  <a:srgbClr val="3B5BA1"/>
                </a:solidFill>
              </a:rPr>
              <a:t>Soundcheck</a:t>
            </a:r>
          </a:p>
          <a:p>
            <a:pPr>
              <a:defRPr/>
            </a:pPr>
            <a:r>
              <a:rPr lang="de-DE" altLang="de-DE" sz="2400"/>
              <a:t>Können alle Teilnehmer*innen die Vortragenden </a:t>
            </a:r>
            <a:r>
              <a:rPr lang="de-DE" altLang="de-DE" sz="2400" b="1"/>
              <a:t>hören</a:t>
            </a:r>
            <a:r>
              <a:rPr lang="de-DE" altLang="de-DE" sz="2400"/>
              <a:t>? </a:t>
            </a:r>
            <a:br>
              <a:rPr lang="de-DE" altLang="de-DE" sz="2400"/>
            </a:br>
            <a:r>
              <a:rPr lang="de-DE" altLang="de-DE" sz="2400"/>
              <a:t>Bitte Daumen hoch in die Kamera!</a:t>
            </a:r>
          </a:p>
          <a:p>
            <a:pPr>
              <a:defRPr/>
            </a:pPr>
            <a:endParaRPr lang="de-DE" altLang="de-DE" sz="2400"/>
          </a:p>
          <a:p>
            <a:pPr marL="0" indent="0">
              <a:buNone/>
              <a:defRPr/>
            </a:pPr>
            <a:r>
              <a:rPr lang="de-AT" altLang="de-DE" sz="2400" b="1">
                <a:solidFill>
                  <a:srgbClr val="3B5BA1"/>
                </a:solidFill>
              </a:rPr>
              <a:t>Videocheck</a:t>
            </a:r>
            <a:endParaRPr lang="de-DE" altLang="de-DE" sz="2400" b="1">
              <a:solidFill>
                <a:srgbClr val="3B5BA1"/>
              </a:solidFill>
            </a:endParaRPr>
          </a:p>
          <a:p>
            <a:pPr>
              <a:defRPr/>
            </a:pPr>
            <a:r>
              <a:rPr lang="de-DE" altLang="de-DE" sz="2400"/>
              <a:t>Können alle Teilnehmer*innen die Vortragenden </a:t>
            </a:r>
            <a:r>
              <a:rPr lang="de-DE" altLang="de-DE" sz="2400" b="1"/>
              <a:t>sehen</a:t>
            </a:r>
            <a:r>
              <a:rPr lang="de-DE" altLang="de-DE" sz="2400"/>
              <a:t>? </a:t>
            </a:r>
            <a:br>
              <a:rPr lang="de-DE" altLang="de-DE" sz="2400"/>
            </a:br>
            <a:r>
              <a:rPr lang="de-DE" altLang="de-DE" sz="2400"/>
              <a:t>Bitte Daumen hoch in die Kamera! </a:t>
            </a:r>
          </a:p>
        </p:txBody>
      </p:sp>
    </p:spTree>
    <p:extLst>
      <p:ext uri="{BB962C8B-B14F-4D97-AF65-F5344CB8AC3E}">
        <p14:creationId xmlns:p14="http://schemas.microsoft.com/office/powerpoint/2010/main" val="223335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AC3AF6-B6CC-7A46-4259-A5D2DC836E71}"/>
              </a:ext>
            </a:extLst>
          </p:cNvPr>
          <p:cNvSpPr>
            <a:spLocks noGrp="1"/>
          </p:cNvSpPr>
          <p:nvPr>
            <p:ph type="title"/>
          </p:nvPr>
        </p:nvSpPr>
        <p:spPr>
          <a:xfrm>
            <a:off x="838200" y="360000"/>
            <a:ext cx="7920000" cy="1080000"/>
          </a:xfrm>
        </p:spPr>
        <p:txBody>
          <a:bodyPr/>
          <a:lstStyle/>
          <a:p>
            <a:r>
              <a:rPr lang="de-DE"/>
              <a:t>Symbolerklärung Videokonferenz</a:t>
            </a:r>
          </a:p>
        </p:txBody>
      </p:sp>
      <p:pic>
        <p:nvPicPr>
          <p:cNvPr id="12" name="Grafik 14">
            <a:extLst>
              <a:ext uri="{FF2B5EF4-FFF2-40B4-BE49-F238E27FC236}">
                <a16:creationId xmlns:a16="http://schemas.microsoft.com/office/drawing/2014/main" id="{00EED110-1143-AB9F-4AA9-78D574F86043}"/>
              </a:ext>
            </a:extLst>
          </p:cNvPr>
          <p:cNvPicPr>
            <a:picLocks noChangeAspect="1"/>
          </p:cNvPicPr>
          <p:nvPr/>
        </p:nvPicPr>
        <p:blipFill>
          <a:blip r:embed="rId2">
            <a:clrChange>
              <a:clrFrom>
                <a:srgbClr val="F6F5F7"/>
              </a:clrFrom>
              <a:clrTo>
                <a:srgbClr val="F6F5F7">
                  <a:alpha val="0"/>
                </a:srgbClr>
              </a:clrTo>
            </a:clrChange>
            <a:extLst>
              <a:ext uri="{28A0092B-C50C-407E-A947-70E740481C1C}">
                <a14:useLocalDpi xmlns:a14="http://schemas.microsoft.com/office/drawing/2010/main"/>
              </a:ext>
            </a:extLst>
          </a:blip>
          <a:srcRect l="18811" t="78391" r="20912" b="7126"/>
          <a:stretch>
            <a:fillRect/>
          </a:stretch>
        </p:blipFill>
        <p:spPr bwMode="auto">
          <a:xfrm>
            <a:off x="2506612" y="3638325"/>
            <a:ext cx="37560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ussdiagramm: Datenträger mit sequenziellem Zugriff 2">
            <a:extLst>
              <a:ext uri="{FF2B5EF4-FFF2-40B4-BE49-F238E27FC236}">
                <a16:creationId xmlns:a16="http://schemas.microsoft.com/office/drawing/2014/main" id="{F191624D-7684-4D0A-643D-AEFDC5937894}"/>
              </a:ext>
            </a:extLst>
          </p:cNvPr>
          <p:cNvSpPr/>
          <p:nvPr/>
        </p:nvSpPr>
        <p:spPr bwMode="auto">
          <a:xfrm>
            <a:off x="1654124" y="2987449"/>
            <a:ext cx="1765300" cy="1125538"/>
          </a:xfrm>
          <a:custGeom>
            <a:avLst/>
            <a:gdLst>
              <a:gd name="T0" fmla="*/ 881875 w 1765372"/>
              <a:gd name="T1" fmla="*/ 892621 h 1125975"/>
              <a:gd name="T2" fmla="*/ 110000 w 1765372"/>
              <a:gd name="T3" fmla="*/ 661815 h 1125975"/>
              <a:gd name="T4" fmla="*/ 618807 w 1765372"/>
              <a:gd name="T5" fmla="*/ 20340 h 1125975"/>
              <a:gd name="T6" fmla="*/ 1258844 w 1765372"/>
              <a:gd name="T7" fmla="*/ 42865 h 1125975"/>
              <a:gd name="T8" fmla="*/ 1505169 w 1765372"/>
              <a:gd name="T9" fmla="*/ 761901 h 1125975"/>
              <a:gd name="T10" fmla="*/ 1685768 w 1765372"/>
              <a:gd name="T11" fmla="*/ 1069330 h 1125975"/>
              <a:gd name="T12" fmla="*/ 1711621 w 1765372"/>
              <a:gd name="T13" fmla="*/ 1114655 h 1125975"/>
              <a:gd name="T14" fmla="*/ 881875 w 1765372"/>
              <a:gd name="T15" fmla="*/ 892621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a:solidFill>
                <a:schemeClr val="bg1"/>
              </a:solidFill>
              <a:latin typeface="Calibri" panose="020F0502020204030204" pitchFamily="34" charset="0"/>
              <a:cs typeface="Calibri" panose="020F0502020204030204" pitchFamily="34" charset="0"/>
            </a:endParaRPr>
          </a:p>
          <a:p>
            <a:pPr algn="ctr" eaLnBrk="1" hangingPunct="1"/>
            <a:r>
              <a:rPr lang="de-AT" altLang="de-DE">
                <a:solidFill>
                  <a:schemeClr val="bg1"/>
                </a:solidFill>
                <a:latin typeface="Calibri" panose="020F0502020204030204" pitchFamily="34" charset="0"/>
                <a:cs typeface="Calibri" panose="020F0502020204030204" pitchFamily="34" charset="0"/>
              </a:rPr>
              <a:t>Mikro </a:t>
            </a:r>
          </a:p>
          <a:p>
            <a:pPr algn="ctr" eaLnBrk="1" hangingPunct="1"/>
            <a:r>
              <a:rPr lang="de-AT" altLang="de-DE">
                <a:solidFill>
                  <a:schemeClr val="bg1"/>
                </a:solidFill>
                <a:latin typeface="Calibri" panose="020F0502020204030204" pitchFamily="34" charset="0"/>
                <a:cs typeface="Calibri" panose="020F0502020204030204" pitchFamily="34" charset="0"/>
              </a:rPr>
              <a:t>aus-/einschalten</a:t>
            </a:r>
            <a:endParaRPr lang="de-DE" altLang="de-DE">
              <a:solidFill>
                <a:schemeClr val="bg1"/>
              </a:solidFill>
              <a:latin typeface="Calibri" panose="020F0502020204030204" pitchFamily="34" charset="0"/>
              <a:cs typeface="Calibri" panose="020F0502020204030204" pitchFamily="34" charset="0"/>
            </a:endParaRPr>
          </a:p>
        </p:txBody>
      </p:sp>
      <p:sp>
        <p:nvSpPr>
          <p:cNvPr id="14" name="Flussdiagramm: Datenträger mit sequenziellem Zugriff 2">
            <a:extLst>
              <a:ext uri="{FF2B5EF4-FFF2-40B4-BE49-F238E27FC236}">
                <a16:creationId xmlns:a16="http://schemas.microsoft.com/office/drawing/2014/main" id="{6E20F250-8588-AB99-70A9-13BB7AB28F89}"/>
              </a:ext>
            </a:extLst>
          </p:cNvPr>
          <p:cNvSpPr/>
          <p:nvPr/>
        </p:nvSpPr>
        <p:spPr bwMode="auto">
          <a:xfrm>
            <a:off x="3743274" y="2987449"/>
            <a:ext cx="1765300" cy="1125538"/>
          </a:xfrm>
          <a:custGeom>
            <a:avLst/>
            <a:gdLst>
              <a:gd name="T0" fmla="*/ 881875 w 1765372"/>
              <a:gd name="T1" fmla="*/ 892632 h 1125975"/>
              <a:gd name="T2" fmla="*/ 110000 w 1765372"/>
              <a:gd name="T3" fmla="*/ 661825 h 1125975"/>
              <a:gd name="T4" fmla="*/ 618807 w 1765372"/>
              <a:gd name="T5" fmla="*/ 20340 h 1125975"/>
              <a:gd name="T6" fmla="*/ 1258844 w 1765372"/>
              <a:gd name="T7" fmla="*/ 42865 h 1125975"/>
              <a:gd name="T8" fmla="*/ 1505169 w 1765372"/>
              <a:gd name="T9" fmla="*/ 761910 h 1125975"/>
              <a:gd name="T10" fmla="*/ 1685768 w 1765372"/>
              <a:gd name="T11" fmla="*/ 1069343 h 1125975"/>
              <a:gd name="T12" fmla="*/ 1711621 w 1765372"/>
              <a:gd name="T13" fmla="*/ 1114669 h 1125975"/>
              <a:gd name="T14" fmla="*/ 881875 w 1765372"/>
              <a:gd name="T15" fmla="*/ 892632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a:solidFill>
                  <a:schemeClr val="bg1"/>
                </a:solidFill>
                <a:latin typeface="Calibri" panose="020F0502020204030204" pitchFamily="34" charset="0"/>
                <a:cs typeface="Calibri" panose="020F0502020204030204" pitchFamily="34" charset="0"/>
              </a:rPr>
              <a:t>Auflegen/</a:t>
            </a:r>
            <a:br>
              <a:rPr lang="de-AT" altLang="de-DE">
                <a:solidFill>
                  <a:schemeClr val="bg1"/>
                </a:solidFill>
                <a:latin typeface="Calibri" panose="020F0502020204030204" pitchFamily="34" charset="0"/>
                <a:cs typeface="Calibri" panose="020F0502020204030204" pitchFamily="34" charset="0"/>
              </a:rPr>
            </a:br>
            <a:r>
              <a:rPr lang="de-AT" altLang="de-DE">
                <a:solidFill>
                  <a:schemeClr val="bg1"/>
                </a:solidFill>
                <a:latin typeface="Calibri" panose="020F0502020204030204" pitchFamily="34" charset="0"/>
                <a:cs typeface="Calibri" panose="020F0502020204030204" pitchFamily="34" charset="0"/>
              </a:rPr>
              <a:t>Videokonferenz</a:t>
            </a:r>
          </a:p>
          <a:p>
            <a:pPr algn="ctr" eaLnBrk="1" hangingPunct="1"/>
            <a:r>
              <a:rPr lang="de-AT" altLang="de-DE">
                <a:solidFill>
                  <a:schemeClr val="bg1"/>
                </a:solidFill>
                <a:latin typeface="Calibri" panose="020F0502020204030204" pitchFamily="34" charset="0"/>
                <a:cs typeface="Calibri" panose="020F0502020204030204" pitchFamily="34" charset="0"/>
              </a:rPr>
              <a:t>beenden</a:t>
            </a:r>
            <a:endParaRPr lang="de-DE" altLang="de-DE">
              <a:solidFill>
                <a:schemeClr val="bg1"/>
              </a:solidFill>
              <a:latin typeface="Calibri" panose="020F0502020204030204" pitchFamily="34" charset="0"/>
              <a:cs typeface="Calibri" panose="020F0502020204030204" pitchFamily="34" charset="0"/>
            </a:endParaRPr>
          </a:p>
        </p:txBody>
      </p:sp>
      <p:pic>
        <p:nvPicPr>
          <p:cNvPr id="15" name="Grafik 17">
            <a:extLst>
              <a:ext uri="{FF2B5EF4-FFF2-40B4-BE49-F238E27FC236}">
                <a16:creationId xmlns:a16="http://schemas.microsoft.com/office/drawing/2014/main" id="{D4D72693-46C4-EA42-9BE5-6A57CA825DCD}"/>
              </a:ext>
            </a:extLst>
          </p:cNvPr>
          <p:cNvPicPr>
            <a:picLocks noChangeAspect="1"/>
          </p:cNvPicPr>
          <p:nvPr/>
        </p:nvPicPr>
        <p:blipFill>
          <a:blip r:embed="rId2">
            <a:extLst>
              <a:ext uri="{28A0092B-C50C-407E-A947-70E740481C1C}">
                <a14:useLocalDpi xmlns:a14="http://schemas.microsoft.com/office/drawing/2010/main"/>
              </a:ext>
            </a:extLst>
          </a:blip>
          <a:srcRect l="85573" t="11438" r="334" b="57703"/>
          <a:stretch>
            <a:fillRect/>
          </a:stretch>
        </p:blipFill>
        <p:spPr bwMode="auto">
          <a:xfrm>
            <a:off x="6407100" y="2441349"/>
            <a:ext cx="1076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e Legende 3">
            <a:extLst>
              <a:ext uri="{FF2B5EF4-FFF2-40B4-BE49-F238E27FC236}">
                <a16:creationId xmlns:a16="http://schemas.microsoft.com/office/drawing/2014/main" id="{D69CB308-82F8-2BD7-A124-C57C3E8AE03A}"/>
              </a:ext>
            </a:extLst>
          </p:cNvPr>
          <p:cNvSpPr/>
          <p:nvPr/>
        </p:nvSpPr>
        <p:spPr bwMode="auto">
          <a:xfrm>
            <a:off x="7308799" y="5040087"/>
            <a:ext cx="2671541" cy="948118"/>
          </a:xfrm>
          <a:custGeom>
            <a:avLst/>
            <a:gdLst>
              <a:gd name="T0" fmla="*/ 7405 w 1923185"/>
              <a:gd name="T1" fmla="*/ 946312 h 944492"/>
              <a:gd name="T2" fmla="*/ 8965642 w 1923185"/>
              <a:gd name="T3" fmla="*/ 729381 h 944492"/>
              <a:gd name="T4" fmla="*/ 9662412 w 1923185"/>
              <a:gd name="T5" fmla="*/ 38920 h 944492"/>
              <a:gd name="T6" fmla="*/ 18682793 w 1923185"/>
              <a:gd name="T7" fmla="*/ 16530 h 944492"/>
              <a:gd name="T8" fmla="*/ 23701207 w 1923185"/>
              <a:gd name="T9" fmla="*/ 671749 h 944492"/>
              <a:gd name="T10" fmla="*/ 13478225 w 1923185"/>
              <a:gd name="T11" fmla="*/ 776424 h 944492"/>
              <a:gd name="T12" fmla="*/ 7405 w 1923185"/>
              <a:gd name="T13" fmla="*/ 94631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a:solidFill>
                <a:schemeClr val="bg1"/>
              </a:solidFill>
              <a:latin typeface="Calibri" panose="020F0502020204030204" pitchFamily="34" charset="0"/>
              <a:cs typeface="Calibri" panose="020F0502020204030204" pitchFamily="34" charset="0"/>
            </a:endParaRPr>
          </a:p>
          <a:p>
            <a:pPr algn="ctr" eaLnBrk="1" hangingPunct="1"/>
            <a:r>
              <a:rPr lang="de-AT" altLang="de-DE">
                <a:solidFill>
                  <a:schemeClr val="bg1"/>
                </a:solidFill>
                <a:latin typeface="Calibri" panose="020F0502020204030204" pitchFamily="34" charset="0"/>
                <a:cs typeface="Calibri" panose="020F0502020204030204" pitchFamily="34" charset="0"/>
              </a:rPr>
              <a:t>        Video/Kamera </a:t>
            </a:r>
          </a:p>
          <a:p>
            <a:pPr algn="ctr" eaLnBrk="1" hangingPunct="1"/>
            <a:r>
              <a:rPr lang="de-AT" altLang="de-DE">
                <a:solidFill>
                  <a:schemeClr val="bg1"/>
                </a:solidFill>
                <a:latin typeface="Calibri" panose="020F0502020204030204" pitchFamily="34" charset="0"/>
                <a:cs typeface="Calibri" panose="020F0502020204030204" pitchFamily="34" charset="0"/>
              </a:rPr>
              <a:t>       aus-/einschalten</a:t>
            </a:r>
            <a:endParaRPr lang="de-DE" altLang="de-DE">
              <a:solidFill>
                <a:schemeClr val="bg1"/>
              </a:solidFill>
              <a:latin typeface="Calibri" panose="020F0502020204030204" pitchFamily="34" charset="0"/>
              <a:cs typeface="Calibri" panose="020F0502020204030204" pitchFamily="34" charset="0"/>
            </a:endParaRPr>
          </a:p>
        </p:txBody>
      </p:sp>
      <p:sp>
        <p:nvSpPr>
          <p:cNvPr id="17" name="Ovale Legende 3">
            <a:extLst>
              <a:ext uri="{FF2B5EF4-FFF2-40B4-BE49-F238E27FC236}">
                <a16:creationId xmlns:a16="http://schemas.microsoft.com/office/drawing/2014/main" id="{BC9F23B1-5728-7928-97D9-5FE84A15F73A}"/>
              </a:ext>
            </a:extLst>
          </p:cNvPr>
          <p:cNvSpPr/>
          <p:nvPr/>
        </p:nvSpPr>
        <p:spPr bwMode="auto">
          <a:xfrm>
            <a:off x="7308800" y="1800000"/>
            <a:ext cx="2351248" cy="944563"/>
          </a:xfrm>
          <a:custGeom>
            <a:avLst/>
            <a:gdLst>
              <a:gd name="T0" fmla="*/ 7405 w 1923185"/>
              <a:gd name="T1" fmla="*/ 946338 h 944492"/>
              <a:gd name="T2" fmla="*/ 8965642 w 1923185"/>
              <a:gd name="T3" fmla="*/ 729407 h 944492"/>
              <a:gd name="T4" fmla="*/ 9662412 w 1923185"/>
              <a:gd name="T5" fmla="*/ 38920 h 944492"/>
              <a:gd name="T6" fmla="*/ 18682793 w 1923185"/>
              <a:gd name="T7" fmla="*/ 16530 h 944492"/>
              <a:gd name="T8" fmla="*/ 23701207 w 1923185"/>
              <a:gd name="T9" fmla="*/ 671749 h 944492"/>
              <a:gd name="T10" fmla="*/ 13478225 w 1923185"/>
              <a:gd name="T11" fmla="*/ 776440 h 944492"/>
              <a:gd name="T12" fmla="*/ 7405 w 1923185"/>
              <a:gd name="T13" fmla="*/ 946338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a:solidFill>
                  <a:schemeClr val="bg1"/>
                </a:solidFill>
                <a:latin typeface="Calibri" panose="020F0502020204030204" pitchFamily="34" charset="0"/>
                <a:cs typeface="Calibri" panose="020F0502020204030204" pitchFamily="34" charset="0"/>
              </a:rPr>
              <a:t>   Liste der</a:t>
            </a:r>
          </a:p>
          <a:p>
            <a:pPr algn="ctr" eaLnBrk="1" hangingPunct="1"/>
            <a:r>
              <a:rPr lang="de-AT" altLang="de-DE">
                <a:solidFill>
                  <a:schemeClr val="bg1"/>
                </a:solidFill>
                <a:latin typeface="Calibri" panose="020F0502020204030204" pitchFamily="34" charset="0"/>
                <a:cs typeface="Calibri" panose="020F0502020204030204" pitchFamily="34" charset="0"/>
              </a:rPr>
              <a:t>    Teilnehmer*innen</a:t>
            </a:r>
          </a:p>
        </p:txBody>
      </p:sp>
      <p:sp>
        <p:nvSpPr>
          <p:cNvPr id="18" name="Ovale Legende 3">
            <a:extLst>
              <a:ext uri="{FF2B5EF4-FFF2-40B4-BE49-F238E27FC236}">
                <a16:creationId xmlns:a16="http://schemas.microsoft.com/office/drawing/2014/main" id="{09B84642-8DD9-3E3E-4032-F01D14CDF65D}"/>
              </a:ext>
            </a:extLst>
          </p:cNvPr>
          <p:cNvSpPr/>
          <p:nvPr/>
        </p:nvSpPr>
        <p:spPr bwMode="auto">
          <a:xfrm>
            <a:off x="7307211" y="2820762"/>
            <a:ext cx="2960688" cy="1147762"/>
          </a:xfrm>
          <a:custGeom>
            <a:avLst/>
            <a:gdLst>
              <a:gd name="T0" fmla="*/ 59140597 w 1923185"/>
              <a:gd name="T1" fmla="*/ 182118272 h 944492"/>
              <a:gd name="T2" fmla="*/ 2147483646 w 1923185"/>
              <a:gd name="T3" fmla="*/ 140369779 h 944492"/>
              <a:gd name="T4" fmla="*/ 2147483646 w 1923185"/>
              <a:gd name="T5" fmla="*/ 7489718 h 944492"/>
              <a:gd name="T6" fmla="*/ 2147483646 w 1923185"/>
              <a:gd name="T7" fmla="*/ 3182265 h 944492"/>
              <a:gd name="T8" fmla="*/ 2147483646 w 1923185"/>
              <a:gd name="T9" fmla="*/ 129277090 h 944492"/>
              <a:gd name="T10" fmla="*/ 2147483646 w 1923185"/>
              <a:gd name="T11" fmla="*/ 149423575 h 944492"/>
              <a:gd name="T12" fmla="*/ 59140597 w 1923185"/>
              <a:gd name="T13" fmla="*/ 18211827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sz="800">
              <a:solidFill>
                <a:schemeClr val="bg1"/>
              </a:solidFill>
              <a:latin typeface="Calibri" panose="020F0502020204030204" pitchFamily="34" charset="0"/>
              <a:cs typeface="Calibri" panose="020F0502020204030204" pitchFamily="34" charset="0"/>
            </a:endParaRPr>
          </a:p>
          <a:p>
            <a:pPr eaLnBrk="1" hangingPunct="1"/>
            <a:r>
              <a:rPr lang="de-AT" altLang="de-DE">
                <a:solidFill>
                  <a:schemeClr val="bg1"/>
                </a:solidFill>
                <a:latin typeface="Calibri" panose="020F0502020204030204" pitchFamily="34" charset="0"/>
                <a:cs typeface="Calibri" panose="020F0502020204030204" pitchFamily="34" charset="0"/>
              </a:rPr>
              <a:t>           Einstellung/Ansicht </a:t>
            </a:r>
          </a:p>
          <a:p>
            <a:pPr eaLnBrk="1" hangingPunct="1"/>
            <a:r>
              <a:rPr lang="de-AT" altLang="de-DE">
                <a:solidFill>
                  <a:schemeClr val="bg1"/>
                </a:solidFill>
                <a:latin typeface="Calibri" panose="020F0502020204030204" pitchFamily="34" charset="0"/>
                <a:cs typeface="Calibri" panose="020F0502020204030204" pitchFamily="34" charset="0"/>
              </a:rPr>
              <a:t>         Teilnehmer/Bildschirm </a:t>
            </a:r>
          </a:p>
        </p:txBody>
      </p:sp>
    </p:spTree>
    <p:extLst>
      <p:ext uri="{BB962C8B-B14F-4D97-AF65-F5344CB8AC3E}">
        <p14:creationId xmlns:p14="http://schemas.microsoft.com/office/powerpoint/2010/main" val="10291278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„Spielregeln“ während der Schulung</a:t>
            </a:r>
          </a:p>
        </p:txBody>
      </p:sp>
      <p:sp>
        <p:nvSpPr>
          <p:cNvPr id="15" name="Inhaltsplatzhalter 2"/>
          <p:cNvSpPr>
            <a:spLocks noGrp="1"/>
          </p:cNvSpPr>
          <p:nvPr>
            <p:ph idx="1"/>
          </p:nvPr>
        </p:nvSpPr>
        <p:spPr/>
        <p:txBody>
          <a:bodyPr>
            <a:noAutofit/>
          </a:bodyPr>
          <a:lstStyle/>
          <a:p>
            <a:r>
              <a:rPr lang="de-AT" altLang="de-DE" sz="2400"/>
              <a:t>Bitte </a:t>
            </a:r>
            <a:r>
              <a:rPr lang="de-AT" altLang="de-DE" sz="2400" b="1"/>
              <a:t>während des Vortrages das Mikrofon ausschalten/deaktivieren</a:t>
            </a:r>
            <a:r>
              <a:rPr lang="de-AT" altLang="de-DE" sz="2400"/>
              <a:t> – </a:t>
            </a:r>
            <a:br>
              <a:rPr lang="de-AT" altLang="de-DE" sz="2400"/>
            </a:br>
            <a:r>
              <a:rPr lang="de-AT" altLang="de-DE" sz="2400"/>
              <a:t>keine Nebengeräusche und wir unterbrechen uns nicht</a:t>
            </a:r>
          </a:p>
          <a:p>
            <a:r>
              <a:rPr lang="de-AT" altLang="de-DE" sz="2400" b="1"/>
              <a:t>Fragen sind willkommen </a:t>
            </a:r>
            <a:r>
              <a:rPr lang="de-AT" altLang="de-DE" sz="2400"/>
              <a:t>– bitte Mikrofon selbst einschalten/aktivieren</a:t>
            </a:r>
          </a:p>
          <a:p>
            <a:r>
              <a:rPr lang="de-AT" altLang="de-DE" sz="2400" b="1"/>
              <a:t>Bei schlechter Internetverbindung </a:t>
            </a:r>
            <a:r>
              <a:rPr lang="de-AT" altLang="de-DE" sz="2400"/>
              <a:t>kann es helfen, </a:t>
            </a:r>
            <a:r>
              <a:rPr lang="de-AT" altLang="de-DE" sz="2400" b="1"/>
              <a:t>Mikrofon und Video zu deaktivieren.</a:t>
            </a:r>
          </a:p>
          <a:p>
            <a:r>
              <a:rPr lang="de-AT" altLang="de-DE" sz="2400" b="1"/>
              <a:t>Keine Chatfunktion </a:t>
            </a:r>
            <a:r>
              <a:rPr lang="de-AT" altLang="de-DE" sz="2400"/>
              <a:t>– bitte </a:t>
            </a:r>
            <a:r>
              <a:rPr lang="de-AT" altLang="de-DE" sz="2400" b="1"/>
              <a:t>Fragen bevorzugt nach dem Vortrag </a:t>
            </a:r>
            <a:r>
              <a:rPr lang="de-AT" altLang="de-DE" sz="2400"/>
              <a:t>stellen – dafür Mikrofon selbst aktivieren</a:t>
            </a:r>
          </a:p>
        </p:txBody>
      </p:sp>
    </p:spTree>
    <p:extLst>
      <p:ext uri="{BB962C8B-B14F-4D97-AF65-F5344CB8AC3E}">
        <p14:creationId xmlns:p14="http://schemas.microsoft.com/office/powerpoint/2010/main" val="3350603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a:extLst>
              <a:ext uri="{28A0092B-C50C-407E-A947-70E740481C1C}">
                <a14:useLocalDpi xmlns:a14="http://schemas.microsoft.com/office/drawing/2010/main"/>
              </a:ext>
            </a:extLst>
          </a:blip>
          <a:srcRect t="28849" b="733"/>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2. Modul</a:t>
            </a:r>
          </a:p>
        </p:txBody>
      </p:sp>
      <p:sp>
        <p:nvSpPr>
          <p:cNvPr id="4" name="Textplatzhalter 3"/>
          <p:cNvSpPr>
            <a:spLocks noGrp="1"/>
          </p:cNvSpPr>
          <p:nvPr>
            <p:ph type="body" sz="quarter" idx="21"/>
          </p:nvPr>
        </p:nvSpPr>
        <p:spPr/>
        <p:txBody>
          <a:bodyPr>
            <a:normAutofit fontScale="85000" lnSpcReduction="20000"/>
          </a:bodyPr>
          <a:lstStyle/>
          <a:p>
            <a:r>
              <a:rPr lang="de-DE"/>
              <a:t>Gesunde Ernährung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752423" y="5125431"/>
            <a:ext cx="2766647" cy="245296"/>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chemeClr val="bg1"/>
                </a:solidFill>
                <a:effectLst/>
                <a:uLnTx/>
                <a:uFillTx/>
                <a:latin typeface="+mj-lt"/>
                <a:ea typeface="+mn-ea"/>
                <a:cs typeface="+mn-cs"/>
              </a:rPr>
              <a:t>Foto: </a:t>
            </a:r>
            <a:r>
              <a:rPr lang="de-DE" sz="1000">
                <a:solidFill>
                  <a:schemeClr val="bg1"/>
                </a:solidFill>
                <a:latin typeface="+mj-lt"/>
              </a:rPr>
              <a:t>© Daniel Vincek – stock.adobe.com</a:t>
            </a:r>
            <a:endParaRPr kumimoji="0" lang="de-DE" sz="1000" b="0" i="0" u="none" strike="noStrike" kern="1200" cap="none" spc="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9919070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b="1">
                <a:solidFill>
                  <a:srgbClr val="3B5BA1"/>
                </a:solidFill>
              </a:rPr>
              <a:t>Themen</a:t>
            </a:r>
          </a:p>
          <a:p>
            <a:r>
              <a:rPr lang="de-AT" sz="2400"/>
              <a:t>Nahrungsbestandteile, Energieverteilung</a:t>
            </a:r>
            <a:endParaRPr lang="de-DE" sz="2400"/>
          </a:p>
          <a:p>
            <a:r>
              <a:rPr lang="de-DE" sz="2400"/>
              <a:t>Kohlenhydrate &amp; Blutzucker</a:t>
            </a:r>
          </a:p>
          <a:p>
            <a:r>
              <a:rPr lang="de-AT" sz="2400"/>
              <a:t>Optimale Fettzufuhr</a:t>
            </a:r>
            <a:endParaRPr lang="de-DE" sz="2400"/>
          </a:p>
          <a:p>
            <a:r>
              <a:rPr lang="de-AT" sz="2400"/>
              <a:t>Eiweißbedarf</a:t>
            </a:r>
          </a:p>
          <a:p>
            <a:r>
              <a:rPr lang="de-DE" sz="2400"/>
              <a:t>„Gesunder Teller“</a:t>
            </a:r>
          </a:p>
          <a:p>
            <a:r>
              <a:rPr lang="de-AT" sz="2400"/>
              <a:t>Ernährungspyramide</a:t>
            </a:r>
          </a:p>
          <a:p>
            <a:r>
              <a:rPr lang="de-AT" sz="2400"/>
              <a:t>Zucker und Süßes</a:t>
            </a:r>
            <a:endParaRPr lang="de-DE" sz="2400"/>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 Lisavetta</a:t>
            </a:r>
            <a:r>
              <a:rPr lang="de-DE" sz="1000">
                <a:solidFill>
                  <a:srgbClr val="575756"/>
                </a:solidFill>
                <a:latin typeface="+mj-lt"/>
              </a:rPr>
              <a: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13" name="Bildplatzhalter 12">
            <a:extLst>
              <a:ext uri="{FF2B5EF4-FFF2-40B4-BE49-F238E27FC236}">
                <a16:creationId xmlns:a16="http://schemas.microsoft.com/office/drawing/2014/main" id="{1A05A27C-1D81-87AF-A91F-6CB470BCAEE2}"/>
              </a:ext>
            </a:extLst>
          </p:cNvPr>
          <p:cNvPicPr>
            <a:picLocks noGrp="1" noChangeAspect="1"/>
          </p:cNvPicPr>
          <p:nvPr>
            <p:ph type="pic" idx="10"/>
          </p:nvPr>
        </p:nvPicPr>
        <p:blipFill>
          <a:blip r:embed="rId3">
            <a:extLst>
              <a:ext uri="{28A0092B-C50C-407E-A947-70E740481C1C}">
                <a14:useLocalDpi xmlns:a14="http://schemas.microsoft.com/office/drawing/2010/main"/>
              </a:ext>
            </a:extLst>
          </a:blip>
          <a:srcRect l="10199" r="32255"/>
          <a:stretch>
            <a:fillRect/>
          </a:stretch>
        </p:blipFill>
        <p:spPr>
          <a:xfrm>
            <a:off x="7597302" y="1825626"/>
            <a:ext cx="3756497" cy="4351338"/>
          </a:xfrm>
        </p:spPr>
      </p:pic>
    </p:spTree>
    <p:extLst>
      <p:ext uri="{BB962C8B-B14F-4D97-AF65-F5344CB8AC3E}">
        <p14:creationId xmlns:p14="http://schemas.microsoft.com/office/powerpoint/2010/main" val="37952857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Woraus besteht unsere Nahrung?</a:t>
            </a:r>
          </a:p>
        </p:txBody>
      </p:sp>
      <p:sp>
        <p:nvSpPr>
          <p:cNvPr id="3" name="Inhaltsplatzhalter 2"/>
          <p:cNvSpPr>
            <a:spLocks noGrp="1"/>
          </p:cNvSpPr>
          <p:nvPr>
            <p:ph idx="1"/>
          </p:nvPr>
        </p:nvSpPr>
        <p:spPr/>
        <p:txBody>
          <a:bodyPr>
            <a:noAutofit/>
          </a:bodyPr>
          <a:lstStyle/>
          <a:p>
            <a:pPr marL="0" indent="0">
              <a:buNone/>
              <a:defRPr/>
            </a:pPr>
            <a:r>
              <a:rPr lang="de-DE" sz="2400" b="1">
                <a:solidFill>
                  <a:srgbClr val="3B5BA1"/>
                </a:solidFill>
              </a:rPr>
              <a:t>1. Nährstoffe</a:t>
            </a:r>
          </a:p>
          <a:p>
            <a:pPr lvl="1">
              <a:defRPr/>
            </a:pPr>
            <a:r>
              <a:rPr lang="de-DE" sz="2000"/>
              <a:t>Eiweiß (1 g = 4 kcal)</a:t>
            </a:r>
          </a:p>
          <a:p>
            <a:pPr lvl="1">
              <a:defRPr/>
            </a:pPr>
            <a:r>
              <a:rPr lang="de-DE" sz="2000"/>
              <a:t>Fett (1 g = 9 kcal)</a:t>
            </a:r>
          </a:p>
          <a:p>
            <a:pPr lvl="1">
              <a:defRPr/>
            </a:pPr>
            <a:r>
              <a:rPr lang="de-DE" sz="2000"/>
              <a:t>Kohlenhydrate (1 g = 4 kcal)</a:t>
            </a:r>
          </a:p>
          <a:p>
            <a:pPr lvl="1">
              <a:defRPr/>
            </a:pPr>
            <a:r>
              <a:rPr lang="de-DE" sz="2000"/>
              <a:t>Alkohol (1 g = 7 kcal)</a:t>
            </a:r>
          </a:p>
          <a:p>
            <a:pPr marL="0" indent="0">
              <a:buNone/>
              <a:defRPr/>
            </a:pPr>
            <a:r>
              <a:rPr lang="de-DE" sz="2400" b="1">
                <a:solidFill>
                  <a:srgbClr val="3B5BA1"/>
                </a:solidFill>
              </a:rPr>
              <a:t>2. Wirkstoffe</a:t>
            </a:r>
          </a:p>
          <a:p>
            <a:pPr lvl="1">
              <a:defRPr/>
            </a:pPr>
            <a:r>
              <a:rPr lang="de-DE" sz="2000"/>
              <a:t>Vitamine</a:t>
            </a:r>
          </a:p>
          <a:p>
            <a:pPr lvl="1">
              <a:defRPr/>
            </a:pPr>
            <a:r>
              <a:rPr lang="de-DE" sz="2000"/>
              <a:t>Mineralstoffe</a:t>
            </a:r>
          </a:p>
          <a:p>
            <a:pPr lvl="1">
              <a:spcAft>
                <a:spcPts val="600"/>
              </a:spcAft>
              <a:defRPr/>
            </a:pPr>
            <a:r>
              <a:rPr lang="de-DE" sz="2000"/>
              <a:t>Sekundäre Pflanzeninhaltsstoffe</a:t>
            </a:r>
          </a:p>
          <a:p>
            <a:pPr marL="0" indent="0">
              <a:spcAft>
                <a:spcPts val="600"/>
              </a:spcAft>
              <a:buNone/>
              <a:defRPr/>
            </a:pPr>
            <a:r>
              <a:rPr lang="de-DE" sz="2400" b="1">
                <a:solidFill>
                  <a:srgbClr val="3B5BA1"/>
                </a:solidFill>
              </a:rPr>
              <a:t>3. Ballaststoffe</a:t>
            </a:r>
          </a:p>
          <a:p>
            <a:pPr marL="0" indent="0">
              <a:spcAft>
                <a:spcPts val="600"/>
              </a:spcAft>
              <a:buNone/>
              <a:defRPr/>
            </a:pPr>
            <a:r>
              <a:rPr lang="de-DE" sz="2400" b="1">
                <a:solidFill>
                  <a:srgbClr val="3B5BA1"/>
                </a:solidFill>
              </a:rPr>
              <a:t>4. Wasser</a:t>
            </a:r>
          </a:p>
        </p:txBody>
      </p:sp>
      <p:pic>
        <p:nvPicPr>
          <p:cNvPr id="7" name="Bildplatzhalt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26602" y="1939625"/>
            <a:ext cx="6027198" cy="4018132"/>
          </a:xfrm>
          <a:prstGeom prst="rect">
            <a:avLst/>
          </a:prstGeom>
        </p:spPr>
      </p:pic>
      <p:sp>
        <p:nvSpPr>
          <p:cNvPr id="9" name="Textfeld 8"/>
          <p:cNvSpPr txBox="1"/>
          <p:nvPr/>
        </p:nvSpPr>
        <p:spPr>
          <a:xfrm>
            <a:off x="7153750" y="6025431"/>
            <a:ext cx="2766647" cy="237638"/>
          </a:xfrm>
          <a:prstGeom prst="rect">
            <a:avLst/>
          </a:prstGeom>
        </p:spPr>
        <p:txBody>
          <a:bodyPr vert="horz" wrap="none" lIns="0" tIns="0" rIns="0" bIns="0" rtlCol="0">
            <a:noAutofit/>
          </a:bodyPr>
          <a:lstStyle/>
          <a:p>
            <a:pPr algn="ct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Elena Eryomenko – Shutterstock.</a:t>
            </a:r>
            <a:r>
              <a:rPr kumimoji="0" lang="de-DE" sz="1000" b="0" i="0" u="none" strike="noStrike" kern="1200" cap="none" spc="0" normalizeH="0" baseline="0" noProof="0" err="1">
                <a:ln>
                  <a:noFill/>
                </a:ln>
                <a:solidFill>
                  <a:srgbClr val="575756"/>
                </a:solidFill>
                <a:effectLst/>
                <a:uLnTx/>
                <a:uFillTx/>
                <a:latin typeface="+mj-lt"/>
                <a:ea typeface="+mn-ea"/>
                <a:cs typeface="+mn-cs"/>
              </a:rPr>
              <a:t>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24747638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2250</Words>
  <Application>Microsoft Office PowerPoint</Application>
  <PresentationFormat>Breitbild</PresentationFormat>
  <Paragraphs>368</Paragraphs>
  <Slides>38</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Arial</vt:lpstr>
      <vt:lpstr>Book Antiqua</vt:lpstr>
      <vt:lpstr>Calibri</vt:lpstr>
      <vt:lpstr>Calibri Light</vt:lpstr>
      <vt:lpstr>Times New Roman</vt:lpstr>
      <vt:lpstr>Office</vt:lpstr>
      <vt:lpstr>Diabetes mellitus Typ 2</vt:lpstr>
      <vt:lpstr>Herzlich Willkommen</vt:lpstr>
      <vt:lpstr>Startcheck</vt:lpstr>
      <vt:lpstr>Soundcheck und Videocheck</vt:lpstr>
      <vt:lpstr>Symbolerklärung Videokonferenz</vt:lpstr>
      <vt:lpstr>„Spielregeln“ während der Schulung</vt:lpstr>
      <vt:lpstr>Willkommen zum 2. Modul</vt:lpstr>
      <vt:lpstr>Was erwartet Sie heute?</vt:lpstr>
      <vt:lpstr>Woraus besteht unsere Nahrung?</vt:lpstr>
      <vt:lpstr>Kohlenhydrate</vt:lpstr>
      <vt:lpstr>Essen und trinken Sie …</vt:lpstr>
      <vt:lpstr>Fett ist nicht gleich Fett!</vt:lpstr>
      <vt:lpstr>Eiweiß – ein wichtiger Baustoff</vt:lpstr>
      <vt:lpstr>So sollte Ihr Teller aussehen …</vt:lpstr>
      <vt:lpstr>Beispiel (1)</vt:lpstr>
      <vt:lpstr>Beispiel (2)</vt:lpstr>
      <vt:lpstr>Beispiel (3)</vt:lpstr>
      <vt:lpstr>Beispiel (4)</vt:lpstr>
      <vt:lpstr>Beispiel (5)</vt:lpstr>
      <vt:lpstr>So genießen Sie gesund –   Die Österreichische Ernährungspyramide mit Fisch und Fleisch</vt:lpstr>
      <vt:lpstr>So genießen Sie gesund –   Die Österreichische Ernährungspyramide ohne Fisch und Fleisch</vt:lpstr>
      <vt:lpstr>Ernährungspyramide:  Alkoholfreie Getränke</vt:lpstr>
      <vt:lpstr>Ernährungspyramide:  Gemüse und Obst</vt:lpstr>
      <vt:lpstr>Ernährungspyramide:  Getreide und Kartoffeln</vt:lpstr>
      <vt:lpstr>Ernährungspyramide:  Milch und Milchprodukte</vt:lpstr>
      <vt:lpstr>Ernährungspyramide:  Öle, Fette, Nüsse und Samen</vt:lpstr>
      <vt:lpstr>Ernährungspyramide:  Hülsenfrüchte</vt:lpstr>
      <vt:lpstr>Ernährungspyramide:  Fisch, Fleisch und Eier</vt:lpstr>
      <vt:lpstr>Ernährungspyramide:  Fettes, Süßes und Salziges </vt:lpstr>
      <vt:lpstr>Alternativen zum Zucker? (1)</vt:lpstr>
      <vt:lpstr>Alternativen zum Zucker? (2)</vt:lpstr>
      <vt:lpstr>Süßes für Süße?</vt:lpstr>
      <vt:lpstr>Wie viel Süßes ist möglich?</vt:lpstr>
      <vt:lpstr>Was ist bis zum nächsten Teil zu erledigen?</vt:lpstr>
      <vt:lpstr>Noch offene Fragen?  Sie können Sie nun gerne stellen!  Vielen Dank für Ihre Aufmerksamkeit! </vt:lpstr>
      <vt:lpstr>Therapie Aktiv auf Facebook</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350</cp:revision>
  <cp:lastPrinted>2022-02-03T14:04:27Z</cp:lastPrinted>
  <dcterms:created xsi:type="dcterms:W3CDTF">2021-11-18T10:24:16Z</dcterms:created>
  <dcterms:modified xsi:type="dcterms:W3CDTF">2026-06-03T08:47:57Z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010021{"F":2,"I":"5D60-222E-FA50-BCC5"}</vt:lpwstr>
  </property>
</Properties>
</file>