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8"/>
  </p:notesMasterIdLst>
  <p:handoutMasterIdLst>
    <p:handoutMasterId r:id="rId119"/>
  </p:handoutMasterIdLst>
  <p:sldIdLst>
    <p:sldId id="469" r:id="rId2"/>
    <p:sldId id="391" r:id="rId3"/>
    <p:sldId id="281" r:id="rId4"/>
    <p:sldId id="437" r:id="rId5"/>
    <p:sldId id="378" r:id="rId6"/>
    <p:sldId id="446" r:id="rId7"/>
    <p:sldId id="447" r:id="rId8"/>
    <p:sldId id="448" r:id="rId9"/>
    <p:sldId id="523" r:id="rId10"/>
    <p:sldId id="521" r:id="rId11"/>
    <p:sldId id="522" r:id="rId12"/>
    <p:sldId id="439" r:id="rId13"/>
    <p:sldId id="556" r:id="rId14"/>
    <p:sldId id="557" r:id="rId15"/>
    <p:sldId id="558" r:id="rId16"/>
    <p:sldId id="559" r:id="rId17"/>
    <p:sldId id="560" r:id="rId18"/>
    <p:sldId id="561" r:id="rId19"/>
    <p:sldId id="562" r:id="rId20"/>
    <p:sldId id="563" r:id="rId21"/>
    <p:sldId id="443" r:id="rId22"/>
    <p:sldId id="444" r:id="rId23"/>
    <p:sldId id="468" r:id="rId24"/>
    <p:sldId id="472" r:id="rId25"/>
    <p:sldId id="402" r:id="rId26"/>
    <p:sldId id="473" r:id="rId27"/>
    <p:sldId id="407" r:id="rId28"/>
    <p:sldId id="347" r:id="rId29"/>
    <p:sldId id="450" r:id="rId30"/>
    <p:sldId id="451" r:id="rId31"/>
    <p:sldId id="452" r:id="rId32"/>
    <p:sldId id="410" r:id="rId33"/>
    <p:sldId id="453" r:id="rId34"/>
    <p:sldId id="530" r:id="rId35"/>
    <p:sldId id="411" r:id="rId36"/>
    <p:sldId id="477" r:id="rId37"/>
    <p:sldId id="542" r:id="rId38"/>
    <p:sldId id="543" r:id="rId39"/>
    <p:sldId id="544" r:id="rId40"/>
    <p:sldId id="545" r:id="rId41"/>
    <p:sldId id="418" r:id="rId42"/>
    <p:sldId id="546" r:id="rId43"/>
    <p:sldId id="547" r:id="rId44"/>
    <p:sldId id="416" r:id="rId45"/>
    <p:sldId id="548" r:id="rId46"/>
    <p:sldId id="414" r:id="rId47"/>
    <p:sldId id="435" r:id="rId48"/>
    <p:sldId id="445" r:id="rId49"/>
    <p:sldId id="436" r:id="rId50"/>
    <p:sldId id="549" r:id="rId51"/>
    <p:sldId id="467" r:id="rId52"/>
    <p:sldId id="475" r:id="rId53"/>
    <p:sldId id="404" r:id="rId54"/>
    <p:sldId id="525" r:id="rId55"/>
    <p:sldId id="526" r:id="rId56"/>
    <p:sldId id="415" r:id="rId57"/>
    <p:sldId id="534" r:id="rId58"/>
    <p:sldId id="480" r:id="rId59"/>
    <p:sldId id="481" r:id="rId60"/>
    <p:sldId id="417" r:id="rId61"/>
    <p:sldId id="536" r:id="rId62"/>
    <p:sldId id="537" r:id="rId63"/>
    <p:sldId id="419" r:id="rId64"/>
    <p:sldId id="420" r:id="rId65"/>
    <p:sldId id="535" r:id="rId66"/>
    <p:sldId id="483" r:id="rId67"/>
    <p:sldId id="484" r:id="rId68"/>
    <p:sldId id="485" r:id="rId69"/>
    <p:sldId id="486" r:id="rId70"/>
    <p:sldId id="487" r:id="rId71"/>
    <p:sldId id="488" r:id="rId72"/>
    <p:sldId id="489" r:id="rId73"/>
    <p:sldId id="490" r:id="rId74"/>
    <p:sldId id="527" r:id="rId75"/>
    <p:sldId id="492" r:id="rId76"/>
    <p:sldId id="493" r:id="rId77"/>
    <p:sldId id="494" r:id="rId78"/>
    <p:sldId id="503" r:id="rId79"/>
    <p:sldId id="495" r:id="rId80"/>
    <p:sldId id="496" r:id="rId81"/>
    <p:sldId id="497" r:id="rId82"/>
    <p:sldId id="498" r:id="rId83"/>
    <p:sldId id="499" r:id="rId84"/>
    <p:sldId id="500" r:id="rId85"/>
    <p:sldId id="501" r:id="rId86"/>
    <p:sldId id="502" r:id="rId87"/>
    <p:sldId id="466" r:id="rId88"/>
    <p:sldId id="504" r:id="rId89"/>
    <p:sldId id="406" r:id="rId90"/>
    <p:sldId id="505" r:id="rId91"/>
    <p:sldId id="427" r:id="rId92"/>
    <p:sldId id="428" r:id="rId93"/>
    <p:sldId id="429" r:id="rId94"/>
    <p:sldId id="430" r:id="rId95"/>
    <p:sldId id="524" r:id="rId96"/>
    <p:sldId id="506" r:id="rId97"/>
    <p:sldId id="507" r:id="rId98"/>
    <p:sldId id="508" r:id="rId99"/>
    <p:sldId id="539" r:id="rId100"/>
    <p:sldId id="540" r:id="rId101"/>
    <p:sldId id="510" r:id="rId102"/>
    <p:sldId id="511" r:id="rId103"/>
    <p:sldId id="512" r:id="rId104"/>
    <p:sldId id="513" r:id="rId105"/>
    <p:sldId id="514" r:id="rId106"/>
    <p:sldId id="515" r:id="rId107"/>
    <p:sldId id="538" r:id="rId108"/>
    <p:sldId id="517" r:id="rId109"/>
    <p:sldId id="431" r:id="rId110"/>
    <p:sldId id="432" r:id="rId111"/>
    <p:sldId id="518" r:id="rId112"/>
    <p:sldId id="519" r:id="rId113"/>
    <p:sldId id="520" r:id="rId114"/>
    <p:sldId id="591" r:id="rId115"/>
    <p:sldId id="592" r:id="rId116"/>
    <p:sldId id="421" r:id="rId117"/>
  </p:sldIdLst>
  <p:sldSz cx="12192000" cy="6858000"/>
  <p:notesSz cx="10234613" cy="7099300"/>
  <p:custDataLst>
    <p:tags r:id="rId120"/>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lEF7fIdnKAlyJRZ06p81XQ==" hashData="gNozg5LuK8swyFwOlAxxV9OAJRMi8IZKfskzOBWR/TiRZkIIyUKbiaE5bW7u1/dhndjbwtDd0Ip6/SqOwNOC1w=="/>
  <p:extLst>
    <p:ext uri="{521415D9-36F7-43E2-AB2F-B90AF26B5E84}">
      <p14:sectionLst xmlns:p14="http://schemas.microsoft.com/office/powerpoint/2010/main">
        <p14:section name="Standardabschnitt" id="{54BE2BE5-B6F6-41AC-A4F1-212778257FCC}">
          <p14:sldIdLst>
            <p14:sldId id="469"/>
            <p14:sldId id="391"/>
            <p14:sldId id="281"/>
            <p14:sldId id="437"/>
            <p14:sldId id="378"/>
            <p14:sldId id="446"/>
            <p14:sldId id="447"/>
            <p14:sldId id="448"/>
            <p14:sldId id="523"/>
            <p14:sldId id="521"/>
            <p14:sldId id="522"/>
            <p14:sldId id="439"/>
            <p14:sldId id="556"/>
            <p14:sldId id="557"/>
            <p14:sldId id="558"/>
            <p14:sldId id="559"/>
            <p14:sldId id="560"/>
            <p14:sldId id="561"/>
            <p14:sldId id="562"/>
            <p14:sldId id="563"/>
            <p14:sldId id="443"/>
            <p14:sldId id="444"/>
            <p14:sldId id="468"/>
            <p14:sldId id="472"/>
            <p14:sldId id="402"/>
            <p14:sldId id="473"/>
            <p14:sldId id="407"/>
            <p14:sldId id="347"/>
            <p14:sldId id="450"/>
            <p14:sldId id="451"/>
            <p14:sldId id="452"/>
            <p14:sldId id="410"/>
            <p14:sldId id="453"/>
            <p14:sldId id="530"/>
            <p14:sldId id="411"/>
            <p14:sldId id="477"/>
            <p14:sldId id="542"/>
            <p14:sldId id="543"/>
            <p14:sldId id="544"/>
            <p14:sldId id="545"/>
            <p14:sldId id="418"/>
            <p14:sldId id="546"/>
            <p14:sldId id="547"/>
            <p14:sldId id="416"/>
            <p14:sldId id="548"/>
            <p14:sldId id="414"/>
            <p14:sldId id="435"/>
            <p14:sldId id="445"/>
            <p14:sldId id="436"/>
            <p14:sldId id="549"/>
            <p14:sldId id="467"/>
            <p14:sldId id="475"/>
            <p14:sldId id="404"/>
            <p14:sldId id="525"/>
            <p14:sldId id="526"/>
            <p14:sldId id="415"/>
            <p14:sldId id="534"/>
            <p14:sldId id="480"/>
            <p14:sldId id="481"/>
            <p14:sldId id="417"/>
            <p14:sldId id="536"/>
            <p14:sldId id="537"/>
            <p14:sldId id="419"/>
            <p14:sldId id="420"/>
            <p14:sldId id="535"/>
            <p14:sldId id="483"/>
            <p14:sldId id="484"/>
            <p14:sldId id="485"/>
            <p14:sldId id="486"/>
            <p14:sldId id="487"/>
            <p14:sldId id="488"/>
            <p14:sldId id="489"/>
            <p14:sldId id="490"/>
            <p14:sldId id="527"/>
            <p14:sldId id="492"/>
            <p14:sldId id="493"/>
            <p14:sldId id="494"/>
            <p14:sldId id="503"/>
            <p14:sldId id="495"/>
            <p14:sldId id="496"/>
            <p14:sldId id="497"/>
            <p14:sldId id="498"/>
            <p14:sldId id="499"/>
            <p14:sldId id="500"/>
            <p14:sldId id="501"/>
            <p14:sldId id="502"/>
            <p14:sldId id="466"/>
            <p14:sldId id="504"/>
            <p14:sldId id="406"/>
            <p14:sldId id="505"/>
            <p14:sldId id="427"/>
            <p14:sldId id="428"/>
            <p14:sldId id="429"/>
            <p14:sldId id="430"/>
            <p14:sldId id="524"/>
            <p14:sldId id="506"/>
            <p14:sldId id="507"/>
            <p14:sldId id="508"/>
            <p14:sldId id="539"/>
            <p14:sldId id="540"/>
            <p14:sldId id="510"/>
            <p14:sldId id="511"/>
            <p14:sldId id="512"/>
            <p14:sldId id="513"/>
            <p14:sldId id="514"/>
            <p14:sldId id="515"/>
            <p14:sldId id="538"/>
            <p14:sldId id="517"/>
            <p14:sldId id="431"/>
            <p14:sldId id="432"/>
            <p14:sldId id="518"/>
            <p14:sldId id="519"/>
            <p14:sldId id="520"/>
            <p14:sldId id="591"/>
            <p14:sldId id="592"/>
            <p14:sldId id="421"/>
          </p14:sldIdLst>
        </p14:section>
      </p14:sectionLst>
    </p:ext>
    <p:ext uri="{EFAFB233-063F-42B5-8137-9DF3F51BA10A}">
      <p15:sldGuideLst xmlns:p15="http://schemas.microsoft.com/office/powerpoint/2012/main">
        <p15:guide id="1" orient="horz" pos="2069"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emann Mariana" initials="SM" lastIdx="0" clrIdx="0">
    <p:extLst>
      <p:ext uri="{19B8F6BF-5375-455C-9EA6-DF929625EA0E}">
        <p15:presenceInfo xmlns:p15="http://schemas.microsoft.com/office/powerpoint/2012/main" userId="S-1-5-21-1647195101-2025533246-709122288-395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757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84" autoAdjust="0"/>
    <p:restoredTop sz="96247" autoAdjust="0"/>
  </p:normalViewPr>
  <p:slideViewPr>
    <p:cSldViewPr snapToGrid="0" showGuides="1">
      <p:cViewPr varScale="1">
        <p:scale>
          <a:sx n="107" d="100"/>
          <a:sy n="107" d="100"/>
        </p:scale>
        <p:origin x="534" y="102"/>
      </p:cViewPr>
      <p:guideLst>
        <p:guide orient="horz" pos="2069"/>
        <p:guide pos="3863"/>
      </p:guideLst>
    </p:cSldViewPr>
  </p:slideViewPr>
  <p:notesTextViewPr>
    <p:cViewPr>
      <p:scale>
        <a:sx n="1" d="1"/>
        <a:sy n="1" d="1"/>
      </p:scale>
      <p:origin x="0" y="0"/>
    </p:cViewPr>
  </p:notesTextViewPr>
  <p:sorterViewPr>
    <p:cViewPr varScale="1">
      <p:scale>
        <a:sx n="100" d="100"/>
        <a:sy n="100" d="100"/>
      </p:scale>
      <p:origin x="0" y="-19626"/>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handoutMaster" Target="handoutMasters/handout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gs" Target="tags/tag1.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commentAuthors" Target="commentAuthor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4434999" cy="356198"/>
          </a:xfrm>
          <a:prstGeom prst="rect">
            <a:avLst/>
          </a:prstGeom>
        </p:spPr>
        <p:txBody>
          <a:bodyPr vert="horz" lIns="94768" tIns="47384" rIns="94768" bIns="47384" rtlCol="0"/>
          <a:lstStyle>
            <a:defPPr/>
            <a:lvl1pPr algn="l">
              <a:defRPr sz="1200"/>
            </a:lvl1pPr>
          </a:lstStyle>
          <a:p>
            <a:endParaRPr lang="de-DE"/>
          </a:p>
        </p:txBody>
      </p:sp>
      <p:sp>
        <p:nvSpPr>
          <p:cNvPr id="3" name="Datumsplatzhalter 2"/>
          <p:cNvSpPr>
            <a:spLocks noGrp="1"/>
          </p:cNvSpPr>
          <p:nvPr>
            <p:ph type="dt" sz="quarter" idx="1"/>
          </p:nvPr>
        </p:nvSpPr>
        <p:spPr>
          <a:xfrm>
            <a:off x="5797246" y="1"/>
            <a:ext cx="4434999" cy="356198"/>
          </a:xfrm>
          <a:prstGeom prst="rect">
            <a:avLst/>
          </a:prstGeom>
        </p:spPr>
        <p:txBody>
          <a:bodyPr vert="horz" lIns="94768" tIns="47384" rIns="94768" bIns="47384" rtlCol="0"/>
          <a:lstStyle>
            <a:defPPr/>
            <a:lvl1pPr algn="r">
              <a:defRPr sz="1200"/>
            </a:lvl1pPr>
          </a:lstStyle>
          <a:p>
            <a:fld id="{6322F073-E8F4-42A8-BC96-9B8EED4FEBC7}" type="datetimeFigureOut">
              <a:rPr lang="de-DE" smtClean="0"/>
              <a:pPr/>
              <a:t>03.06.2026</a:t>
            </a:fld>
            <a:endParaRPr lang="de-DE"/>
          </a:p>
        </p:txBody>
      </p:sp>
      <p:sp>
        <p:nvSpPr>
          <p:cNvPr id="4" name="Fußzeilenplatzhalter 3"/>
          <p:cNvSpPr>
            <a:spLocks noGrp="1"/>
          </p:cNvSpPr>
          <p:nvPr>
            <p:ph type="ftr" sz="quarter" idx="2"/>
          </p:nvPr>
        </p:nvSpPr>
        <p:spPr>
          <a:xfrm>
            <a:off x="0" y="6743104"/>
            <a:ext cx="4434999" cy="356197"/>
          </a:xfrm>
          <a:prstGeom prst="rect">
            <a:avLst/>
          </a:prstGeom>
        </p:spPr>
        <p:txBody>
          <a:bodyPr vert="horz" lIns="94768" tIns="47384" rIns="94768" bIns="47384" rtlCol="0" anchor="b"/>
          <a:lstStyle>
            <a:defPPr/>
            <a:lvl1pPr algn="l">
              <a:defRPr sz="1200"/>
            </a:lvl1pPr>
          </a:lstStyle>
          <a:p>
            <a:endParaRPr lang="de-DE"/>
          </a:p>
        </p:txBody>
      </p:sp>
      <p:sp>
        <p:nvSpPr>
          <p:cNvPr id="5" name="Foliennummernplatzhalter 4"/>
          <p:cNvSpPr>
            <a:spLocks noGrp="1"/>
          </p:cNvSpPr>
          <p:nvPr>
            <p:ph type="sldNum" sz="quarter" idx="3"/>
          </p:nvPr>
        </p:nvSpPr>
        <p:spPr>
          <a:xfrm>
            <a:off x="5797246" y="6743104"/>
            <a:ext cx="4434999" cy="356197"/>
          </a:xfrm>
          <a:prstGeom prst="rect">
            <a:avLst/>
          </a:prstGeom>
        </p:spPr>
        <p:txBody>
          <a:bodyPr vert="horz" lIns="94768" tIns="47384" rIns="94768" bIns="47384" rtlCol="0" anchor="b"/>
          <a:lstStyle>
            <a:defPPr/>
            <a:lvl1pPr algn="r">
              <a:defRPr sz="1200"/>
            </a:lvl1pPr>
          </a:lstStyle>
          <a:p>
            <a:fld id="{C04A2B68-005F-451D-81AD-46AE4DAC4F55}" type="slidenum">
              <a:rPr lang="de-DE" smtClean="0"/>
              <a:pPr/>
              <a:t>‹Nr.›</a:t>
            </a:fld>
            <a:endParaRPr lang="de-DE"/>
          </a:p>
        </p:txBody>
      </p:sp>
    </p:spTree>
    <p:extLst>
      <p:ext uri="{BB962C8B-B14F-4D97-AF65-F5344CB8AC3E}">
        <p14:creationId xmlns:p14="http://schemas.microsoft.com/office/powerpoint/2010/main" val="34640211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4434999" cy="356198"/>
          </a:xfrm>
          <a:prstGeom prst="rect">
            <a:avLst/>
          </a:prstGeom>
        </p:spPr>
        <p:txBody>
          <a:bodyPr vert="horz" lIns="94768" tIns="47384" rIns="94768" bIns="47384" rtlCol="0"/>
          <a:lstStyle>
            <a:defPPr/>
            <a:lvl1pPr algn="l">
              <a:defRPr sz="1200"/>
            </a:lvl1pPr>
          </a:lstStyle>
          <a:p>
            <a:endParaRPr lang="de-DE"/>
          </a:p>
        </p:txBody>
      </p:sp>
      <p:sp>
        <p:nvSpPr>
          <p:cNvPr id="3" name="Datumsplatzhalter 2"/>
          <p:cNvSpPr>
            <a:spLocks noGrp="1"/>
          </p:cNvSpPr>
          <p:nvPr>
            <p:ph type="dt" idx="1"/>
          </p:nvPr>
        </p:nvSpPr>
        <p:spPr>
          <a:xfrm>
            <a:off x="5797246" y="1"/>
            <a:ext cx="4434999" cy="356198"/>
          </a:xfrm>
          <a:prstGeom prst="rect">
            <a:avLst/>
          </a:prstGeom>
        </p:spPr>
        <p:txBody>
          <a:bodyPr vert="horz" lIns="94768" tIns="47384" rIns="94768" bIns="47384" rtlCol="0"/>
          <a:lstStyle>
            <a:defPPr/>
            <a:lvl1pPr algn="r">
              <a:defRPr sz="1200"/>
            </a:lvl1pPr>
          </a:lstStyle>
          <a:p>
            <a:fld id="{AF6372E4-4873-48A7-AFFA-658B95401C63}" type="datetimeFigureOut">
              <a:rPr lang="de-DE" smtClean="0"/>
              <a:pPr/>
              <a:t>03.06.2026</a:t>
            </a:fld>
            <a:endParaRPr lang="de-DE"/>
          </a:p>
        </p:txBody>
      </p:sp>
      <p:sp>
        <p:nvSpPr>
          <p:cNvPr id="4" name="Folienbildplatzhalter 3"/>
          <p:cNvSpPr>
            <a:spLocks noGrp="1" noRot="1" noChangeAspect="1"/>
          </p:cNvSpPr>
          <p:nvPr>
            <p:ph type="sldImg" idx="2"/>
          </p:nvPr>
        </p:nvSpPr>
        <p:spPr>
          <a:xfrm>
            <a:off x="2989263" y="887413"/>
            <a:ext cx="4256087" cy="2395537"/>
          </a:xfrm>
          <a:prstGeom prst="rect">
            <a:avLst/>
          </a:prstGeom>
          <a:noFill/>
          <a:ln w="12700">
            <a:solidFill>
              <a:prstClr val="black"/>
            </a:solidFill>
          </a:ln>
        </p:spPr>
      </p:sp>
      <p:sp>
        <p:nvSpPr>
          <p:cNvPr id="5" name="Notizenplatzhalter 4"/>
          <p:cNvSpPr>
            <a:spLocks noGrp="1"/>
          </p:cNvSpPr>
          <p:nvPr>
            <p:ph type="body" sz="quarter" idx="3"/>
          </p:nvPr>
        </p:nvSpPr>
        <p:spPr>
          <a:xfrm>
            <a:off x="1023462" y="3416538"/>
            <a:ext cx="8187690" cy="2795350"/>
          </a:xfrm>
          <a:prstGeom prst="rect">
            <a:avLst/>
          </a:prstGeom>
        </p:spPr>
        <p:txBody>
          <a:bodyPr vert="horz" lIns="94768" tIns="47384" rIns="94768" bIns="47384" rtlCol="0"/>
          <a:lstStyle>
            <a:def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6743104"/>
            <a:ext cx="4434999" cy="356197"/>
          </a:xfrm>
          <a:prstGeom prst="rect">
            <a:avLst/>
          </a:prstGeom>
        </p:spPr>
        <p:txBody>
          <a:bodyPr vert="horz" lIns="94768" tIns="47384" rIns="94768" bIns="47384" rtlCol="0" anchor="b"/>
          <a:lstStyle>
            <a:defPPr/>
            <a:lvl1pPr algn="l">
              <a:defRPr sz="1200"/>
            </a:lvl1pPr>
          </a:lstStyle>
          <a:p>
            <a:endParaRPr lang="de-DE"/>
          </a:p>
        </p:txBody>
      </p:sp>
      <p:sp>
        <p:nvSpPr>
          <p:cNvPr id="7" name="Foliennummernplatzhalter 6"/>
          <p:cNvSpPr>
            <a:spLocks noGrp="1"/>
          </p:cNvSpPr>
          <p:nvPr>
            <p:ph type="sldNum" sz="quarter" idx="5"/>
          </p:nvPr>
        </p:nvSpPr>
        <p:spPr>
          <a:xfrm>
            <a:off x="5797246" y="6743104"/>
            <a:ext cx="4434999" cy="356197"/>
          </a:xfrm>
          <a:prstGeom prst="rect">
            <a:avLst/>
          </a:prstGeom>
        </p:spPr>
        <p:txBody>
          <a:bodyPr vert="horz" lIns="94768" tIns="47384" rIns="94768" bIns="47384" rtlCol="0" anchor="b"/>
          <a:lstStyle>
            <a:defPPr/>
            <a:lvl1pPr algn="r">
              <a:defRPr sz="1200"/>
            </a:lvl1pPr>
          </a:lstStyle>
          <a:p>
            <a:fld id="{766BF03D-CF01-4197-A634-3B7CD1C1341F}" type="slidenum">
              <a:rPr lang="de-DE" smtClean="0"/>
              <a:pPr/>
              <a:t>‹Nr.›</a:t>
            </a:fld>
            <a:endParaRPr lang="de-DE"/>
          </a:p>
        </p:txBody>
      </p:sp>
    </p:spTree>
    <p:extLst>
      <p:ext uri="{BB962C8B-B14F-4D97-AF65-F5344CB8AC3E}">
        <p14:creationId xmlns:p14="http://schemas.microsoft.com/office/powerpoint/2010/main" val="3953122892"/>
      </p:ext>
    </p:extLst>
  </p:cSld>
  <p:clrMap bg1="lt1" tx1="dk1" bg2="lt2" tx2="dk2" accent1="accent1" accent2="accent2" accent3="accent3" accent4="accent4" accent5="accent5" accent6="accent6" hlink="hlink" folHlink="folHlink"/>
  <p:notesStyle>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17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defPPr/>
          </a:lstStyle>
          <a:p>
            <a:endParaRPr lang="de-DE" altLang="de-DE"/>
          </a:p>
        </p:txBody>
      </p:sp>
      <p:sp>
        <p:nvSpPr>
          <p:cNvPr id="717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lvl1pPr>
              <a:spcBef>
                <a:spcPct val="30000"/>
              </a:spcBef>
              <a:defRPr sz="1200">
                <a:solidFill>
                  <a:schemeClr val="tx1"/>
                </a:solidFill>
                <a:latin typeface="Calibri" panose="020F0502020204030204" pitchFamily="34" charset="0"/>
              </a:defRPr>
            </a:lvl1pPr>
            <a:lvl2pPr marL="769993" indent="-296151">
              <a:spcBef>
                <a:spcPct val="30000"/>
              </a:spcBef>
              <a:defRPr sz="1200">
                <a:solidFill>
                  <a:schemeClr val="tx1"/>
                </a:solidFill>
                <a:latin typeface="Calibri" panose="020F0502020204030204" pitchFamily="34" charset="0"/>
              </a:defRPr>
            </a:lvl2pPr>
            <a:lvl3pPr marL="1184605" indent="-236921">
              <a:spcBef>
                <a:spcPct val="30000"/>
              </a:spcBef>
              <a:defRPr sz="1200">
                <a:solidFill>
                  <a:schemeClr val="tx1"/>
                </a:solidFill>
                <a:latin typeface="Calibri" panose="020F0502020204030204" pitchFamily="34" charset="0"/>
              </a:defRPr>
            </a:lvl3pPr>
            <a:lvl4pPr marL="1658447" indent="-236921">
              <a:spcBef>
                <a:spcPct val="30000"/>
              </a:spcBef>
              <a:defRPr sz="1200">
                <a:solidFill>
                  <a:schemeClr val="tx1"/>
                </a:solidFill>
                <a:latin typeface="Calibri" panose="020F0502020204030204" pitchFamily="34" charset="0"/>
              </a:defRPr>
            </a:lvl4pPr>
            <a:lvl5pPr marL="2132289" indent="-236921">
              <a:spcBef>
                <a:spcPct val="30000"/>
              </a:spcBef>
              <a:defRPr sz="1200">
                <a:solidFill>
                  <a:schemeClr val="tx1"/>
                </a:solidFill>
                <a:latin typeface="Calibri" panose="020F0502020204030204" pitchFamily="34" charset="0"/>
              </a:defRPr>
            </a:lvl5pPr>
            <a:lvl6pPr marL="2606131" indent="-236921" eaLnBrk="0" fontAlgn="base" hangingPunct="0">
              <a:spcBef>
                <a:spcPct val="30000"/>
              </a:spcBef>
              <a:spcAft>
                <a:spcPct val="0"/>
              </a:spcAft>
              <a:defRPr sz="1200">
                <a:solidFill>
                  <a:schemeClr val="tx1"/>
                </a:solidFill>
                <a:latin typeface="Calibri" panose="020F0502020204030204" pitchFamily="34" charset="0"/>
              </a:defRPr>
            </a:lvl6pPr>
            <a:lvl7pPr marL="3079974" indent="-236921" eaLnBrk="0" fontAlgn="base" hangingPunct="0">
              <a:spcBef>
                <a:spcPct val="30000"/>
              </a:spcBef>
              <a:spcAft>
                <a:spcPct val="0"/>
              </a:spcAft>
              <a:defRPr sz="1200">
                <a:solidFill>
                  <a:schemeClr val="tx1"/>
                </a:solidFill>
                <a:latin typeface="Calibri" panose="020F0502020204030204" pitchFamily="34" charset="0"/>
              </a:defRPr>
            </a:lvl7pPr>
            <a:lvl8pPr marL="3553816" indent="-236921" eaLnBrk="0" fontAlgn="base" hangingPunct="0">
              <a:spcBef>
                <a:spcPct val="30000"/>
              </a:spcBef>
              <a:spcAft>
                <a:spcPct val="0"/>
              </a:spcAft>
              <a:defRPr sz="1200">
                <a:solidFill>
                  <a:schemeClr val="tx1"/>
                </a:solidFill>
                <a:latin typeface="Calibri" panose="020F0502020204030204" pitchFamily="34" charset="0"/>
              </a:defRPr>
            </a:lvl8pPr>
            <a:lvl9pPr marL="4027658" indent="-236921"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85BA67-A616-4420-9148-8D49318023F3}" type="slidenum">
              <a:rPr lang="de-DE" altLang="de-DE">
                <a:latin typeface="Arial" panose="020B0604020202020204" pitchFamily="34" charset="0"/>
              </a:rPr>
              <a:pPr>
                <a:spcBef>
                  <a:spcPct val="0"/>
                </a:spcBef>
              </a:pPr>
              <a:t>3</a:t>
            </a:fld>
            <a:endParaRPr lang="de-DE" altLang="de-DE">
              <a:latin typeface="Arial" panose="020B0604020202020204" pitchFamily="34" charset="0"/>
            </a:endParaRPr>
          </a:p>
        </p:txBody>
      </p:sp>
    </p:spTree>
    <p:extLst>
      <p:ext uri="{BB962C8B-B14F-4D97-AF65-F5344CB8AC3E}">
        <p14:creationId xmlns:p14="http://schemas.microsoft.com/office/powerpoint/2010/main" val="2005152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defPPr/>
          </a:lstStyle>
          <a:p>
            <a:endParaRPr lang="de-DE"/>
          </a:p>
        </p:txBody>
      </p:sp>
      <p:sp>
        <p:nvSpPr>
          <p:cNvPr id="4" name="Foliennummernplatzhalter 3"/>
          <p:cNvSpPr>
            <a:spLocks noGrp="1"/>
          </p:cNvSpPr>
          <p:nvPr>
            <p:ph type="sldNum" sz="quarter" idx="10"/>
          </p:nvPr>
        </p:nvSpPr>
        <p:spPr/>
        <p:txBody>
          <a:bodyPr/>
          <a:lstStyle>
            <a:defPPr/>
          </a:lstStyle>
          <a:p>
            <a:fld id="{766BF03D-CF01-4197-A634-3B7CD1C1341F}" type="slidenum">
              <a:rPr lang="de-DE" smtClean="0"/>
              <a:pPr/>
              <a:t>49</a:t>
            </a:fld>
            <a:endParaRPr lang="de-DE"/>
          </a:p>
        </p:txBody>
      </p:sp>
    </p:spTree>
    <p:extLst>
      <p:ext uri="{BB962C8B-B14F-4D97-AF65-F5344CB8AC3E}">
        <p14:creationId xmlns:p14="http://schemas.microsoft.com/office/powerpoint/2010/main" val="4069513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17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defPPr/>
          </a:lstStyle>
          <a:p>
            <a:endParaRPr lang="de-DE" altLang="de-DE"/>
          </a:p>
        </p:txBody>
      </p:sp>
      <p:sp>
        <p:nvSpPr>
          <p:cNvPr id="717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lvl1pPr>
              <a:spcBef>
                <a:spcPct val="30000"/>
              </a:spcBef>
              <a:defRPr sz="1200">
                <a:solidFill>
                  <a:schemeClr val="tx1"/>
                </a:solidFill>
                <a:latin typeface="Calibri" panose="020F0502020204030204" pitchFamily="34" charset="0"/>
              </a:defRPr>
            </a:lvl1pPr>
            <a:lvl2pPr marL="769993" indent="-296151">
              <a:spcBef>
                <a:spcPct val="30000"/>
              </a:spcBef>
              <a:defRPr sz="1200">
                <a:solidFill>
                  <a:schemeClr val="tx1"/>
                </a:solidFill>
                <a:latin typeface="Calibri" panose="020F0502020204030204" pitchFamily="34" charset="0"/>
              </a:defRPr>
            </a:lvl2pPr>
            <a:lvl3pPr marL="1184605" indent="-236921">
              <a:spcBef>
                <a:spcPct val="30000"/>
              </a:spcBef>
              <a:defRPr sz="1200">
                <a:solidFill>
                  <a:schemeClr val="tx1"/>
                </a:solidFill>
                <a:latin typeface="Calibri" panose="020F0502020204030204" pitchFamily="34" charset="0"/>
              </a:defRPr>
            </a:lvl3pPr>
            <a:lvl4pPr marL="1658447" indent="-236921">
              <a:spcBef>
                <a:spcPct val="30000"/>
              </a:spcBef>
              <a:defRPr sz="1200">
                <a:solidFill>
                  <a:schemeClr val="tx1"/>
                </a:solidFill>
                <a:latin typeface="Calibri" panose="020F0502020204030204" pitchFamily="34" charset="0"/>
              </a:defRPr>
            </a:lvl4pPr>
            <a:lvl5pPr marL="2132289" indent="-236921">
              <a:spcBef>
                <a:spcPct val="30000"/>
              </a:spcBef>
              <a:defRPr sz="1200">
                <a:solidFill>
                  <a:schemeClr val="tx1"/>
                </a:solidFill>
                <a:latin typeface="Calibri" panose="020F0502020204030204" pitchFamily="34" charset="0"/>
              </a:defRPr>
            </a:lvl5pPr>
            <a:lvl6pPr marL="2606131" indent="-236921" eaLnBrk="0" fontAlgn="base" hangingPunct="0">
              <a:spcBef>
                <a:spcPct val="30000"/>
              </a:spcBef>
              <a:spcAft>
                <a:spcPct val="0"/>
              </a:spcAft>
              <a:defRPr sz="1200">
                <a:solidFill>
                  <a:schemeClr val="tx1"/>
                </a:solidFill>
                <a:latin typeface="Calibri" panose="020F0502020204030204" pitchFamily="34" charset="0"/>
              </a:defRPr>
            </a:lvl6pPr>
            <a:lvl7pPr marL="3079974" indent="-236921" eaLnBrk="0" fontAlgn="base" hangingPunct="0">
              <a:spcBef>
                <a:spcPct val="30000"/>
              </a:spcBef>
              <a:spcAft>
                <a:spcPct val="0"/>
              </a:spcAft>
              <a:defRPr sz="1200">
                <a:solidFill>
                  <a:schemeClr val="tx1"/>
                </a:solidFill>
                <a:latin typeface="Calibri" panose="020F0502020204030204" pitchFamily="34" charset="0"/>
              </a:defRPr>
            </a:lvl7pPr>
            <a:lvl8pPr marL="3553816" indent="-236921" eaLnBrk="0" fontAlgn="base" hangingPunct="0">
              <a:spcBef>
                <a:spcPct val="30000"/>
              </a:spcBef>
              <a:spcAft>
                <a:spcPct val="0"/>
              </a:spcAft>
              <a:defRPr sz="1200">
                <a:solidFill>
                  <a:schemeClr val="tx1"/>
                </a:solidFill>
                <a:latin typeface="Calibri" panose="020F0502020204030204" pitchFamily="34" charset="0"/>
              </a:defRPr>
            </a:lvl8pPr>
            <a:lvl9pPr marL="4027658" indent="-236921"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85BA67-A616-4420-9148-8D49318023F3}" type="slidenum">
              <a:rPr lang="de-DE" altLang="de-DE">
                <a:latin typeface="Arial" panose="020B0604020202020204" pitchFamily="34" charset="0"/>
              </a:rPr>
              <a:pPr>
                <a:spcBef>
                  <a:spcPct val="0"/>
                </a:spcBef>
              </a:pPr>
              <a:t>53</a:t>
            </a:fld>
            <a:endParaRPr lang="de-DE" altLang="de-DE">
              <a:latin typeface="Arial" panose="020B0604020202020204" pitchFamily="34" charset="0"/>
            </a:endParaRPr>
          </a:p>
        </p:txBody>
      </p:sp>
    </p:spTree>
    <p:extLst>
      <p:ext uri="{BB962C8B-B14F-4D97-AF65-F5344CB8AC3E}">
        <p14:creationId xmlns:p14="http://schemas.microsoft.com/office/powerpoint/2010/main" val="3810652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defPPr/>
          </a:lstStyle>
          <a:p>
            <a:endParaRPr lang="de-DE"/>
          </a:p>
        </p:txBody>
      </p:sp>
      <p:sp>
        <p:nvSpPr>
          <p:cNvPr id="4" name="Foliennummernplatzhalter 3"/>
          <p:cNvSpPr>
            <a:spLocks noGrp="1"/>
          </p:cNvSpPr>
          <p:nvPr>
            <p:ph type="sldNum" sz="quarter" idx="10"/>
          </p:nvPr>
        </p:nvSpPr>
        <p:spPr/>
        <p:txBody>
          <a:bodyPr/>
          <a:lstStyle>
            <a:defPPr/>
          </a:lstStyle>
          <a:p>
            <a:fld id="{766BF03D-CF01-4197-A634-3B7CD1C1341F}" type="slidenum">
              <a:rPr lang="de-DE" smtClean="0"/>
              <a:pPr/>
              <a:t>74</a:t>
            </a:fld>
            <a:endParaRPr lang="de-DE"/>
          </a:p>
        </p:txBody>
      </p:sp>
    </p:spTree>
    <p:extLst>
      <p:ext uri="{BB962C8B-B14F-4D97-AF65-F5344CB8AC3E}">
        <p14:creationId xmlns:p14="http://schemas.microsoft.com/office/powerpoint/2010/main" val="3943804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defPPr/>
          </a:lstStyle>
          <a:p>
            <a:endParaRPr lang="de-DE"/>
          </a:p>
        </p:txBody>
      </p:sp>
      <p:sp>
        <p:nvSpPr>
          <p:cNvPr id="4" name="Foliennummernplatzhalter 3"/>
          <p:cNvSpPr>
            <a:spLocks noGrp="1"/>
          </p:cNvSpPr>
          <p:nvPr>
            <p:ph type="sldNum" sz="quarter" idx="10"/>
          </p:nvPr>
        </p:nvSpPr>
        <p:spPr/>
        <p:txBody>
          <a:bodyPr/>
          <a:lstStyle>
            <a:defPPr/>
          </a:lstStyle>
          <a:p>
            <a:fld id="{766BF03D-CF01-4197-A634-3B7CD1C1341F}" type="slidenum">
              <a:rPr lang="de-DE" smtClean="0"/>
              <a:pPr/>
              <a:t>83</a:t>
            </a:fld>
            <a:endParaRPr lang="de-DE"/>
          </a:p>
        </p:txBody>
      </p:sp>
    </p:spTree>
    <p:extLst>
      <p:ext uri="{BB962C8B-B14F-4D97-AF65-F5344CB8AC3E}">
        <p14:creationId xmlns:p14="http://schemas.microsoft.com/office/powerpoint/2010/main" val="1279442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lienbildplatzhalt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0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defPPr/>
          </a:lstStyle>
          <a:p>
            <a:endParaRPr lang="de-DE" altLang="de-DE"/>
          </a:p>
        </p:txBody>
      </p:sp>
      <p:sp>
        <p:nvSpPr>
          <p:cNvPr id="5120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lvl1pPr>
              <a:spcBef>
                <a:spcPct val="30000"/>
              </a:spcBef>
              <a:defRPr sz="1200">
                <a:solidFill>
                  <a:schemeClr val="tx1"/>
                </a:solidFill>
                <a:latin typeface="Calibri" panose="020F0502020204030204" pitchFamily="34" charset="0"/>
              </a:defRPr>
            </a:lvl1pPr>
            <a:lvl2pPr marL="735013" indent="-282575">
              <a:spcBef>
                <a:spcPct val="30000"/>
              </a:spcBef>
              <a:defRPr sz="1200">
                <a:solidFill>
                  <a:schemeClr val="tx1"/>
                </a:solidFill>
                <a:latin typeface="Calibri" panose="020F0502020204030204" pitchFamily="34" charset="0"/>
              </a:defRPr>
            </a:lvl2pPr>
            <a:lvl3pPr marL="1130300" indent="-225425">
              <a:spcBef>
                <a:spcPct val="30000"/>
              </a:spcBef>
              <a:defRPr sz="1200">
                <a:solidFill>
                  <a:schemeClr val="tx1"/>
                </a:solidFill>
                <a:latin typeface="Calibri" panose="020F0502020204030204" pitchFamily="34" charset="0"/>
              </a:defRPr>
            </a:lvl3pPr>
            <a:lvl4pPr marL="1582738" indent="-225425">
              <a:spcBef>
                <a:spcPct val="30000"/>
              </a:spcBef>
              <a:defRPr sz="1200">
                <a:solidFill>
                  <a:schemeClr val="tx1"/>
                </a:solidFill>
                <a:latin typeface="Calibri" panose="020F0502020204030204" pitchFamily="34" charset="0"/>
              </a:defRPr>
            </a:lvl4pPr>
            <a:lvl5pPr marL="2035175" indent="-225425">
              <a:spcBef>
                <a:spcPct val="30000"/>
              </a:spcBef>
              <a:defRPr sz="1200">
                <a:solidFill>
                  <a:schemeClr val="tx1"/>
                </a:solidFill>
                <a:latin typeface="Calibri" panose="020F0502020204030204" pitchFamily="34" charset="0"/>
              </a:defRPr>
            </a:lvl5pPr>
            <a:lvl6pPr marL="2492375" indent="-225425" eaLnBrk="0" fontAlgn="base" hangingPunct="0">
              <a:spcBef>
                <a:spcPct val="30000"/>
              </a:spcBef>
              <a:spcAft>
                <a:spcPct val="0"/>
              </a:spcAft>
              <a:defRPr sz="1200">
                <a:solidFill>
                  <a:schemeClr val="tx1"/>
                </a:solidFill>
                <a:latin typeface="Calibri" panose="020F0502020204030204" pitchFamily="34" charset="0"/>
              </a:defRPr>
            </a:lvl6pPr>
            <a:lvl7pPr marL="2949575" indent="-225425" eaLnBrk="0" fontAlgn="base" hangingPunct="0">
              <a:spcBef>
                <a:spcPct val="30000"/>
              </a:spcBef>
              <a:spcAft>
                <a:spcPct val="0"/>
              </a:spcAft>
              <a:defRPr sz="1200">
                <a:solidFill>
                  <a:schemeClr val="tx1"/>
                </a:solidFill>
                <a:latin typeface="Calibri" panose="020F0502020204030204" pitchFamily="34" charset="0"/>
              </a:defRPr>
            </a:lvl7pPr>
            <a:lvl8pPr marL="3406775" indent="-225425" eaLnBrk="0" fontAlgn="base" hangingPunct="0">
              <a:spcBef>
                <a:spcPct val="30000"/>
              </a:spcBef>
              <a:spcAft>
                <a:spcPct val="0"/>
              </a:spcAft>
              <a:defRPr sz="1200">
                <a:solidFill>
                  <a:schemeClr val="tx1"/>
                </a:solidFill>
                <a:latin typeface="Calibri" panose="020F0502020204030204" pitchFamily="34" charset="0"/>
              </a:defRPr>
            </a:lvl8pPr>
            <a:lvl9pPr marL="3863975" indent="-2254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C288AB2-6587-4A03-8083-0F0F16F94960}" type="slidenum">
              <a:rPr lang="de-DE" altLang="de-DE" smtClean="0">
                <a:latin typeface="Arial" panose="020B0604020202020204" pitchFamily="34" charset="0"/>
              </a:rPr>
              <a:pPr>
                <a:spcBef>
                  <a:spcPct val="0"/>
                </a:spcBef>
              </a:pPr>
              <a:t>85</a:t>
            </a:fld>
            <a:endParaRPr lang="de-DE" altLang="de-DE">
              <a:latin typeface="Arial" panose="020B0604020202020204" pitchFamily="34" charset="0"/>
            </a:endParaRPr>
          </a:p>
        </p:txBody>
      </p:sp>
    </p:spTree>
    <p:extLst>
      <p:ext uri="{BB962C8B-B14F-4D97-AF65-F5344CB8AC3E}">
        <p14:creationId xmlns:p14="http://schemas.microsoft.com/office/powerpoint/2010/main" val="686054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325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defPPr/>
          </a:lstStyle>
          <a:p>
            <a:endParaRPr lang="de-DE" altLang="de-DE"/>
          </a:p>
        </p:txBody>
      </p:sp>
      <p:sp>
        <p:nvSpPr>
          <p:cNvPr id="5325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lvl1pPr>
              <a:spcBef>
                <a:spcPct val="30000"/>
              </a:spcBef>
              <a:defRPr sz="1200">
                <a:solidFill>
                  <a:schemeClr val="tx1"/>
                </a:solidFill>
                <a:latin typeface="Calibri" panose="020F0502020204030204" pitchFamily="34" charset="0"/>
              </a:defRPr>
            </a:lvl1pPr>
            <a:lvl2pPr marL="735013" indent="-282575">
              <a:spcBef>
                <a:spcPct val="30000"/>
              </a:spcBef>
              <a:defRPr sz="1200">
                <a:solidFill>
                  <a:schemeClr val="tx1"/>
                </a:solidFill>
                <a:latin typeface="Calibri" panose="020F0502020204030204" pitchFamily="34" charset="0"/>
              </a:defRPr>
            </a:lvl2pPr>
            <a:lvl3pPr marL="1130300" indent="-225425">
              <a:spcBef>
                <a:spcPct val="30000"/>
              </a:spcBef>
              <a:defRPr sz="1200">
                <a:solidFill>
                  <a:schemeClr val="tx1"/>
                </a:solidFill>
                <a:latin typeface="Calibri" panose="020F0502020204030204" pitchFamily="34" charset="0"/>
              </a:defRPr>
            </a:lvl3pPr>
            <a:lvl4pPr marL="1582738" indent="-225425">
              <a:spcBef>
                <a:spcPct val="30000"/>
              </a:spcBef>
              <a:defRPr sz="1200">
                <a:solidFill>
                  <a:schemeClr val="tx1"/>
                </a:solidFill>
                <a:latin typeface="Calibri" panose="020F0502020204030204" pitchFamily="34" charset="0"/>
              </a:defRPr>
            </a:lvl4pPr>
            <a:lvl5pPr marL="2035175" indent="-225425">
              <a:spcBef>
                <a:spcPct val="30000"/>
              </a:spcBef>
              <a:defRPr sz="1200">
                <a:solidFill>
                  <a:schemeClr val="tx1"/>
                </a:solidFill>
                <a:latin typeface="Calibri" panose="020F0502020204030204" pitchFamily="34" charset="0"/>
              </a:defRPr>
            </a:lvl5pPr>
            <a:lvl6pPr marL="2492375" indent="-225425" eaLnBrk="0" fontAlgn="base" hangingPunct="0">
              <a:spcBef>
                <a:spcPct val="30000"/>
              </a:spcBef>
              <a:spcAft>
                <a:spcPct val="0"/>
              </a:spcAft>
              <a:defRPr sz="1200">
                <a:solidFill>
                  <a:schemeClr val="tx1"/>
                </a:solidFill>
                <a:latin typeface="Calibri" panose="020F0502020204030204" pitchFamily="34" charset="0"/>
              </a:defRPr>
            </a:lvl6pPr>
            <a:lvl7pPr marL="2949575" indent="-225425" eaLnBrk="0" fontAlgn="base" hangingPunct="0">
              <a:spcBef>
                <a:spcPct val="30000"/>
              </a:spcBef>
              <a:spcAft>
                <a:spcPct val="0"/>
              </a:spcAft>
              <a:defRPr sz="1200">
                <a:solidFill>
                  <a:schemeClr val="tx1"/>
                </a:solidFill>
                <a:latin typeface="Calibri" panose="020F0502020204030204" pitchFamily="34" charset="0"/>
              </a:defRPr>
            </a:lvl7pPr>
            <a:lvl8pPr marL="3406775" indent="-225425" eaLnBrk="0" fontAlgn="base" hangingPunct="0">
              <a:spcBef>
                <a:spcPct val="30000"/>
              </a:spcBef>
              <a:spcAft>
                <a:spcPct val="0"/>
              </a:spcAft>
              <a:defRPr sz="1200">
                <a:solidFill>
                  <a:schemeClr val="tx1"/>
                </a:solidFill>
                <a:latin typeface="Calibri" panose="020F0502020204030204" pitchFamily="34" charset="0"/>
              </a:defRPr>
            </a:lvl8pPr>
            <a:lvl9pPr marL="3863975" indent="-2254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6AA9275-03CB-4510-BCBA-E2944774315D}" type="slidenum">
              <a:rPr lang="de-DE" altLang="de-DE" smtClean="0">
                <a:latin typeface="Arial" panose="020B0604020202020204" pitchFamily="34" charset="0"/>
              </a:rPr>
              <a:pPr>
                <a:spcBef>
                  <a:spcPct val="0"/>
                </a:spcBef>
              </a:pPr>
              <a:t>86</a:t>
            </a:fld>
            <a:endParaRPr lang="de-DE" altLang="de-DE">
              <a:latin typeface="Arial" panose="020B0604020202020204" pitchFamily="34" charset="0"/>
            </a:endParaRPr>
          </a:p>
        </p:txBody>
      </p:sp>
    </p:spTree>
    <p:extLst>
      <p:ext uri="{BB962C8B-B14F-4D97-AF65-F5344CB8AC3E}">
        <p14:creationId xmlns:p14="http://schemas.microsoft.com/office/powerpoint/2010/main" val="3557467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17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defPPr/>
          </a:lstStyle>
          <a:p>
            <a:endParaRPr lang="de-DE" altLang="de-DE"/>
          </a:p>
        </p:txBody>
      </p:sp>
      <p:sp>
        <p:nvSpPr>
          <p:cNvPr id="717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lvl1pPr>
              <a:spcBef>
                <a:spcPct val="30000"/>
              </a:spcBef>
              <a:defRPr sz="1200">
                <a:solidFill>
                  <a:schemeClr val="tx1"/>
                </a:solidFill>
                <a:latin typeface="Calibri" panose="020F0502020204030204" pitchFamily="34" charset="0"/>
              </a:defRPr>
            </a:lvl1pPr>
            <a:lvl2pPr marL="769993" indent="-296151">
              <a:spcBef>
                <a:spcPct val="30000"/>
              </a:spcBef>
              <a:defRPr sz="1200">
                <a:solidFill>
                  <a:schemeClr val="tx1"/>
                </a:solidFill>
                <a:latin typeface="Calibri" panose="020F0502020204030204" pitchFamily="34" charset="0"/>
              </a:defRPr>
            </a:lvl2pPr>
            <a:lvl3pPr marL="1184605" indent="-236921">
              <a:spcBef>
                <a:spcPct val="30000"/>
              </a:spcBef>
              <a:defRPr sz="1200">
                <a:solidFill>
                  <a:schemeClr val="tx1"/>
                </a:solidFill>
                <a:latin typeface="Calibri" panose="020F0502020204030204" pitchFamily="34" charset="0"/>
              </a:defRPr>
            </a:lvl3pPr>
            <a:lvl4pPr marL="1658447" indent="-236921">
              <a:spcBef>
                <a:spcPct val="30000"/>
              </a:spcBef>
              <a:defRPr sz="1200">
                <a:solidFill>
                  <a:schemeClr val="tx1"/>
                </a:solidFill>
                <a:latin typeface="Calibri" panose="020F0502020204030204" pitchFamily="34" charset="0"/>
              </a:defRPr>
            </a:lvl4pPr>
            <a:lvl5pPr marL="2132289" indent="-236921">
              <a:spcBef>
                <a:spcPct val="30000"/>
              </a:spcBef>
              <a:defRPr sz="1200">
                <a:solidFill>
                  <a:schemeClr val="tx1"/>
                </a:solidFill>
                <a:latin typeface="Calibri" panose="020F0502020204030204" pitchFamily="34" charset="0"/>
              </a:defRPr>
            </a:lvl5pPr>
            <a:lvl6pPr marL="2606131" indent="-236921" eaLnBrk="0" fontAlgn="base" hangingPunct="0">
              <a:spcBef>
                <a:spcPct val="30000"/>
              </a:spcBef>
              <a:spcAft>
                <a:spcPct val="0"/>
              </a:spcAft>
              <a:defRPr sz="1200">
                <a:solidFill>
                  <a:schemeClr val="tx1"/>
                </a:solidFill>
                <a:latin typeface="Calibri" panose="020F0502020204030204" pitchFamily="34" charset="0"/>
              </a:defRPr>
            </a:lvl6pPr>
            <a:lvl7pPr marL="3079974" indent="-236921" eaLnBrk="0" fontAlgn="base" hangingPunct="0">
              <a:spcBef>
                <a:spcPct val="30000"/>
              </a:spcBef>
              <a:spcAft>
                <a:spcPct val="0"/>
              </a:spcAft>
              <a:defRPr sz="1200">
                <a:solidFill>
                  <a:schemeClr val="tx1"/>
                </a:solidFill>
                <a:latin typeface="Calibri" panose="020F0502020204030204" pitchFamily="34" charset="0"/>
              </a:defRPr>
            </a:lvl7pPr>
            <a:lvl8pPr marL="3553816" indent="-236921" eaLnBrk="0" fontAlgn="base" hangingPunct="0">
              <a:spcBef>
                <a:spcPct val="30000"/>
              </a:spcBef>
              <a:spcAft>
                <a:spcPct val="0"/>
              </a:spcAft>
              <a:defRPr sz="1200">
                <a:solidFill>
                  <a:schemeClr val="tx1"/>
                </a:solidFill>
                <a:latin typeface="Calibri" panose="020F0502020204030204" pitchFamily="34" charset="0"/>
              </a:defRPr>
            </a:lvl8pPr>
            <a:lvl9pPr marL="4027658" indent="-236921"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85BA67-A616-4420-9148-8D49318023F3}" type="slidenum">
              <a:rPr lang="de-DE" altLang="de-DE">
                <a:latin typeface="Arial" panose="020B0604020202020204" pitchFamily="34" charset="0"/>
              </a:rPr>
              <a:pPr>
                <a:spcBef>
                  <a:spcPct val="0"/>
                </a:spcBef>
              </a:pPr>
              <a:t>89</a:t>
            </a:fld>
            <a:endParaRPr lang="de-DE" altLang="de-DE">
              <a:latin typeface="Arial" panose="020B0604020202020204" pitchFamily="34" charset="0"/>
            </a:endParaRPr>
          </a:p>
        </p:txBody>
      </p:sp>
    </p:spTree>
    <p:extLst>
      <p:ext uri="{BB962C8B-B14F-4D97-AF65-F5344CB8AC3E}">
        <p14:creationId xmlns:p14="http://schemas.microsoft.com/office/powerpoint/2010/main" val="470880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defPPr/>
          </a:lstStyle>
          <a:p>
            <a:endParaRPr lang="de-DE"/>
          </a:p>
        </p:txBody>
      </p:sp>
      <p:sp>
        <p:nvSpPr>
          <p:cNvPr id="4" name="Foliennummernplatzhalter 3"/>
          <p:cNvSpPr>
            <a:spLocks noGrp="1"/>
          </p:cNvSpPr>
          <p:nvPr>
            <p:ph type="sldNum" sz="quarter" idx="10"/>
          </p:nvPr>
        </p:nvSpPr>
        <p:spPr/>
        <p:txBody>
          <a:bodyPr/>
          <a:lstStyle>
            <a:defPPr/>
          </a:lstStyle>
          <a:p>
            <a:fld id="{766BF03D-CF01-4197-A634-3B7CD1C1341F}" type="slidenum">
              <a:rPr lang="de-DE" smtClean="0"/>
              <a:pPr/>
              <a:t>105</a:t>
            </a:fld>
            <a:endParaRPr lang="de-DE"/>
          </a:p>
        </p:txBody>
      </p:sp>
    </p:spTree>
    <p:extLst>
      <p:ext uri="{BB962C8B-B14F-4D97-AF65-F5344CB8AC3E}">
        <p14:creationId xmlns:p14="http://schemas.microsoft.com/office/powerpoint/2010/main" val="3399452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defPPr/>
          </a:lstStyle>
          <a:p>
            <a:r>
              <a:rPr lang="de-AT"/>
              <a:t>Bild Koffer Handbuch</a:t>
            </a:r>
            <a:endParaRPr lang="de-DE"/>
          </a:p>
        </p:txBody>
      </p:sp>
      <p:sp>
        <p:nvSpPr>
          <p:cNvPr id="4" name="Foliennummernplatzhalter 3"/>
          <p:cNvSpPr>
            <a:spLocks noGrp="1"/>
          </p:cNvSpPr>
          <p:nvPr>
            <p:ph type="sldNum" sz="quarter" idx="10"/>
          </p:nvPr>
        </p:nvSpPr>
        <p:spPr/>
        <p:txBody>
          <a:bodyPr/>
          <a:lstStyle>
            <a:defPPr/>
          </a:lstStyle>
          <a:p>
            <a:fld id="{766BF03D-CF01-4197-A634-3B7CD1C1341F}" type="slidenum">
              <a:rPr lang="de-DE" smtClean="0"/>
              <a:pPr/>
              <a:t>106</a:t>
            </a:fld>
            <a:endParaRPr lang="de-DE"/>
          </a:p>
        </p:txBody>
      </p:sp>
    </p:spTree>
    <p:extLst>
      <p:ext uri="{BB962C8B-B14F-4D97-AF65-F5344CB8AC3E}">
        <p14:creationId xmlns:p14="http://schemas.microsoft.com/office/powerpoint/2010/main" val="546611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defPPr/>
          </a:lstStyle>
          <a:p>
            <a:endParaRPr lang="de-DE"/>
          </a:p>
        </p:txBody>
      </p:sp>
      <p:sp>
        <p:nvSpPr>
          <p:cNvPr id="4" name="Foliennummernplatzhalter 3"/>
          <p:cNvSpPr>
            <a:spLocks noGrp="1"/>
          </p:cNvSpPr>
          <p:nvPr>
            <p:ph type="sldNum" sz="quarter" idx="10"/>
          </p:nvPr>
        </p:nvSpPr>
        <p:spPr/>
        <p:txBody>
          <a:bodyPr/>
          <a:lstStyle>
            <a:defPPr/>
          </a:lstStyle>
          <a:p>
            <a:fld id="{766BF03D-CF01-4197-A634-3B7CD1C1341F}" type="slidenum">
              <a:rPr lang="de-DE" smtClean="0"/>
              <a:pPr/>
              <a:t>107</a:t>
            </a:fld>
            <a:endParaRPr lang="de-DE"/>
          </a:p>
        </p:txBody>
      </p:sp>
    </p:spTree>
    <p:extLst>
      <p:ext uri="{BB962C8B-B14F-4D97-AF65-F5344CB8AC3E}">
        <p14:creationId xmlns:p14="http://schemas.microsoft.com/office/powerpoint/2010/main" val="4150057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defPPr/>
          </a:lstStyle>
          <a:p>
            <a:endParaRPr lang="de-DE"/>
          </a:p>
        </p:txBody>
      </p:sp>
      <p:sp>
        <p:nvSpPr>
          <p:cNvPr id="4" name="Foliennummernplatzhalter 3"/>
          <p:cNvSpPr>
            <a:spLocks noGrp="1"/>
          </p:cNvSpPr>
          <p:nvPr>
            <p:ph type="sldNum" sz="quarter" idx="10"/>
          </p:nvPr>
        </p:nvSpPr>
        <p:spPr/>
        <p:txBody>
          <a:bodyPr/>
          <a:lstStyle>
            <a:defPPr/>
          </a:lstStyle>
          <a:p>
            <a:fld id="{766BF03D-CF01-4197-A634-3B7CD1C1341F}" type="slidenum">
              <a:rPr lang="de-DE" smtClean="0"/>
              <a:pPr/>
              <a:t>6</a:t>
            </a:fld>
            <a:endParaRPr lang="de-DE"/>
          </a:p>
        </p:txBody>
      </p:sp>
    </p:spTree>
    <p:extLst>
      <p:ext uri="{BB962C8B-B14F-4D97-AF65-F5344CB8AC3E}">
        <p14:creationId xmlns:p14="http://schemas.microsoft.com/office/powerpoint/2010/main" val="331966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defPPr/>
          </a:lstStyle>
          <a:p>
            <a:endParaRPr lang="de-DE"/>
          </a:p>
        </p:txBody>
      </p:sp>
      <p:sp>
        <p:nvSpPr>
          <p:cNvPr id="4" name="Foliennummernplatzhalter 3"/>
          <p:cNvSpPr>
            <a:spLocks noGrp="1"/>
          </p:cNvSpPr>
          <p:nvPr>
            <p:ph type="sldNum" sz="quarter" idx="10"/>
          </p:nvPr>
        </p:nvSpPr>
        <p:spPr/>
        <p:txBody>
          <a:bodyPr/>
          <a:lstStyle>
            <a:defPPr/>
          </a:lstStyle>
          <a:p>
            <a:fld id="{766BF03D-CF01-4197-A634-3B7CD1C1341F}" type="slidenum">
              <a:rPr lang="de-DE" smtClean="0"/>
              <a:pPr/>
              <a:t>111</a:t>
            </a:fld>
            <a:endParaRPr lang="de-DE"/>
          </a:p>
        </p:txBody>
      </p:sp>
    </p:spTree>
    <p:extLst>
      <p:ext uri="{BB962C8B-B14F-4D97-AF65-F5344CB8AC3E}">
        <p14:creationId xmlns:p14="http://schemas.microsoft.com/office/powerpoint/2010/main" val="2110276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lienbildplatzhalt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0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defPPr/>
          </a:lstStyle>
          <a:p>
            <a:endParaRPr lang="de-DE" altLang="de-DE"/>
          </a:p>
        </p:txBody>
      </p:sp>
      <p:sp>
        <p:nvSpPr>
          <p:cNvPr id="5120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lvl1pPr>
              <a:spcBef>
                <a:spcPct val="30000"/>
              </a:spcBef>
              <a:defRPr sz="1200">
                <a:solidFill>
                  <a:schemeClr val="tx1"/>
                </a:solidFill>
                <a:latin typeface="Calibri" panose="020F0502020204030204" pitchFamily="34" charset="0"/>
              </a:defRPr>
            </a:lvl1pPr>
            <a:lvl2pPr marL="735013" indent="-282575">
              <a:spcBef>
                <a:spcPct val="30000"/>
              </a:spcBef>
              <a:defRPr sz="1200">
                <a:solidFill>
                  <a:schemeClr val="tx1"/>
                </a:solidFill>
                <a:latin typeface="Calibri" panose="020F0502020204030204" pitchFamily="34" charset="0"/>
              </a:defRPr>
            </a:lvl2pPr>
            <a:lvl3pPr marL="1130300" indent="-225425">
              <a:spcBef>
                <a:spcPct val="30000"/>
              </a:spcBef>
              <a:defRPr sz="1200">
                <a:solidFill>
                  <a:schemeClr val="tx1"/>
                </a:solidFill>
                <a:latin typeface="Calibri" panose="020F0502020204030204" pitchFamily="34" charset="0"/>
              </a:defRPr>
            </a:lvl3pPr>
            <a:lvl4pPr marL="1582738" indent="-225425">
              <a:spcBef>
                <a:spcPct val="30000"/>
              </a:spcBef>
              <a:defRPr sz="1200">
                <a:solidFill>
                  <a:schemeClr val="tx1"/>
                </a:solidFill>
                <a:latin typeface="Calibri" panose="020F0502020204030204" pitchFamily="34" charset="0"/>
              </a:defRPr>
            </a:lvl4pPr>
            <a:lvl5pPr marL="2035175" indent="-225425">
              <a:spcBef>
                <a:spcPct val="30000"/>
              </a:spcBef>
              <a:defRPr sz="1200">
                <a:solidFill>
                  <a:schemeClr val="tx1"/>
                </a:solidFill>
                <a:latin typeface="Calibri" panose="020F0502020204030204" pitchFamily="34" charset="0"/>
              </a:defRPr>
            </a:lvl5pPr>
            <a:lvl6pPr marL="2492375" indent="-225425" eaLnBrk="0" fontAlgn="base" hangingPunct="0">
              <a:spcBef>
                <a:spcPct val="30000"/>
              </a:spcBef>
              <a:spcAft>
                <a:spcPct val="0"/>
              </a:spcAft>
              <a:defRPr sz="1200">
                <a:solidFill>
                  <a:schemeClr val="tx1"/>
                </a:solidFill>
                <a:latin typeface="Calibri" panose="020F0502020204030204" pitchFamily="34" charset="0"/>
              </a:defRPr>
            </a:lvl6pPr>
            <a:lvl7pPr marL="2949575" indent="-225425" eaLnBrk="0" fontAlgn="base" hangingPunct="0">
              <a:spcBef>
                <a:spcPct val="30000"/>
              </a:spcBef>
              <a:spcAft>
                <a:spcPct val="0"/>
              </a:spcAft>
              <a:defRPr sz="1200">
                <a:solidFill>
                  <a:schemeClr val="tx1"/>
                </a:solidFill>
                <a:latin typeface="Calibri" panose="020F0502020204030204" pitchFamily="34" charset="0"/>
              </a:defRPr>
            </a:lvl7pPr>
            <a:lvl8pPr marL="3406775" indent="-225425" eaLnBrk="0" fontAlgn="base" hangingPunct="0">
              <a:spcBef>
                <a:spcPct val="30000"/>
              </a:spcBef>
              <a:spcAft>
                <a:spcPct val="0"/>
              </a:spcAft>
              <a:defRPr sz="1200">
                <a:solidFill>
                  <a:schemeClr val="tx1"/>
                </a:solidFill>
                <a:latin typeface="Calibri" panose="020F0502020204030204" pitchFamily="34" charset="0"/>
              </a:defRPr>
            </a:lvl8pPr>
            <a:lvl9pPr marL="3863975" indent="-2254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C288AB2-6587-4A03-8083-0F0F16F94960}" type="slidenum">
              <a:rPr lang="de-DE" altLang="de-DE" smtClean="0">
                <a:latin typeface="Arial" panose="020B0604020202020204" pitchFamily="34" charset="0"/>
              </a:rPr>
              <a:pPr>
                <a:spcBef>
                  <a:spcPct val="0"/>
                </a:spcBef>
              </a:pPr>
              <a:t>113</a:t>
            </a:fld>
            <a:endParaRPr lang="de-DE" altLang="de-DE">
              <a:latin typeface="Arial" panose="020B0604020202020204" pitchFamily="34" charset="0"/>
            </a:endParaRPr>
          </a:p>
        </p:txBody>
      </p:sp>
    </p:spTree>
    <p:extLst>
      <p:ext uri="{BB962C8B-B14F-4D97-AF65-F5344CB8AC3E}">
        <p14:creationId xmlns:p14="http://schemas.microsoft.com/office/powerpoint/2010/main" val="2199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17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defPPr/>
          </a:lstStyle>
          <a:p>
            <a:endParaRPr lang="de-DE" altLang="de-DE"/>
          </a:p>
        </p:txBody>
      </p:sp>
      <p:sp>
        <p:nvSpPr>
          <p:cNvPr id="717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lvl1pPr>
              <a:spcBef>
                <a:spcPct val="30000"/>
              </a:spcBef>
              <a:defRPr sz="1200">
                <a:solidFill>
                  <a:schemeClr val="tx1"/>
                </a:solidFill>
                <a:latin typeface="Calibri" panose="020F0502020204030204" pitchFamily="34" charset="0"/>
              </a:defRPr>
            </a:lvl1pPr>
            <a:lvl2pPr marL="769993" indent="-296151">
              <a:spcBef>
                <a:spcPct val="30000"/>
              </a:spcBef>
              <a:defRPr sz="1200">
                <a:solidFill>
                  <a:schemeClr val="tx1"/>
                </a:solidFill>
                <a:latin typeface="Calibri" panose="020F0502020204030204" pitchFamily="34" charset="0"/>
              </a:defRPr>
            </a:lvl2pPr>
            <a:lvl3pPr marL="1184605" indent="-236921">
              <a:spcBef>
                <a:spcPct val="30000"/>
              </a:spcBef>
              <a:defRPr sz="1200">
                <a:solidFill>
                  <a:schemeClr val="tx1"/>
                </a:solidFill>
                <a:latin typeface="Calibri" panose="020F0502020204030204" pitchFamily="34" charset="0"/>
              </a:defRPr>
            </a:lvl3pPr>
            <a:lvl4pPr marL="1658447" indent="-236921">
              <a:spcBef>
                <a:spcPct val="30000"/>
              </a:spcBef>
              <a:defRPr sz="1200">
                <a:solidFill>
                  <a:schemeClr val="tx1"/>
                </a:solidFill>
                <a:latin typeface="Calibri" panose="020F0502020204030204" pitchFamily="34" charset="0"/>
              </a:defRPr>
            </a:lvl4pPr>
            <a:lvl5pPr marL="2132289" indent="-236921">
              <a:spcBef>
                <a:spcPct val="30000"/>
              </a:spcBef>
              <a:defRPr sz="1200">
                <a:solidFill>
                  <a:schemeClr val="tx1"/>
                </a:solidFill>
                <a:latin typeface="Calibri" panose="020F0502020204030204" pitchFamily="34" charset="0"/>
              </a:defRPr>
            </a:lvl5pPr>
            <a:lvl6pPr marL="2606131" indent="-236921" eaLnBrk="0" fontAlgn="base" hangingPunct="0">
              <a:spcBef>
                <a:spcPct val="30000"/>
              </a:spcBef>
              <a:spcAft>
                <a:spcPct val="0"/>
              </a:spcAft>
              <a:defRPr sz="1200">
                <a:solidFill>
                  <a:schemeClr val="tx1"/>
                </a:solidFill>
                <a:latin typeface="Calibri" panose="020F0502020204030204" pitchFamily="34" charset="0"/>
              </a:defRPr>
            </a:lvl6pPr>
            <a:lvl7pPr marL="3079974" indent="-236921" eaLnBrk="0" fontAlgn="base" hangingPunct="0">
              <a:spcBef>
                <a:spcPct val="30000"/>
              </a:spcBef>
              <a:spcAft>
                <a:spcPct val="0"/>
              </a:spcAft>
              <a:defRPr sz="1200">
                <a:solidFill>
                  <a:schemeClr val="tx1"/>
                </a:solidFill>
                <a:latin typeface="Calibri" panose="020F0502020204030204" pitchFamily="34" charset="0"/>
              </a:defRPr>
            </a:lvl7pPr>
            <a:lvl8pPr marL="3553816" indent="-236921" eaLnBrk="0" fontAlgn="base" hangingPunct="0">
              <a:spcBef>
                <a:spcPct val="30000"/>
              </a:spcBef>
              <a:spcAft>
                <a:spcPct val="0"/>
              </a:spcAft>
              <a:defRPr sz="1200">
                <a:solidFill>
                  <a:schemeClr val="tx1"/>
                </a:solidFill>
                <a:latin typeface="Calibri" panose="020F0502020204030204" pitchFamily="34" charset="0"/>
              </a:defRPr>
            </a:lvl8pPr>
            <a:lvl9pPr marL="4027658" indent="-236921"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85BA67-A616-4420-9148-8D49318023F3}" type="slidenum">
              <a:rPr lang="de-DE" altLang="de-DE">
                <a:latin typeface="Arial" panose="020B0604020202020204" pitchFamily="34" charset="0"/>
              </a:rPr>
              <a:pPr>
                <a:spcBef>
                  <a:spcPct val="0"/>
                </a:spcBef>
              </a:pPr>
              <a:t>25</a:t>
            </a:fld>
            <a:endParaRPr lang="de-DE" altLang="de-DE">
              <a:latin typeface="Arial" panose="020B0604020202020204" pitchFamily="34" charset="0"/>
            </a:endParaRPr>
          </a:p>
        </p:txBody>
      </p:sp>
    </p:spTree>
    <p:extLst>
      <p:ext uri="{BB962C8B-B14F-4D97-AF65-F5344CB8AC3E}">
        <p14:creationId xmlns:p14="http://schemas.microsoft.com/office/powerpoint/2010/main" val="3807409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defPPr/>
          </a:lstStyle>
          <a:p>
            <a:endParaRPr lang="de-DE"/>
          </a:p>
        </p:txBody>
      </p:sp>
      <p:sp>
        <p:nvSpPr>
          <p:cNvPr id="4" name="Foliennummernplatzhalter 3"/>
          <p:cNvSpPr>
            <a:spLocks noGrp="1"/>
          </p:cNvSpPr>
          <p:nvPr>
            <p:ph type="sldNum" sz="quarter" idx="10"/>
          </p:nvPr>
        </p:nvSpPr>
        <p:spPr/>
        <p:txBody>
          <a:bodyPr/>
          <a:lstStyle>
            <a:defPPr/>
          </a:lstStyle>
          <a:p>
            <a:fld id="{766BF03D-CF01-4197-A634-3B7CD1C1341F}" type="slidenum">
              <a:rPr lang="de-DE" smtClean="0"/>
              <a:pPr/>
              <a:t>28</a:t>
            </a:fld>
            <a:endParaRPr lang="de-DE"/>
          </a:p>
        </p:txBody>
      </p:sp>
    </p:spTree>
    <p:extLst>
      <p:ext uri="{BB962C8B-B14F-4D97-AF65-F5344CB8AC3E}">
        <p14:creationId xmlns:p14="http://schemas.microsoft.com/office/powerpoint/2010/main" val="1206460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defPPr/>
          </a:lstStyle>
          <a:p>
            <a:endParaRPr lang="de-DE"/>
          </a:p>
        </p:txBody>
      </p:sp>
      <p:sp>
        <p:nvSpPr>
          <p:cNvPr id="4" name="Foliennummernplatzhalter 3"/>
          <p:cNvSpPr>
            <a:spLocks noGrp="1"/>
          </p:cNvSpPr>
          <p:nvPr>
            <p:ph type="sldNum" sz="quarter" idx="10"/>
          </p:nvPr>
        </p:nvSpPr>
        <p:spPr/>
        <p:txBody>
          <a:bodyPr/>
          <a:lstStyle>
            <a:defPPr/>
          </a:lstStyle>
          <a:p>
            <a:fld id="{766BF03D-CF01-4197-A634-3B7CD1C1341F}" type="slidenum">
              <a:rPr lang="de-DE" smtClean="0"/>
              <a:pPr/>
              <a:t>33</a:t>
            </a:fld>
            <a:endParaRPr lang="de-DE"/>
          </a:p>
        </p:txBody>
      </p:sp>
    </p:spTree>
    <p:extLst>
      <p:ext uri="{BB962C8B-B14F-4D97-AF65-F5344CB8AC3E}">
        <p14:creationId xmlns:p14="http://schemas.microsoft.com/office/powerpoint/2010/main" val="202678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defPPr/>
          </a:lstStyle>
          <a:p>
            <a:endParaRPr lang="de-DE"/>
          </a:p>
        </p:txBody>
      </p:sp>
      <p:sp>
        <p:nvSpPr>
          <p:cNvPr id="4" name="Foliennummernplatzhalter 3"/>
          <p:cNvSpPr>
            <a:spLocks noGrp="1"/>
          </p:cNvSpPr>
          <p:nvPr>
            <p:ph type="sldNum" sz="quarter" idx="10"/>
          </p:nvPr>
        </p:nvSpPr>
        <p:spPr/>
        <p:txBody>
          <a:bodyPr/>
          <a:lstStyle>
            <a:defPPr/>
          </a:lstStyle>
          <a:p>
            <a:fld id="{766BF03D-CF01-4197-A634-3B7CD1C1341F}" type="slidenum">
              <a:rPr lang="de-DE" smtClean="0"/>
              <a:pPr/>
              <a:t>39</a:t>
            </a:fld>
            <a:endParaRPr lang="de-DE"/>
          </a:p>
        </p:txBody>
      </p:sp>
    </p:spTree>
    <p:extLst>
      <p:ext uri="{BB962C8B-B14F-4D97-AF65-F5344CB8AC3E}">
        <p14:creationId xmlns:p14="http://schemas.microsoft.com/office/powerpoint/2010/main" val="787665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defPPr/>
          </a:lstStyle>
          <a:p>
            <a:endParaRPr lang="de-DE"/>
          </a:p>
        </p:txBody>
      </p:sp>
      <p:sp>
        <p:nvSpPr>
          <p:cNvPr id="4" name="Foliennummernplatzhalter 3"/>
          <p:cNvSpPr>
            <a:spLocks noGrp="1"/>
          </p:cNvSpPr>
          <p:nvPr>
            <p:ph type="sldNum" sz="quarter" idx="10"/>
          </p:nvPr>
        </p:nvSpPr>
        <p:spPr/>
        <p:txBody>
          <a:bodyPr/>
          <a:lstStyle>
            <a:defPPr/>
          </a:lstStyle>
          <a:p>
            <a:fld id="{766BF03D-CF01-4197-A634-3B7CD1C1341F}" type="slidenum">
              <a:rPr lang="de-DE" smtClean="0"/>
              <a:pPr/>
              <a:t>40</a:t>
            </a:fld>
            <a:endParaRPr lang="de-DE"/>
          </a:p>
        </p:txBody>
      </p:sp>
    </p:spTree>
    <p:extLst>
      <p:ext uri="{BB962C8B-B14F-4D97-AF65-F5344CB8AC3E}">
        <p14:creationId xmlns:p14="http://schemas.microsoft.com/office/powerpoint/2010/main" val="3977662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defPPr/>
          </a:lstStyle>
          <a:p>
            <a:endParaRPr lang="de-DE"/>
          </a:p>
        </p:txBody>
      </p:sp>
      <p:sp>
        <p:nvSpPr>
          <p:cNvPr id="4" name="Foliennummernplatzhalter 3"/>
          <p:cNvSpPr>
            <a:spLocks noGrp="1"/>
          </p:cNvSpPr>
          <p:nvPr>
            <p:ph type="sldNum" sz="quarter" idx="10"/>
          </p:nvPr>
        </p:nvSpPr>
        <p:spPr/>
        <p:txBody>
          <a:bodyPr/>
          <a:lstStyle>
            <a:defPPr/>
          </a:lstStyle>
          <a:p>
            <a:fld id="{766BF03D-CF01-4197-A634-3B7CD1C1341F}" type="slidenum">
              <a:rPr lang="de-DE" smtClean="0"/>
              <a:pPr/>
              <a:t>43</a:t>
            </a:fld>
            <a:endParaRPr lang="de-DE"/>
          </a:p>
        </p:txBody>
      </p:sp>
    </p:spTree>
    <p:extLst>
      <p:ext uri="{BB962C8B-B14F-4D97-AF65-F5344CB8AC3E}">
        <p14:creationId xmlns:p14="http://schemas.microsoft.com/office/powerpoint/2010/main" val="3920295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defPPr/>
          </a:lstStyle>
          <a:p>
            <a:endParaRPr lang="de-DE"/>
          </a:p>
        </p:txBody>
      </p:sp>
      <p:sp>
        <p:nvSpPr>
          <p:cNvPr id="4" name="Foliennummernplatzhalter 3"/>
          <p:cNvSpPr>
            <a:spLocks noGrp="1"/>
          </p:cNvSpPr>
          <p:nvPr>
            <p:ph type="sldNum" sz="quarter" idx="10"/>
          </p:nvPr>
        </p:nvSpPr>
        <p:spPr/>
        <p:txBody>
          <a:bodyPr/>
          <a:lstStyle>
            <a:defPPr/>
          </a:lstStyle>
          <a:p>
            <a:fld id="{766BF03D-CF01-4197-A634-3B7CD1C1341F}" type="slidenum">
              <a:rPr lang="de-DE" smtClean="0"/>
              <a:pPr/>
              <a:t>45</a:t>
            </a:fld>
            <a:endParaRPr lang="de-DE"/>
          </a:p>
        </p:txBody>
      </p:sp>
    </p:spTree>
    <p:extLst>
      <p:ext uri="{BB962C8B-B14F-4D97-AF65-F5344CB8AC3E}">
        <p14:creationId xmlns:p14="http://schemas.microsoft.com/office/powerpoint/2010/main" val="3062670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Datumsplatzhalter 3"/>
          <p:cNvSpPr>
            <a:spLocks noGrp="1"/>
          </p:cNvSpPr>
          <p:nvPr>
            <p:ph type="dt" sz="half" idx="10"/>
          </p:nvPr>
        </p:nvSpPr>
        <p:spPr>
          <a:xfrm>
            <a:off x="838200" y="5978911"/>
            <a:ext cx="2743200" cy="365125"/>
          </a:xfrm>
          <a:prstGeom prst="rect">
            <a:avLst/>
          </a:prstGeom>
        </p:spPr>
        <p:txBody>
          <a:bodyPr/>
          <a:lstStyle>
            <a:defPPr/>
            <a:lvl1pPr>
              <a:defRPr>
                <a:solidFill>
                  <a:srgbClr val="575756"/>
                </a:solidFill>
              </a:defRPr>
            </a:lvl1pPr>
          </a:lstStyle>
          <a:p>
            <a:fld id="{C896F146-8DB0-46B2-A259-3116DA0CD858}" type="datetimeFigureOut">
              <a:rPr lang="de-DE" smtClean="0"/>
              <a:pPr/>
              <a:t>03.06.2026</a:t>
            </a:fld>
            <a:endParaRPr lang="de-DE"/>
          </a:p>
        </p:txBody>
      </p:sp>
      <p:cxnSp>
        <p:nvCxnSpPr>
          <p:cNvPr id="8" name="Gerader Verbinder 7"/>
          <p:cNvCxnSpPr/>
          <p:nvPr userDrawn="1"/>
        </p:nvCxnSpPr>
        <p:spPr>
          <a:xfrm>
            <a:off x="0" y="1188608"/>
            <a:ext cx="12192000" cy="0"/>
          </a:xfrm>
          <a:prstGeom prst="line">
            <a:avLst/>
          </a:prstGeom>
          <a:ln>
            <a:solidFill>
              <a:srgbClr val="0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59165" y="229536"/>
            <a:ext cx="2719508" cy="740664"/>
          </a:xfrm>
          <a:prstGeom prst="rect">
            <a:avLst/>
          </a:prstGeom>
        </p:spPr>
      </p:pic>
      <p:pic>
        <p:nvPicPr>
          <p:cNvPr id="10" name="Picture 8" descr="cciv_logo_RGB"/>
          <p:cNvPicPr>
            <a:picLocks noChangeAspect="1" noChangeArrowheads="1"/>
          </p:cNvPicPr>
          <p:nvPr userDrawn="1"/>
        </p:nvPicPr>
        <p:blipFill>
          <a:blip r:embed="rId3">
            <a:extLst>
              <a:ext uri="{28A0092B-C50C-407E-A947-70E740481C1C}">
                <a14:useLocalDpi xmlns:a14="http://schemas.microsoft.com/office/drawing/2010/main"/>
              </a:ext>
            </a:extLst>
          </a:blip>
          <a:stretch>
            <a:fillRect/>
          </a:stretch>
        </p:blipFill>
        <p:spPr bwMode="auto">
          <a:xfrm>
            <a:off x="8893543" y="5916477"/>
            <a:ext cx="2265998" cy="47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auto">
          <a:xfrm>
            <a:off x="11402441" y="5855489"/>
            <a:ext cx="481722" cy="61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hasCustomPrompt="1"/>
          </p:nvPr>
        </p:nvSpPr>
        <p:spPr>
          <a:xfrm>
            <a:off x="828000" y="3492000"/>
            <a:ext cx="10515600" cy="900000"/>
          </a:xfrm>
        </p:spPr>
        <p:txBody>
          <a:bodyPr>
            <a:normAutofit/>
          </a:bodyPr>
          <a:lstStyle>
            <a:lvl1pPr>
              <a:defRPr sz="7000" b="0">
                <a:solidFill>
                  <a:srgbClr val="3B5BA1"/>
                </a:solidFill>
                <a:latin typeface="Book Antiqua" panose="02040602050305030304" pitchFamily="18" charset="0"/>
              </a:defRPr>
            </a:lvl1pPr>
          </a:lstStyle>
          <a:p>
            <a:r>
              <a:rPr lang="de-DE"/>
              <a:t>Titel der Präsentation</a:t>
            </a:r>
          </a:p>
        </p:txBody>
      </p:sp>
      <p:sp>
        <p:nvSpPr>
          <p:cNvPr id="5" name="Textplatzhalter 4"/>
          <p:cNvSpPr>
            <a:spLocks noGrp="1"/>
          </p:cNvSpPr>
          <p:nvPr>
            <p:ph type="body" sz="quarter" idx="11" hasCustomPrompt="1"/>
          </p:nvPr>
        </p:nvSpPr>
        <p:spPr>
          <a:xfrm>
            <a:off x="828000" y="2844000"/>
            <a:ext cx="10515600" cy="504000"/>
          </a:xfrm>
        </p:spPr>
        <p:txBody>
          <a:bodyPr>
            <a:normAutofit/>
          </a:bodyPr>
          <a:lstStyle>
            <a:lvl1pPr marL="0" indent="0">
              <a:buNone/>
              <a:defRPr sz="3200">
                <a:solidFill>
                  <a:srgbClr val="575756"/>
                </a:solidFill>
                <a:latin typeface="+mj-lt"/>
              </a:defRPr>
            </a:lvl1pPr>
          </a:lstStyle>
          <a:p>
            <a:pPr lvl="0"/>
            <a:r>
              <a:rPr lang="de-DE"/>
              <a:t>Headline</a:t>
            </a:r>
          </a:p>
        </p:txBody>
      </p:sp>
      <p:sp>
        <p:nvSpPr>
          <p:cNvPr id="14" name="Textplatzhalter 4"/>
          <p:cNvSpPr>
            <a:spLocks noGrp="1"/>
          </p:cNvSpPr>
          <p:nvPr>
            <p:ph type="body" sz="quarter" idx="12" hasCustomPrompt="1"/>
          </p:nvPr>
        </p:nvSpPr>
        <p:spPr>
          <a:xfrm>
            <a:off x="828000" y="4428000"/>
            <a:ext cx="10515600" cy="648000"/>
          </a:xfrm>
        </p:spPr>
        <p:txBody>
          <a:bodyPr>
            <a:normAutofit/>
          </a:bodyPr>
          <a:lstStyle>
            <a:lvl1pPr marL="0" indent="0">
              <a:buNone/>
              <a:defRPr sz="4800" b="1">
                <a:solidFill>
                  <a:srgbClr val="575756"/>
                </a:solidFill>
                <a:latin typeface="+mj-lt"/>
              </a:defRPr>
            </a:lvl1pPr>
          </a:lstStyle>
          <a:p>
            <a:pPr lvl="0"/>
            <a:r>
              <a:rPr lang="de-DE"/>
              <a:t>Subheadline</a:t>
            </a:r>
          </a:p>
        </p:txBody>
      </p:sp>
      <p:sp>
        <p:nvSpPr>
          <p:cNvPr id="6" name="Bildplatzhalter 5"/>
          <p:cNvSpPr>
            <a:spLocks noGrp="1"/>
          </p:cNvSpPr>
          <p:nvPr>
            <p:ph type="pic" sz="quarter" idx="13"/>
          </p:nvPr>
        </p:nvSpPr>
        <p:spPr>
          <a:xfrm>
            <a:off x="0" y="1188608"/>
            <a:ext cx="12192000" cy="4384911"/>
          </a:xfrm>
        </p:spPr>
        <p:txBody>
          <a:bodyPr/>
          <a:lstStyle>
            <a:defPPr/>
            <a:lvl1pPr marL="0" indent="0" algn="ctr">
              <a:buNone/>
              <a:defRPr/>
            </a:lvl1pPr>
          </a:lstStyle>
          <a:p>
            <a:endParaRPr lang="de-DE"/>
          </a:p>
          <a:p>
            <a:r>
              <a:rPr lang="de-DE"/>
              <a:t>Bild durch Klicken auf das Symbol hinzufügen.</a:t>
            </a:r>
          </a:p>
          <a:p>
            <a:r>
              <a:rPr lang="de-DE"/>
              <a:t>Achtung! Nach dem Einfügen mit Rechtsklick auf das Bild, </a:t>
            </a:r>
          </a:p>
          <a:p>
            <a:r>
              <a:rPr lang="de-DE"/>
              <a:t>das Bild in den Hintergrund verschieben.</a:t>
            </a:r>
          </a:p>
          <a:p>
            <a:endParaRPr lang="de-DE"/>
          </a:p>
        </p:txBody>
      </p:sp>
    </p:spTree>
    <p:extLst>
      <p:ext uri="{BB962C8B-B14F-4D97-AF65-F5344CB8AC3E}">
        <p14:creationId xmlns:p14="http://schemas.microsoft.com/office/powerpoint/2010/main" val="114815845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9136800" y="6356350"/>
            <a:ext cx="2743200" cy="365125"/>
          </a:xfrm>
          <a:prstGeom prst="rect">
            <a:avLst/>
          </a:prstGeom>
        </p:spPr>
        <p:txBody>
          <a:bodyPr/>
          <a:lstStyle>
            <a:defPPr/>
          </a:lstStyle>
          <a:p>
            <a:fld id="{6A5FD0CB-8B4A-4BAE-8908-A4C4D5EC6CF0}" type="slidenum">
              <a:rPr lang="de-DE" smtClean="0"/>
              <a:pPr/>
              <a:t>‹Nr.›</a:t>
            </a:fld>
            <a:endParaRPr lang="de-DE"/>
          </a:p>
        </p:txBody>
      </p:sp>
      <p:sp>
        <p:nvSpPr>
          <p:cNvPr id="7" name="Rechteck 6"/>
          <p:cNvSpPr/>
          <p:nvPr userDrawn="1"/>
        </p:nvSpPr>
        <p:spPr>
          <a:xfrm>
            <a:off x="8772000" y="0"/>
            <a:ext cx="3420000" cy="6721475"/>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de-DE"/>
          </a:p>
        </p:txBody>
      </p:sp>
      <p:sp>
        <p:nvSpPr>
          <p:cNvPr id="2" name="Titel 1"/>
          <p:cNvSpPr>
            <a:spLocks noGrp="1"/>
          </p:cNvSpPr>
          <p:nvPr>
            <p:ph type="title"/>
          </p:nvPr>
        </p:nvSpPr>
        <p:spPr>
          <a:xfrm>
            <a:off x="838200" y="360000"/>
            <a:ext cx="4752000" cy="1080000"/>
          </a:xfrm>
        </p:spPr>
        <p:txBody>
          <a:bodyPr tIns="36000" bIns="36000">
            <a:normAutofit/>
          </a:bodyPr>
          <a:lstStyle>
            <a:lvl1pPr>
              <a:defRPr sz="3600" b="0">
                <a:solidFill>
                  <a:srgbClr val="3B5BA1"/>
                </a:solidFill>
                <a:latin typeface="Book Antiqua" panose="02040602050305030304" pitchFamily="18" charset="0"/>
                <a:cs typeface="Calibri" panose="020F0502020204030204" pitchFamily="34" charset="0"/>
              </a:defRPr>
            </a:lvl1pPr>
          </a:lstStyle>
          <a:p>
            <a:r>
              <a:rPr lang="de-DE"/>
              <a:t>Titelmasterformat durch Klicken bearbeiten</a:t>
            </a:r>
          </a:p>
        </p:txBody>
      </p:sp>
      <p:sp>
        <p:nvSpPr>
          <p:cNvPr id="3" name="Inhaltsplatzhalter 2"/>
          <p:cNvSpPr>
            <a:spLocks noGrp="1"/>
          </p:cNvSpPr>
          <p:nvPr>
            <p:ph idx="1"/>
          </p:nvPr>
        </p:nvSpPr>
        <p:spPr>
          <a:xfrm>
            <a:off x="838200" y="1800000"/>
            <a:ext cx="7495800" cy="4351338"/>
          </a:xfrm>
        </p:spPr>
        <p:txBody>
          <a:bodyPr/>
          <a:lstStyle>
            <a:defPPr/>
            <a:lvl1pPr>
              <a:buClr>
                <a:srgbClr val="3B5BA1"/>
              </a:buClr>
              <a:defRPr>
                <a:solidFill>
                  <a:srgbClr val="575756"/>
                </a:solidFill>
              </a:defRPr>
            </a:lvl1pPr>
            <a:lvl2pPr>
              <a:buClr>
                <a:srgbClr val="575756"/>
              </a:buClr>
              <a:defRPr>
                <a:solidFill>
                  <a:srgbClr val="575756"/>
                </a:solidFill>
              </a:defRPr>
            </a:lvl2pPr>
            <a:lvl3pPr>
              <a:defRPr>
                <a:solidFill>
                  <a:srgbClr val="575756"/>
                </a:solidFill>
              </a:defRPr>
            </a:lvl3pPr>
            <a:lvl4pPr>
              <a:defRPr>
                <a:solidFill>
                  <a:srgbClr val="575756"/>
                </a:solidFill>
              </a:defRPr>
            </a:lvl4pPr>
            <a:lvl5pPr>
              <a:defRPr>
                <a:solidFill>
                  <a:srgbClr val="575756"/>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10" name="Inhaltsplatzhalter 2"/>
          <p:cNvSpPr>
            <a:spLocks noGrp="1"/>
          </p:cNvSpPr>
          <p:nvPr>
            <p:ph idx="13"/>
          </p:nvPr>
        </p:nvSpPr>
        <p:spPr>
          <a:xfrm>
            <a:off x="9136800" y="288000"/>
            <a:ext cx="2736000" cy="5863338"/>
          </a:xfrm>
        </p:spPr>
        <p:txBody>
          <a:bodyPr anchor="ctr" anchorCtr="0"/>
          <a:lstStyle>
            <a:defPPr/>
            <a:lvl1pPr marL="0" indent="0" algn="r">
              <a:buClr>
                <a:schemeClr val="bg1"/>
              </a:buClr>
              <a:buNone/>
              <a:defRPr b="0">
                <a:solidFill>
                  <a:schemeClr val="bg1"/>
                </a:solidFill>
                <a:latin typeface="Book Antiqua" panose="02040602050305030304" pitchFamily="18" charset="0"/>
              </a:defRPr>
            </a:lvl1pPr>
            <a:lvl2pPr>
              <a:buClr>
                <a:schemeClr val="bg1"/>
              </a:buClr>
              <a:defRPr>
                <a:solidFill>
                  <a:schemeClr val="bg1"/>
                </a:solidFill>
                <a:latin typeface="Book Antiqua" panose="02040602050305030304" pitchFamily="18" charset="0"/>
              </a:defRPr>
            </a:lvl2pPr>
            <a:lvl3pPr>
              <a:buClr>
                <a:schemeClr val="bg1"/>
              </a:buClr>
              <a:defRPr>
                <a:solidFill>
                  <a:schemeClr val="bg1"/>
                </a:solidFill>
                <a:latin typeface="Book Antiqua" panose="02040602050305030304" pitchFamily="18" charset="0"/>
              </a:defRPr>
            </a:lvl3pPr>
            <a:lvl4pPr>
              <a:buClr>
                <a:schemeClr val="bg1"/>
              </a:buClr>
              <a:defRPr>
                <a:solidFill>
                  <a:schemeClr val="bg1"/>
                </a:solidFill>
                <a:latin typeface="Book Antiqua" panose="02040602050305030304" pitchFamily="18" charset="0"/>
              </a:defRPr>
            </a:lvl4pPr>
            <a:lvl5pPr>
              <a:buClr>
                <a:schemeClr val="bg1"/>
              </a:buClr>
              <a:defRPr>
                <a:solidFill>
                  <a:schemeClr val="bg1"/>
                </a:solidFill>
                <a:latin typeface="Book Antiqua" panose="02040602050305030304" pitchFamily="18" charset="0"/>
              </a:defRPr>
            </a:lvl5pPr>
          </a:lstStyle>
          <a:p>
            <a:pPr lvl="0"/>
            <a:r>
              <a:rPr lang="de-DE"/>
              <a:t>Formatvorlagen des Textmasters bearbeiten</a:t>
            </a:r>
          </a:p>
        </p:txBody>
      </p:sp>
      <p:cxnSp>
        <p:nvCxnSpPr>
          <p:cNvPr id="15" name="Gerader Verbinder 14"/>
          <p:cNvCxnSpPr/>
          <p:nvPr userDrawn="1"/>
        </p:nvCxnSpPr>
        <p:spPr>
          <a:xfrm>
            <a:off x="838200" y="1566000"/>
            <a:ext cx="74958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40949" y="525293"/>
            <a:ext cx="2393051" cy="651753"/>
          </a:xfrm>
          <a:prstGeom prst="rect">
            <a:avLst/>
          </a:prstGeom>
        </p:spPr>
      </p:pic>
      <p:sp>
        <p:nvSpPr>
          <p:cNvPr id="14"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chemeClr val="bg1"/>
                </a:solidFill>
              </a:rPr>
              <a:pPr/>
              <a:t>‹Nr.›</a:t>
            </a:fld>
            <a:endParaRPr lang="de-DE">
              <a:solidFill>
                <a:schemeClr val="bg1"/>
              </a:solidFill>
            </a:endParaRPr>
          </a:p>
        </p:txBody>
      </p:sp>
    </p:spTree>
    <p:extLst>
      <p:ext uri="{BB962C8B-B14F-4D97-AF65-F5344CB8AC3E}">
        <p14:creationId xmlns:p14="http://schemas.microsoft.com/office/powerpoint/2010/main" val="342230093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cxnSp>
        <p:nvCxnSpPr>
          <p:cNvPr id="7" name="Gerader Verbinder 6"/>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8"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a:t>Titelmasterformat durch Klicken bearbeiten</a:t>
            </a:r>
          </a:p>
        </p:txBody>
      </p:sp>
      <p:pic>
        <p:nvPicPr>
          <p:cNvPr id="11" name="Grafik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2"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a:solidFill>
                <a:srgbClr val="575756"/>
              </a:solidFill>
            </a:endParaRPr>
          </a:p>
        </p:txBody>
      </p:sp>
    </p:spTree>
    <p:extLst>
      <p:ext uri="{BB962C8B-B14F-4D97-AF65-F5344CB8AC3E}">
        <p14:creationId xmlns:p14="http://schemas.microsoft.com/office/powerpoint/2010/main" val="210813282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6" name="Grafik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8"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a:solidFill>
                <a:srgbClr val="575756"/>
              </a:solidFill>
            </a:endParaRPr>
          </a:p>
        </p:txBody>
      </p:sp>
    </p:spTree>
    <p:extLst>
      <p:ext uri="{BB962C8B-B14F-4D97-AF65-F5344CB8AC3E}">
        <p14:creationId xmlns:p14="http://schemas.microsoft.com/office/powerpoint/2010/main" val="189253656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Inhaltsplatzhalter 2"/>
          <p:cNvSpPr>
            <a:spLocks noGrp="1"/>
          </p:cNvSpPr>
          <p:nvPr>
            <p:ph idx="1"/>
          </p:nvPr>
        </p:nvSpPr>
        <p:spPr>
          <a:xfrm>
            <a:off x="5183188" y="1800000"/>
            <a:ext cx="6172200" cy="4352400"/>
          </a:xfrm>
        </p:spPr>
        <p:txBody>
          <a:bodyPr/>
          <a:lstStyle>
            <a:defPPr/>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1800000"/>
            <a:ext cx="3932237" cy="4352400"/>
          </a:xfrm>
        </p:spPr>
        <p:txBody>
          <a:bodyPr>
            <a:normAutofit/>
          </a:bodyPr>
          <a:lstStyle>
            <a:lvl1pPr marL="0" indent="0">
              <a:buNone/>
              <a:defRPr sz="2400">
                <a:latin typeface="Book Antiqua" panose="0204060205030503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cxnSp>
        <p:nvCxnSpPr>
          <p:cNvPr id="12" name="Gerader Verbinder 11"/>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3"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a:t>Titelmasterformat durch Klicken bearbeiten</a:t>
            </a:r>
          </a:p>
        </p:txBody>
      </p:sp>
      <p:pic>
        <p:nvPicPr>
          <p:cNvPr id="15" name="Grafik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1"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a:solidFill>
                <a:srgbClr val="575756"/>
              </a:solidFill>
            </a:endParaRPr>
          </a:p>
        </p:txBody>
      </p:sp>
    </p:spTree>
    <p:extLst>
      <p:ext uri="{BB962C8B-B14F-4D97-AF65-F5344CB8AC3E}">
        <p14:creationId xmlns:p14="http://schemas.microsoft.com/office/powerpoint/2010/main" val="450886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5183188" y="1800000"/>
            <a:ext cx="3931200" cy="4061050"/>
          </a:xfrm>
        </p:spPr>
        <p:txBody>
          <a:bodyPr/>
          <a:lstStyle>
            <a:defPPr/>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a:p>
            <a:r>
              <a:rPr lang="de-DE"/>
              <a:t>Bild durch Klicken </a:t>
            </a:r>
          </a:p>
          <a:p>
            <a:r>
              <a:rPr lang="de-DE"/>
              <a:t>auf das Symbol </a:t>
            </a:r>
          </a:p>
          <a:p>
            <a:r>
              <a:rPr lang="de-DE"/>
              <a:t>hinzufügen</a:t>
            </a:r>
          </a:p>
          <a:p>
            <a:endParaRPr lang="de-DE"/>
          </a:p>
        </p:txBody>
      </p:sp>
      <p:sp>
        <p:nvSpPr>
          <p:cNvPr id="8" name="Rechteck 7"/>
          <p:cNvSpPr/>
          <p:nvPr userDrawn="1"/>
        </p:nvSpPr>
        <p:spPr>
          <a:xfrm>
            <a:off x="10677727" y="0"/>
            <a:ext cx="1514274" cy="6721475"/>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de-DE"/>
          </a:p>
        </p:txBody>
      </p:sp>
      <p:sp>
        <p:nvSpPr>
          <p:cNvPr id="10" name="Rechteck 9"/>
          <p:cNvSpPr/>
          <p:nvPr userDrawn="1"/>
        </p:nvSpPr>
        <p:spPr>
          <a:xfrm rot="720000">
            <a:off x="10287563" y="96536"/>
            <a:ext cx="1391055" cy="3528000"/>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de-DE"/>
          </a:p>
        </p:txBody>
      </p:sp>
      <p:sp>
        <p:nvSpPr>
          <p:cNvPr id="11" name="Rechteck 10"/>
          <p:cNvSpPr/>
          <p:nvPr userDrawn="1"/>
        </p:nvSpPr>
        <p:spPr>
          <a:xfrm rot="-720000">
            <a:off x="10287564" y="3223939"/>
            <a:ext cx="1391055" cy="3528000"/>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de-DE"/>
          </a:p>
        </p:txBody>
      </p:sp>
      <p:sp>
        <p:nvSpPr>
          <p:cNvPr id="12" name="Richtungspfeil 11"/>
          <p:cNvSpPr/>
          <p:nvPr userDrawn="1"/>
        </p:nvSpPr>
        <p:spPr>
          <a:xfrm rot="10800000">
            <a:off x="10676175" y="-9525"/>
            <a:ext cx="1493996" cy="6731000"/>
          </a:xfrm>
          <a:prstGeom prst="homePlate">
            <a:avLst>
              <a:gd name="adj" fmla="val 46093"/>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de-DE"/>
          </a:p>
        </p:txBody>
      </p:sp>
      <p:sp>
        <p:nvSpPr>
          <p:cNvPr id="13" name="Textplatzhalter 3"/>
          <p:cNvSpPr>
            <a:spLocks noGrp="1"/>
          </p:cNvSpPr>
          <p:nvPr>
            <p:ph type="body" sz="half" idx="2"/>
          </p:nvPr>
        </p:nvSpPr>
        <p:spPr>
          <a:xfrm>
            <a:off x="839788" y="1800000"/>
            <a:ext cx="3932237" cy="4061050"/>
          </a:xfrm>
        </p:spPr>
        <p:txBody>
          <a:bodyPr>
            <a:normAutofit/>
          </a:bodyPr>
          <a:lstStyle>
            <a:lvl1pPr marL="0" indent="0">
              <a:buNone/>
              <a:defRPr sz="2400">
                <a:latin typeface="Book Antiqua" panose="0204060205030503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5" name="Rechteck 14"/>
          <p:cNvSpPr/>
          <p:nvPr userDrawn="1"/>
        </p:nvSpPr>
        <p:spPr>
          <a:xfrm>
            <a:off x="0" y="6721475"/>
            <a:ext cx="12192000" cy="136525"/>
          </a:xfrm>
          <a:prstGeom prst="rect">
            <a:avLst/>
          </a:prstGeom>
          <a:solidFill>
            <a:srgbClr val="9096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de-DE"/>
          </a:p>
        </p:txBody>
      </p:sp>
      <p:sp>
        <p:nvSpPr>
          <p:cNvPr id="19" name="Titel 1"/>
          <p:cNvSpPr>
            <a:spLocks noGrp="1"/>
          </p:cNvSpPr>
          <p:nvPr>
            <p:ph type="title"/>
          </p:nvPr>
        </p:nvSpPr>
        <p:spPr>
          <a:xfrm>
            <a:off x="838200" y="360000"/>
            <a:ext cx="5544000" cy="1080000"/>
          </a:xfrm>
        </p:spPr>
        <p:txBody>
          <a:bodyPr tIns="36000" bIns="36000">
            <a:normAutofit/>
          </a:bodyPr>
          <a:lstStyle>
            <a:lvl1pPr>
              <a:defRPr sz="3600" b="0">
                <a:solidFill>
                  <a:srgbClr val="3B5BA1"/>
                </a:solidFill>
                <a:latin typeface="Book Antiqua" panose="02040602050305030304" pitchFamily="18" charset="0"/>
                <a:cs typeface="Calibri" panose="020F0502020204030204" pitchFamily="34" charset="0"/>
              </a:defRPr>
            </a:lvl1pPr>
          </a:lstStyle>
          <a:p>
            <a:r>
              <a:rPr lang="de-DE"/>
              <a:t>Titelmasterformat durch Klicken bearbeiten</a:t>
            </a:r>
          </a:p>
        </p:txBody>
      </p:sp>
      <p:cxnSp>
        <p:nvCxnSpPr>
          <p:cNvPr id="20" name="Gerader Verbinder 19"/>
          <p:cNvCxnSpPr/>
          <p:nvPr userDrawn="1"/>
        </p:nvCxnSpPr>
        <p:spPr>
          <a:xfrm>
            <a:off x="838200" y="1566000"/>
            <a:ext cx="8276188"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22" name="Grafik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16514" y="525293"/>
            <a:ext cx="2393051" cy="651753"/>
          </a:xfrm>
          <a:prstGeom prst="rect">
            <a:avLst/>
          </a:prstGeom>
        </p:spPr>
      </p:pic>
      <p:sp>
        <p:nvSpPr>
          <p:cNvPr id="17"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chemeClr val="bg1"/>
                </a:solidFill>
              </a:rPr>
              <a:pPr/>
              <a:t>‹Nr.›</a:t>
            </a:fld>
            <a:endParaRPr lang="de-DE">
              <a:solidFill>
                <a:schemeClr val="bg1"/>
              </a:solidFill>
            </a:endParaRPr>
          </a:p>
        </p:txBody>
      </p:sp>
    </p:spTree>
    <p:extLst>
      <p:ext uri="{BB962C8B-B14F-4D97-AF65-F5344CB8AC3E}">
        <p14:creationId xmlns:p14="http://schemas.microsoft.com/office/powerpoint/2010/main" val="42918199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7884748" y="1789889"/>
            <a:ext cx="3470639" cy="4071161"/>
          </a:xfrm>
        </p:spPr>
        <p:txBody>
          <a:bodyPr anchor="t"/>
          <a:lstStyle>
            <a:defPPr/>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a:p>
            <a:r>
              <a:rPr lang="de-DE"/>
              <a:t>Bild durch Klicken auf das Symbol hinzufügen</a:t>
            </a:r>
          </a:p>
          <a:p>
            <a:endParaRPr lang="de-DE"/>
          </a:p>
        </p:txBody>
      </p:sp>
      <p:grpSp>
        <p:nvGrpSpPr>
          <p:cNvPr id="9" name="Gruppieren 8"/>
          <p:cNvGrpSpPr/>
          <p:nvPr userDrawn="1"/>
        </p:nvGrpSpPr>
        <p:grpSpPr>
          <a:xfrm>
            <a:off x="0" y="-4762"/>
            <a:ext cx="3008270" cy="6726238"/>
            <a:chOff x="0" y="-4763"/>
            <a:chExt cx="3008270" cy="6862763"/>
          </a:xfrm>
        </p:grpSpPr>
        <p:sp>
          <p:nvSpPr>
            <p:cNvPr id="8" name="Rechteck 7"/>
            <p:cNvSpPr/>
            <p:nvPr userDrawn="1"/>
          </p:nvSpPr>
          <p:spPr>
            <a:xfrm>
              <a:off x="0" y="0"/>
              <a:ext cx="1514274" cy="6858000"/>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de-DE"/>
            </a:p>
          </p:txBody>
        </p:sp>
        <p:sp>
          <p:nvSpPr>
            <p:cNvPr id="12" name="Richtungspfeil 11"/>
            <p:cNvSpPr/>
            <p:nvPr userDrawn="1"/>
          </p:nvSpPr>
          <p:spPr>
            <a:xfrm>
              <a:off x="1514274" y="-4763"/>
              <a:ext cx="1493996" cy="6858000"/>
            </a:xfrm>
            <a:prstGeom prst="homePlat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de-DE"/>
            </a:p>
          </p:txBody>
        </p:sp>
      </p:grpSp>
      <p:sp>
        <p:nvSpPr>
          <p:cNvPr id="11" name="Textplatzhalter 3"/>
          <p:cNvSpPr>
            <a:spLocks noGrp="1"/>
          </p:cNvSpPr>
          <p:nvPr>
            <p:ph type="body" sz="half" idx="2"/>
          </p:nvPr>
        </p:nvSpPr>
        <p:spPr>
          <a:xfrm>
            <a:off x="3480389" y="1789890"/>
            <a:ext cx="3932237" cy="4079098"/>
          </a:xfrm>
        </p:spPr>
        <p:txBody>
          <a:bodyPr>
            <a:normAutofit/>
          </a:bodyPr>
          <a:lstStyle>
            <a:lvl1pPr marL="0" indent="0">
              <a:buNone/>
              <a:defRPr sz="2400">
                <a:latin typeface="Book Antiqua" panose="0204060205030503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3" name="Inhaltsplatzhalter 2"/>
          <p:cNvSpPr>
            <a:spLocks noGrp="1"/>
          </p:cNvSpPr>
          <p:nvPr>
            <p:ph idx="13"/>
          </p:nvPr>
        </p:nvSpPr>
        <p:spPr>
          <a:xfrm>
            <a:off x="288000" y="457200"/>
            <a:ext cx="2212009" cy="5762625"/>
          </a:xfrm>
        </p:spPr>
        <p:txBody>
          <a:bodyPr anchor="ctr" anchorCtr="0"/>
          <a:lstStyle>
            <a:defPPr/>
            <a:lvl1pPr marL="0" indent="0">
              <a:buClr>
                <a:schemeClr val="bg1"/>
              </a:buClr>
              <a:buNone/>
              <a:defRPr b="0">
                <a:solidFill>
                  <a:schemeClr val="bg1"/>
                </a:solidFill>
                <a:latin typeface="Book Antiqua" panose="02040602050305030304" pitchFamily="18" charset="0"/>
              </a:defRPr>
            </a:lvl1pPr>
            <a:lvl2pPr>
              <a:buClr>
                <a:schemeClr val="bg1"/>
              </a:buClr>
              <a:defRPr>
                <a:solidFill>
                  <a:schemeClr val="bg1"/>
                </a:solidFill>
                <a:latin typeface="Book Antiqua" panose="02040602050305030304" pitchFamily="18" charset="0"/>
              </a:defRPr>
            </a:lvl2pPr>
            <a:lvl3pPr>
              <a:buClr>
                <a:schemeClr val="bg1"/>
              </a:buClr>
              <a:defRPr>
                <a:solidFill>
                  <a:schemeClr val="bg1"/>
                </a:solidFill>
                <a:latin typeface="Book Antiqua" panose="02040602050305030304" pitchFamily="18" charset="0"/>
              </a:defRPr>
            </a:lvl3pPr>
            <a:lvl4pPr>
              <a:buClr>
                <a:schemeClr val="bg1"/>
              </a:buClr>
              <a:defRPr>
                <a:solidFill>
                  <a:schemeClr val="bg1"/>
                </a:solidFill>
                <a:latin typeface="Book Antiqua" panose="02040602050305030304" pitchFamily="18" charset="0"/>
              </a:defRPr>
            </a:lvl4pPr>
            <a:lvl5pPr>
              <a:buClr>
                <a:schemeClr val="bg1"/>
              </a:buClr>
              <a:defRPr>
                <a:solidFill>
                  <a:schemeClr val="bg1"/>
                </a:solidFill>
                <a:latin typeface="Book Antiqua" panose="02040602050305030304" pitchFamily="18" charset="0"/>
              </a:defRPr>
            </a:lvl5pPr>
          </a:lstStyle>
          <a:p>
            <a:pPr lvl="0"/>
            <a:r>
              <a:rPr lang="de-DE"/>
              <a:t>Formatvorlagen des Textmasters bearbeiten</a:t>
            </a:r>
          </a:p>
        </p:txBody>
      </p:sp>
      <p:cxnSp>
        <p:nvCxnSpPr>
          <p:cNvPr id="16" name="Gerader Verbinder 15"/>
          <p:cNvCxnSpPr/>
          <p:nvPr userDrawn="1"/>
        </p:nvCxnSpPr>
        <p:spPr>
          <a:xfrm>
            <a:off x="3480389" y="1566000"/>
            <a:ext cx="7873411"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18" name="Grafik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4" name="Titel 1"/>
          <p:cNvSpPr>
            <a:spLocks noGrp="1"/>
          </p:cNvSpPr>
          <p:nvPr>
            <p:ph type="title"/>
          </p:nvPr>
        </p:nvSpPr>
        <p:spPr>
          <a:xfrm>
            <a:off x="3480389" y="360000"/>
            <a:ext cx="5238211" cy="1080000"/>
          </a:xfrm>
        </p:spPr>
        <p:txBody>
          <a:bodyPr tIns="36000" bIns="36000">
            <a:normAutofit/>
          </a:bodyPr>
          <a:lstStyle>
            <a:lvl1pPr>
              <a:defRPr sz="3600" b="0">
                <a:solidFill>
                  <a:srgbClr val="3B5BA1"/>
                </a:solidFill>
                <a:latin typeface="Book Antiqua" panose="02040602050305030304" pitchFamily="18" charset="0"/>
                <a:cs typeface="Calibri" panose="020F0502020204030204" pitchFamily="34" charset="0"/>
              </a:defRPr>
            </a:lvl1pPr>
          </a:lstStyle>
          <a:p>
            <a:r>
              <a:rPr lang="de-DE"/>
              <a:t>Titelmasterformat durch Klicken bearbeiten</a:t>
            </a:r>
          </a:p>
        </p:txBody>
      </p:sp>
      <p:sp>
        <p:nvSpPr>
          <p:cNvPr id="20"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a:solidFill>
                <a:srgbClr val="575756"/>
              </a:solidFill>
            </a:endParaRPr>
          </a:p>
        </p:txBody>
      </p:sp>
    </p:spTree>
    <p:extLst>
      <p:ext uri="{BB962C8B-B14F-4D97-AF65-F5344CB8AC3E}">
        <p14:creationId xmlns:p14="http://schemas.microsoft.com/office/powerpoint/2010/main" val="307655682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22" name="Bildplatzhalter 21"/>
          <p:cNvSpPr>
            <a:spLocks noGrp="1"/>
          </p:cNvSpPr>
          <p:nvPr>
            <p:ph type="pic" sz="quarter" idx="22"/>
          </p:nvPr>
        </p:nvSpPr>
        <p:spPr>
          <a:xfrm>
            <a:off x="0" y="1189038"/>
            <a:ext cx="12192000" cy="5532437"/>
          </a:xfrm>
        </p:spPr>
        <p:txBody>
          <a:bodyPr/>
          <a:lstStyle>
            <a:defPPr/>
            <a:lvl1pPr marL="0" indent="0" algn="ctr">
              <a:buNone/>
              <a:defRPr b="0" baseline="0"/>
            </a:lvl1pPr>
          </a:lstStyle>
          <a:p>
            <a:endParaRPr lang="de-DE"/>
          </a:p>
          <a:p>
            <a:r>
              <a:rPr lang="de-DE"/>
              <a:t>Bild durch Klicken auf das Symbol hinzufügen.</a:t>
            </a:r>
          </a:p>
          <a:p>
            <a:r>
              <a:rPr lang="de-DE"/>
              <a:t>Achtung! Nach dem Einfügen mit Rechtsklick auf das Bild, </a:t>
            </a:r>
          </a:p>
          <a:p>
            <a:r>
              <a:rPr lang="de-DE"/>
              <a:t>das Bild in den Hintergrund verschieben.</a:t>
            </a:r>
          </a:p>
        </p:txBody>
      </p:sp>
      <p:cxnSp>
        <p:nvCxnSpPr>
          <p:cNvPr id="8" name="Gerader Verbinder 7"/>
          <p:cNvCxnSpPr/>
          <p:nvPr userDrawn="1"/>
        </p:nvCxnSpPr>
        <p:spPr>
          <a:xfrm>
            <a:off x="0" y="1188608"/>
            <a:ext cx="12192000" cy="0"/>
          </a:xfrm>
          <a:prstGeom prst="line">
            <a:avLst/>
          </a:prstGeom>
          <a:ln>
            <a:solidFill>
              <a:srgbClr val="0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59165" y="229536"/>
            <a:ext cx="2719508" cy="740664"/>
          </a:xfrm>
          <a:prstGeom prst="rect">
            <a:avLst/>
          </a:prstGeom>
        </p:spPr>
      </p:pic>
      <p:sp>
        <p:nvSpPr>
          <p:cNvPr id="24" name="Freihandform 23"/>
          <p:cNvSpPr>
            <a:spLocks noChangeArrowheads="1"/>
          </p:cNvSpPr>
          <p:nvPr userDrawn="1"/>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defPPr/>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11" name="Titel 10"/>
          <p:cNvSpPr>
            <a:spLocks noGrp="1"/>
          </p:cNvSpPr>
          <p:nvPr>
            <p:ph type="title" hasCustomPrompt="1"/>
          </p:nvPr>
        </p:nvSpPr>
        <p:spPr>
          <a:xfrm>
            <a:off x="1123809" y="4815199"/>
            <a:ext cx="9625251" cy="865762"/>
          </a:xfrm>
        </p:spPr>
        <p:txBody>
          <a:bodyPr>
            <a:normAutofit/>
          </a:bodyPr>
          <a:lstStyle>
            <a:lvl1pPr>
              <a:defRPr sz="6000" b="0">
                <a:solidFill>
                  <a:schemeClr val="bg1"/>
                </a:solidFill>
                <a:latin typeface="Book Antiqua" panose="02040602050305030304" pitchFamily="18" charset="0"/>
              </a:defRPr>
            </a:lvl1pPr>
          </a:lstStyle>
          <a:p>
            <a:r>
              <a:rPr lang="de-DE"/>
              <a:t>Titel des Kapitels</a:t>
            </a:r>
          </a:p>
        </p:txBody>
      </p:sp>
      <p:sp>
        <p:nvSpPr>
          <p:cNvPr id="17" name="Textplatzhalter 16"/>
          <p:cNvSpPr>
            <a:spLocks noGrp="1"/>
          </p:cNvSpPr>
          <p:nvPr>
            <p:ph type="body" sz="quarter" idx="21" hasCustomPrompt="1"/>
          </p:nvPr>
        </p:nvSpPr>
        <p:spPr>
          <a:xfrm>
            <a:off x="1620000" y="5725921"/>
            <a:ext cx="9537626" cy="528964"/>
          </a:xfrm>
        </p:spPr>
        <p:txBody>
          <a:bodyPr>
            <a:normAutofit/>
          </a:bodyPr>
          <a:lstStyle>
            <a:lvl1pPr marL="0" indent="0">
              <a:buNone/>
              <a:defRPr sz="4200" b="1">
                <a:solidFill>
                  <a:srgbClr val="575756"/>
                </a:solidFill>
                <a:latin typeface="+mj-lt"/>
              </a:defRPr>
            </a:lvl1pPr>
          </a:lstStyle>
          <a:p>
            <a:pPr lvl="0"/>
            <a:r>
              <a:rPr lang="de-DE"/>
              <a:t>Subheadline</a:t>
            </a:r>
          </a:p>
        </p:txBody>
      </p:sp>
    </p:spTree>
    <p:extLst>
      <p:ext uri="{BB962C8B-B14F-4D97-AF65-F5344CB8AC3E}">
        <p14:creationId xmlns:p14="http://schemas.microsoft.com/office/powerpoint/2010/main" val="49905611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8"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a:t>Titelmasterformat durch Klicken bearbeiten</a:t>
            </a:r>
          </a:p>
        </p:txBody>
      </p:sp>
      <p:sp>
        <p:nvSpPr>
          <p:cNvPr id="9" name="Textplatzhalt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def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cxnSp>
        <p:nvCxnSpPr>
          <p:cNvPr id="15" name="Gerader Verbinder 14"/>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16" name="Grafik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4"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a:solidFill>
                <a:srgbClr val="575756"/>
              </a:solidFill>
            </a:endParaRPr>
          </a:p>
        </p:txBody>
      </p:sp>
    </p:spTree>
    <p:extLst>
      <p:ext uri="{BB962C8B-B14F-4D97-AF65-F5344CB8AC3E}">
        <p14:creationId xmlns:p14="http://schemas.microsoft.com/office/powerpoint/2010/main" val="2501634853"/>
      </p:ext>
    </p:extLst>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sp>
        <p:nvSpPr>
          <p:cNvPr id="8"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a:t>Titelmasterformat durch Klicken bearbeiten</a:t>
            </a:r>
          </a:p>
        </p:txBody>
      </p:sp>
      <p:sp>
        <p:nvSpPr>
          <p:cNvPr id="9" name="Textplatzhalter 2"/>
          <p:cNvSpPr>
            <a:spLocks noGrp="1"/>
          </p:cNvSpPr>
          <p:nvPr>
            <p:ph idx="1"/>
          </p:nvPr>
        </p:nvSpPr>
        <p:spPr>
          <a:xfrm>
            <a:off x="838199" y="1825625"/>
            <a:ext cx="6480000" cy="4351338"/>
          </a:xfrm>
          <a:prstGeom prst="rect">
            <a:avLst/>
          </a:prstGeom>
        </p:spPr>
        <p:txBody>
          <a:bodyPr vert="horz" lIns="91440" tIns="45720" rIns="91440" bIns="45720" rtlCol="0">
            <a:normAutofit/>
          </a:bodyPr>
          <a:lstStyle>
            <a:def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Bildplatzhalter 2"/>
          <p:cNvSpPr>
            <a:spLocks noGrp="1"/>
          </p:cNvSpPr>
          <p:nvPr>
            <p:ph type="pic" idx="10"/>
          </p:nvPr>
        </p:nvSpPr>
        <p:spPr>
          <a:xfrm>
            <a:off x="7597302" y="1825626"/>
            <a:ext cx="3756497" cy="4351338"/>
          </a:xfrm>
        </p:spPr>
        <p:txBody>
          <a:bodyPr/>
          <a:lstStyle>
            <a:defPPr/>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a:p>
            <a:r>
              <a:rPr lang="de-DE"/>
              <a:t>Bild durch Klicken auf das Symbol hinzufügen</a:t>
            </a:r>
          </a:p>
        </p:txBody>
      </p:sp>
      <p:cxnSp>
        <p:nvCxnSpPr>
          <p:cNvPr id="13" name="Gerader Verbinder 12"/>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16" name="Grafik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5"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a:solidFill>
                <a:srgbClr val="575756"/>
              </a:solidFill>
            </a:endParaRPr>
          </a:p>
        </p:txBody>
      </p:sp>
    </p:spTree>
    <p:extLst>
      <p:ext uri="{BB962C8B-B14F-4D97-AF65-F5344CB8AC3E}">
        <p14:creationId xmlns:p14="http://schemas.microsoft.com/office/powerpoint/2010/main" val="3253170332"/>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el und Inhalt">
    <p:spTree>
      <p:nvGrpSpPr>
        <p:cNvPr id="1" name=""/>
        <p:cNvGrpSpPr/>
        <p:nvPr/>
      </p:nvGrpSpPr>
      <p:grpSpPr>
        <a:xfrm>
          <a:off x="0" y="0"/>
          <a:ext cx="0" cy="0"/>
          <a:chOff x="0" y="0"/>
          <a:chExt cx="0" cy="0"/>
        </a:xfrm>
      </p:grpSpPr>
      <p:sp>
        <p:nvSpPr>
          <p:cNvPr id="9" name="Textplatzhalter 2"/>
          <p:cNvSpPr>
            <a:spLocks noGrp="1"/>
          </p:cNvSpPr>
          <p:nvPr>
            <p:ph idx="1"/>
          </p:nvPr>
        </p:nvSpPr>
        <p:spPr>
          <a:xfrm>
            <a:off x="838200" y="1825625"/>
            <a:ext cx="5144311" cy="4351338"/>
          </a:xfrm>
          <a:prstGeom prst="rect">
            <a:avLst/>
          </a:prstGeom>
        </p:spPr>
        <p:txBody>
          <a:bodyPr vert="horz" lIns="91440" tIns="45720" rIns="91440" bIns="45720" rtlCol="0">
            <a:normAutofit/>
          </a:bodyPr>
          <a:lstStyle>
            <a:def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13" name="Rechteck 12"/>
          <p:cNvSpPr/>
          <p:nvPr userDrawn="1"/>
        </p:nvSpPr>
        <p:spPr>
          <a:xfrm>
            <a:off x="6245155" y="1825625"/>
            <a:ext cx="5108643" cy="4351338"/>
          </a:xfrm>
          <a:prstGeom prst="rect">
            <a:avLst/>
          </a:prstGeom>
          <a:solidFill>
            <a:srgbClr val="3B5BA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de-DE"/>
          </a:p>
        </p:txBody>
      </p:sp>
      <p:sp>
        <p:nvSpPr>
          <p:cNvPr id="14" name="Textplatzhalter 3"/>
          <p:cNvSpPr>
            <a:spLocks noGrp="1"/>
          </p:cNvSpPr>
          <p:nvPr>
            <p:ph type="body" sz="half" idx="10"/>
          </p:nvPr>
        </p:nvSpPr>
        <p:spPr>
          <a:xfrm>
            <a:off x="6610998" y="2188724"/>
            <a:ext cx="4376957" cy="933855"/>
          </a:xfrm>
        </p:spPr>
        <p:txBody>
          <a:bodyPr anchor="b">
            <a:normAutofit/>
          </a:bodyPr>
          <a:lstStyle>
            <a:lvl1pPr marL="0" indent="0">
              <a:buNone/>
              <a:defRPr sz="3200">
                <a:solidFill>
                  <a:schemeClr val="bg1"/>
                </a:solidFill>
                <a:latin typeface="Book Antiqua" panose="0204060205030503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5" name="Textplatzhalter 3"/>
          <p:cNvSpPr>
            <a:spLocks noGrp="1"/>
          </p:cNvSpPr>
          <p:nvPr>
            <p:ph type="body" sz="half" idx="11"/>
          </p:nvPr>
        </p:nvSpPr>
        <p:spPr>
          <a:xfrm>
            <a:off x="6610998" y="3257516"/>
            <a:ext cx="4376957" cy="2540169"/>
          </a:xfrm>
        </p:spPr>
        <p:txBody>
          <a:bodyPr>
            <a:normAutofit/>
          </a:bodyPr>
          <a:lstStyle>
            <a:lvl1pPr marL="0" indent="0">
              <a:buNone/>
              <a:defRPr sz="20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cxnSp>
        <p:nvCxnSpPr>
          <p:cNvPr id="16" name="Gerader Verbinder 15"/>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8"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a:t>Titelmasterformat durch Klicken bearbeiten</a:t>
            </a:r>
          </a:p>
        </p:txBody>
      </p:sp>
      <p:pic>
        <p:nvPicPr>
          <p:cNvPr id="20" name="Grafik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9"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a:solidFill>
                <a:srgbClr val="575756"/>
              </a:solidFill>
            </a:endParaRPr>
          </a:p>
        </p:txBody>
      </p:sp>
    </p:spTree>
    <p:extLst>
      <p:ext uri="{BB962C8B-B14F-4D97-AF65-F5344CB8AC3E}">
        <p14:creationId xmlns:p14="http://schemas.microsoft.com/office/powerpoint/2010/main" val="1384351083"/>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838200" y="1825625"/>
            <a:ext cx="5181600" cy="4351338"/>
          </a:xfrm>
        </p:spPr>
        <p:txBody>
          <a:bodyPr/>
          <a:lstStyle>
            <a:defPPr/>
            <a:lvl1pPr>
              <a:defRPr>
                <a:solidFill>
                  <a:srgbClr val="575756"/>
                </a:solidFill>
              </a:defRPr>
            </a:lvl1pPr>
            <a:lvl2pPr>
              <a:defRPr>
                <a:solidFill>
                  <a:srgbClr val="575756"/>
                </a:solidFill>
              </a:defRPr>
            </a:lvl2pPr>
            <a:lvl3pPr>
              <a:defRPr>
                <a:solidFill>
                  <a:srgbClr val="575756"/>
                </a:solidFill>
              </a:defRPr>
            </a:lvl3pPr>
            <a:lvl4pPr>
              <a:defRPr>
                <a:solidFill>
                  <a:srgbClr val="575756"/>
                </a:solidFill>
              </a:defRPr>
            </a:lvl4pPr>
            <a:lvl5pPr>
              <a:defRPr>
                <a:solidFill>
                  <a:srgbClr val="575756"/>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def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cxnSp>
        <p:nvCxnSpPr>
          <p:cNvPr id="9" name="Gerader Verbinder 8"/>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0"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a:t>Titelmasterformat durch Klicken bearbeiten</a:t>
            </a:r>
          </a:p>
        </p:txBody>
      </p:sp>
      <p:pic>
        <p:nvPicPr>
          <p:cNvPr id="12" name="Grafik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3"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a:solidFill>
                <a:srgbClr val="575756"/>
              </a:solidFill>
            </a:endParaRPr>
          </a:p>
        </p:txBody>
      </p:sp>
    </p:spTree>
    <p:extLst>
      <p:ext uri="{BB962C8B-B14F-4D97-AF65-F5344CB8AC3E}">
        <p14:creationId xmlns:p14="http://schemas.microsoft.com/office/powerpoint/2010/main" val="65298478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839788" y="1681163"/>
            <a:ext cx="5157787" cy="823912"/>
          </a:xfrm>
        </p:spPr>
        <p:txBody>
          <a:bodyPr anchor="b"/>
          <a:lstStyle>
            <a:defPPr/>
            <a:lvl1pPr marL="0" indent="0">
              <a:buNone/>
              <a:defRPr sz="2500" b="1">
                <a:solidFill>
                  <a:srgbClr val="3B5BA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normAutofit/>
          </a:bodyPr>
          <a:lstStyle>
            <a:lvl1pPr marL="228600" indent="-228600" algn="l" defTabSz="914400" rtl="0" eaLnBrk="1" latinLnBrk="0" hangingPunct="1">
              <a:lnSpc>
                <a:spcPct val="90000"/>
              </a:lnSpc>
              <a:buFont typeface="Arial" panose="020B0604020202020204" pitchFamily="34" charset="0"/>
              <a:buChar char="•"/>
              <a:defRPr lang="de-DE" sz="2800" kern="1200" smtClean="0">
                <a:solidFill>
                  <a:srgbClr val="575756"/>
                </a:solidFill>
                <a:latin typeface="+mn-lt"/>
                <a:ea typeface="+mn-ea"/>
                <a:cs typeface="+mn-cs"/>
              </a:defRPr>
            </a:lvl1pPr>
            <a:lvl2pPr marL="685800" indent="-228600" algn="l" defTabSz="914400" rtl="0" eaLnBrk="1" latinLnBrk="0" hangingPunct="1">
              <a:lnSpc>
                <a:spcPct val="90000"/>
              </a:lnSpc>
              <a:buFont typeface="Arial" panose="020B0604020202020204" pitchFamily="34" charset="0"/>
              <a:buChar char="•"/>
              <a:defRPr lang="de-DE" sz="2400" kern="1200" smtClean="0">
                <a:solidFill>
                  <a:srgbClr val="575756"/>
                </a:solidFill>
                <a:latin typeface="+mn-lt"/>
                <a:ea typeface="+mn-ea"/>
                <a:cs typeface="+mn-cs"/>
              </a:defRPr>
            </a:lvl2pPr>
            <a:lvl3pPr marL="1143000" indent="-228600" algn="l" defTabSz="914400" rtl="0" eaLnBrk="1" latinLnBrk="0" hangingPunct="1">
              <a:lnSpc>
                <a:spcPct val="90000"/>
              </a:lnSpc>
              <a:buFont typeface="Arial" panose="020B0604020202020204" pitchFamily="34" charset="0"/>
              <a:buChar char="•"/>
              <a:defRPr lang="de-DE" sz="2400" kern="1200" smtClean="0">
                <a:solidFill>
                  <a:srgbClr val="575756"/>
                </a:solidFill>
                <a:latin typeface="+mn-lt"/>
                <a:ea typeface="+mn-ea"/>
                <a:cs typeface="+mn-cs"/>
              </a:defRPr>
            </a:lvl3pPr>
            <a:lvl4pPr marL="1600200" indent="-228600" algn="l" defTabSz="914400" rtl="0" eaLnBrk="1" latinLnBrk="0" hangingPunct="1">
              <a:lnSpc>
                <a:spcPct val="90000"/>
              </a:lnSpc>
              <a:buFont typeface="Arial" panose="020B0604020202020204" pitchFamily="34" charset="0"/>
              <a:buChar char="•"/>
              <a:defRPr lang="de-DE" sz="2400" kern="1200" smtClean="0">
                <a:solidFill>
                  <a:srgbClr val="575756"/>
                </a:solidFill>
                <a:latin typeface="+mn-lt"/>
                <a:ea typeface="+mn-ea"/>
                <a:cs typeface="+mn-cs"/>
              </a:defRPr>
            </a:lvl4pPr>
            <a:lvl5pPr marL="2057400" indent="-228600" algn="l" defTabSz="914400" rtl="0" eaLnBrk="1" latinLnBrk="0" hangingPunct="1">
              <a:lnSpc>
                <a:spcPct val="90000"/>
              </a:lnSpc>
              <a:buFont typeface="Arial" panose="020B0604020202020204" pitchFamily="34" charset="0"/>
              <a:buChar char="•"/>
              <a:defRPr lang="de-DE" sz="2400" kern="1200">
                <a:solidFill>
                  <a:srgbClr val="575756"/>
                </a:solidFill>
                <a:latin typeface="+mn-lt"/>
                <a:ea typeface="+mn-ea"/>
                <a:cs typeface="+mn-cs"/>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defPPr/>
            <a:lvl1pPr marL="0" indent="0">
              <a:buNone/>
              <a:defRPr sz="2500" b="1">
                <a:solidFill>
                  <a:srgbClr val="3B5BA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10" name="Inhaltsplatzhalter 3"/>
          <p:cNvSpPr>
            <a:spLocks noGrp="1"/>
          </p:cNvSpPr>
          <p:nvPr>
            <p:ph sz="half" idx="13"/>
          </p:nvPr>
        </p:nvSpPr>
        <p:spPr>
          <a:xfrm>
            <a:off x="6172200" y="2505075"/>
            <a:ext cx="5181600" cy="3684588"/>
          </a:xfrm>
        </p:spPr>
        <p:txBody>
          <a:bodyPr>
            <a:normAutofit/>
          </a:bodyPr>
          <a:lstStyle>
            <a:lvl1pPr marL="228600" indent="-228600" algn="l" defTabSz="914400" rtl="0" eaLnBrk="1" latinLnBrk="0" hangingPunct="1">
              <a:lnSpc>
                <a:spcPct val="90000"/>
              </a:lnSpc>
              <a:buFont typeface="Arial" panose="020B0604020202020204" pitchFamily="34" charset="0"/>
              <a:buChar char="•"/>
              <a:defRPr lang="de-DE" sz="2800" kern="1200" smtClean="0">
                <a:solidFill>
                  <a:srgbClr val="575756"/>
                </a:solidFill>
                <a:latin typeface="+mn-lt"/>
                <a:ea typeface="+mn-ea"/>
                <a:cs typeface="+mn-cs"/>
              </a:defRPr>
            </a:lvl1pPr>
            <a:lvl2pPr marL="685800" indent="-228600" algn="l" defTabSz="914400" rtl="0" eaLnBrk="1" latinLnBrk="0" hangingPunct="1">
              <a:lnSpc>
                <a:spcPct val="90000"/>
              </a:lnSpc>
              <a:buFont typeface="Arial" panose="020B0604020202020204" pitchFamily="34" charset="0"/>
              <a:buChar char="•"/>
              <a:defRPr lang="de-DE" sz="2400" kern="1200" smtClean="0">
                <a:solidFill>
                  <a:srgbClr val="575756"/>
                </a:solidFill>
                <a:latin typeface="+mn-lt"/>
                <a:ea typeface="+mn-ea"/>
                <a:cs typeface="+mn-cs"/>
              </a:defRPr>
            </a:lvl2pPr>
            <a:lvl3pPr marL="1143000" indent="-228600" algn="l" defTabSz="914400" rtl="0" eaLnBrk="1" latinLnBrk="0" hangingPunct="1">
              <a:lnSpc>
                <a:spcPct val="90000"/>
              </a:lnSpc>
              <a:buFont typeface="Arial" panose="020B0604020202020204" pitchFamily="34" charset="0"/>
              <a:buChar char="•"/>
              <a:defRPr lang="de-DE" sz="2400" kern="1200" smtClean="0">
                <a:solidFill>
                  <a:srgbClr val="575756"/>
                </a:solidFill>
                <a:latin typeface="+mn-lt"/>
                <a:ea typeface="+mn-ea"/>
                <a:cs typeface="+mn-cs"/>
              </a:defRPr>
            </a:lvl3pPr>
            <a:lvl4pPr marL="1600200" indent="-228600" algn="l" defTabSz="914400" rtl="0" eaLnBrk="1" latinLnBrk="0" hangingPunct="1">
              <a:lnSpc>
                <a:spcPct val="90000"/>
              </a:lnSpc>
              <a:buFont typeface="Arial" panose="020B0604020202020204" pitchFamily="34" charset="0"/>
              <a:buChar char="•"/>
              <a:defRPr lang="de-DE" sz="2400" kern="1200" smtClean="0">
                <a:solidFill>
                  <a:srgbClr val="575756"/>
                </a:solidFill>
                <a:latin typeface="+mn-lt"/>
                <a:ea typeface="+mn-ea"/>
                <a:cs typeface="+mn-cs"/>
              </a:defRPr>
            </a:lvl4pPr>
            <a:lvl5pPr marL="2057400" indent="-228600" algn="l" defTabSz="914400" rtl="0" eaLnBrk="1" latinLnBrk="0" hangingPunct="1">
              <a:lnSpc>
                <a:spcPct val="90000"/>
              </a:lnSpc>
              <a:buFont typeface="Arial" panose="020B0604020202020204" pitchFamily="34" charset="0"/>
              <a:buChar char="•"/>
              <a:defRPr lang="de-DE" sz="2400" kern="1200">
                <a:solidFill>
                  <a:srgbClr val="575756"/>
                </a:solidFill>
                <a:latin typeface="+mn-lt"/>
                <a:ea typeface="+mn-ea"/>
                <a:cs typeface="+mn-cs"/>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cxnSp>
        <p:nvCxnSpPr>
          <p:cNvPr id="12" name="Gerader Verbinder 11"/>
          <p:cNvCxnSpPr/>
          <p:nvPr userDrawn="1"/>
        </p:nvCxnSpPr>
        <p:spPr>
          <a:xfrm>
            <a:off x="838200" y="1566000"/>
            <a:ext cx="105156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3" name="Titelplatzhalter 1"/>
          <p:cNvSpPr>
            <a:spLocks noGrp="1"/>
          </p:cNvSpPr>
          <p:nvPr>
            <p:ph type="title"/>
          </p:nvPr>
        </p:nvSpPr>
        <p:spPr>
          <a:xfrm>
            <a:off x="838200" y="360000"/>
            <a:ext cx="7920000" cy="1080000"/>
          </a:xfrm>
          <a:prstGeom prst="rect">
            <a:avLst/>
          </a:prstGeom>
        </p:spPr>
        <p:txBody>
          <a:bodyPr vert="horz" lIns="91440" tIns="45720" rIns="91440" bIns="45720" rtlCol="0" anchor="ctr">
            <a:normAutofit/>
          </a:bodyPr>
          <a:lstStyle>
            <a:lvl1pPr>
              <a:defRPr b="0"/>
            </a:lvl1pPr>
          </a:lstStyle>
          <a:p>
            <a:r>
              <a:rPr lang="de-DE"/>
              <a:t>Titelmasterformat durch Klicken bearbeiten</a:t>
            </a:r>
          </a:p>
        </p:txBody>
      </p:sp>
      <p:pic>
        <p:nvPicPr>
          <p:cNvPr id="15" name="Grafik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6"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a:solidFill>
                <a:srgbClr val="575756"/>
              </a:solidFill>
            </a:endParaRPr>
          </a:p>
        </p:txBody>
      </p:sp>
    </p:spTree>
    <p:extLst>
      <p:ext uri="{BB962C8B-B14F-4D97-AF65-F5344CB8AC3E}">
        <p14:creationId xmlns:p14="http://schemas.microsoft.com/office/powerpoint/2010/main" val="136813154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cxnSp>
        <p:nvCxnSpPr>
          <p:cNvPr id="15" name="Gerader Verbinder 14"/>
          <p:cNvCxnSpPr/>
          <p:nvPr userDrawn="1"/>
        </p:nvCxnSpPr>
        <p:spPr>
          <a:xfrm>
            <a:off x="4300522" y="1566000"/>
            <a:ext cx="7053278"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4" name="Datumsplatzhalter 3"/>
          <p:cNvSpPr>
            <a:spLocks noGrp="1"/>
          </p:cNvSpPr>
          <p:nvPr>
            <p:ph type="dt" sz="half" idx="10"/>
          </p:nvPr>
        </p:nvSpPr>
        <p:spPr>
          <a:xfrm>
            <a:off x="288000" y="6356350"/>
            <a:ext cx="2743200" cy="365125"/>
          </a:xfrm>
          <a:prstGeom prst="rect">
            <a:avLst/>
          </a:prstGeom>
        </p:spPr>
        <p:txBody>
          <a:bodyPr/>
          <a:lstStyle>
            <a:defPPr/>
          </a:lstStyle>
          <a:p>
            <a:fld id="{C896F146-8DB0-46B2-A259-3116DA0CD858}" type="datetimeFigureOut">
              <a:rPr lang="de-DE" smtClean="0"/>
              <a:pPr/>
              <a:t>03.06.2026</a:t>
            </a:fld>
            <a:endParaRPr lang="de-DE"/>
          </a:p>
        </p:txBody>
      </p:sp>
      <p:sp>
        <p:nvSpPr>
          <p:cNvPr id="7" name="Rechteck 6"/>
          <p:cNvSpPr/>
          <p:nvPr userDrawn="1"/>
        </p:nvSpPr>
        <p:spPr>
          <a:xfrm>
            <a:off x="0" y="0"/>
            <a:ext cx="3055200" cy="6721475"/>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de-DE"/>
          </a:p>
        </p:txBody>
      </p:sp>
      <p:sp>
        <p:nvSpPr>
          <p:cNvPr id="8" name="Richtungspfeil 7"/>
          <p:cNvSpPr/>
          <p:nvPr userDrawn="1"/>
        </p:nvSpPr>
        <p:spPr>
          <a:xfrm>
            <a:off x="2338458" y="0"/>
            <a:ext cx="1493996" cy="6721475"/>
          </a:xfrm>
          <a:prstGeom prst="homePlat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de-DE"/>
          </a:p>
        </p:txBody>
      </p:sp>
      <p:sp>
        <p:nvSpPr>
          <p:cNvPr id="2" name="Titel 1"/>
          <p:cNvSpPr>
            <a:spLocks noGrp="1"/>
          </p:cNvSpPr>
          <p:nvPr>
            <p:ph type="title"/>
          </p:nvPr>
        </p:nvSpPr>
        <p:spPr>
          <a:xfrm>
            <a:off x="4300522" y="360000"/>
            <a:ext cx="4464000" cy="1080000"/>
          </a:xfrm>
        </p:spPr>
        <p:txBody>
          <a:bodyPr tIns="36000" bIns="36000">
            <a:normAutofit/>
          </a:bodyPr>
          <a:lstStyle>
            <a:lvl1pPr>
              <a:defRPr sz="3600" b="0">
                <a:solidFill>
                  <a:srgbClr val="3B5BA1"/>
                </a:solidFill>
                <a:latin typeface="Book Antiqua" panose="02040602050305030304" pitchFamily="18" charset="0"/>
                <a:cs typeface="Calibri" panose="020F0502020204030204" pitchFamily="34" charset="0"/>
              </a:defRPr>
            </a:lvl1pPr>
          </a:lstStyle>
          <a:p>
            <a:r>
              <a:rPr lang="de-DE"/>
              <a:t>Titelmasterformat durch Klicken bearbeiten</a:t>
            </a:r>
          </a:p>
        </p:txBody>
      </p:sp>
      <p:sp>
        <p:nvSpPr>
          <p:cNvPr id="3" name="Inhaltsplatzhalter 2"/>
          <p:cNvSpPr>
            <a:spLocks noGrp="1"/>
          </p:cNvSpPr>
          <p:nvPr>
            <p:ph idx="1"/>
          </p:nvPr>
        </p:nvSpPr>
        <p:spPr>
          <a:xfrm>
            <a:off x="4300522" y="1800000"/>
            <a:ext cx="7053278" cy="4351338"/>
          </a:xfrm>
        </p:spPr>
        <p:txBody>
          <a:bodyPr/>
          <a:lstStyle>
            <a:defPPr/>
            <a:lvl1pPr>
              <a:buClr>
                <a:srgbClr val="3B5BA1"/>
              </a:buClr>
              <a:defRPr>
                <a:solidFill>
                  <a:srgbClr val="575756"/>
                </a:solidFill>
              </a:defRPr>
            </a:lvl1pPr>
            <a:lvl2pPr>
              <a:buClr>
                <a:srgbClr val="575756"/>
              </a:buClr>
              <a:defRPr>
                <a:solidFill>
                  <a:srgbClr val="575756"/>
                </a:solidFill>
              </a:defRPr>
            </a:lvl2pPr>
            <a:lvl3pPr>
              <a:defRPr>
                <a:solidFill>
                  <a:srgbClr val="575756"/>
                </a:solidFill>
              </a:defRPr>
            </a:lvl3pPr>
            <a:lvl4pPr>
              <a:defRPr>
                <a:solidFill>
                  <a:srgbClr val="575756"/>
                </a:solidFill>
              </a:defRPr>
            </a:lvl4pPr>
            <a:lvl5pPr>
              <a:defRPr>
                <a:solidFill>
                  <a:srgbClr val="575756"/>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10" name="Inhaltsplatzhalter 2"/>
          <p:cNvSpPr>
            <a:spLocks noGrp="1"/>
          </p:cNvSpPr>
          <p:nvPr>
            <p:ph idx="13"/>
          </p:nvPr>
        </p:nvSpPr>
        <p:spPr>
          <a:xfrm>
            <a:off x="288000" y="360000"/>
            <a:ext cx="2512264" cy="5791338"/>
          </a:xfrm>
        </p:spPr>
        <p:txBody>
          <a:bodyPr anchor="ctr" anchorCtr="0"/>
          <a:lstStyle>
            <a:defPPr/>
            <a:lvl1pPr marL="0" indent="0">
              <a:buClr>
                <a:schemeClr val="bg1"/>
              </a:buClr>
              <a:buNone/>
              <a:defRPr b="0">
                <a:solidFill>
                  <a:schemeClr val="bg1"/>
                </a:solidFill>
                <a:latin typeface="Book Antiqua" panose="02040602050305030304" pitchFamily="18" charset="0"/>
              </a:defRPr>
            </a:lvl1pPr>
            <a:lvl2pPr>
              <a:buClr>
                <a:schemeClr val="bg1"/>
              </a:buClr>
              <a:defRPr>
                <a:solidFill>
                  <a:schemeClr val="bg1"/>
                </a:solidFill>
                <a:latin typeface="Book Antiqua" panose="02040602050305030304" pitchFamily="18" charset="0"/>
              </a:defRPr>
            </a:lvl2pPr>
            <a:lvl3pPr>
              <a:buClr>
                <a:schemeClr val="bg1"/>
              </a:buClr>
              <a:defRPr>
                <a:solidFill>
                  <a:schemeClr val="bg1"/>
                </a:solidFill>
                <a:latin typeface="Book Antiqua" panose="02040602050305030304" pitchFamily="18" charset="0"/>
              </a:defRPr>
            </a:lvl3pPr>
            <a:lvl4pPr>
              <a:buClr>
                <a:schemeClr val="bg1"/>
              </a:buClr>
              <a:defRPr>
                <a:solidFill>
                  <a:schemeClr val="bg1"/>
                </a:solidFill>
                <a:latin typeface="Book Antiqua" panose="02040602050305030304" pitchFamily="18" charset="0"/>
              </a:defRPr>
            </a:lvl4pPr>
            <a:lvl5pPr>
              <a:buClr>
                <a:schemeClr val="bg1"/>
              </a:buClr>
              <a:defRPr>
                <a:solidFill>
                  <a:schemeClr val="bg1"/>
                </a:solidFill>
                <a:latin typeface="Book Antiqua" panose="02040602050305030304" pitchFamily="18" charset="0"/>
              </a:defRPr>
            </a:lvl5pPr>
          </a:lstStyle>
          <a:p>
            <a:pPr lvl="0"/>
            <a:r>
              <a:rPr lang="de-DE"/>
              <a:t>Formatvorlagen des Textmasters bearbeiten</a:t>
            </a:r>
          </a:p>
        </p:txBody>
      </p:sp>
      <p:pic>
        <p:nvPicPr>
          <p:cNvPr id="17" name="Grafik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6"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a:solidFill>
                <a:srgbClr val="575756"/>
              </a:solidFill>
            </a:endParaRPr>
          </a:p>
        </p:txBody>
      </p:sp>
    </p:spTree>
    <p:extLst>
      <p:ext uri="{BB962C8B-B14F-4D97-AF65-F5344CB8AC3E}">
        <p14:creationId xmlns:p14="http://schemas.microsoft.com/office/powerpoint/2010/main" val="384171007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el und Inhalt">
    <p:spTree>
      <p:nvGrpSpPr>
        <p:cNvPr id="1" name=""/>
        <p:cNvGrpSpPr/>
        <p:nvPr/>
      </p:nvGrpSpPr>
      <p:grpSpPr>
        <a:xfrm>
          <a:off x="0" y="0"/>
          <a:ext cx="0" cy="0"/>
          <a:chOff x="0" y="0"/>
          <a:chExt cx="0" cy="0"/>
        </a:xfrm>
      </p:grpSpPr>
      <p:sp>
        <p:nvSpPr>
          <p:cNvPr id="4" name="Datumsplatzhalter 3"/>
          <p:cNvSpPr>
            <a:spLocks noGrp="1"/>
          </p:cNvSpPr>
          <p:nvPr>
            <p:ph type="dt" sz="half" idx="10"/>
          </p:nvPr>
        </p:nvSpPr>
        <p:spPr>
          <a:xfrm>
            <a:off x="288000" y="6356350"/>
            <a:ext cx="2743200" cy="365125"/>
          </a:xfrm>
          <a:prstGeom prst="rect">
            <a:avLst/>
          </a:prstGeom>
        </p:spPr>
        <p:txBody>
          <a:bodyPr/>
          <a:lstStyle>
            <a:defPPr/>
          </a:lstStyle>
          <a:p>
            <a:fld id="{C896F146-8DB0-46B2-A259-3116DA0CD858}" type="datetimeFigureOut">
              <a:rPr lang="de-DE" smtClean="0"/>
              <a:pPr/>
              <a:t>03.06.2026</a:t>
            </a:fld>
            <a:endParaRPr lang="de-DE"/>
          </a:p>
        </p:txBody>
      </p:sp>
      <p:sp>
        <p:nvSpPr>
          <p:cNvPr id="7" name="Rechteck 6"/>
          <p:cNvSpPr/>
          <p:nvPr userDrawn="1"/>
        </p:nvSpPr>
        <p:spPr>
          <a:xfrm>
            <a:off x="0" y="0"/>
            <a:ext cx="3420000" cy="6721475"/>
          </a:xfrm>
          <a:prstGeom prst="rect">
            <a:avLst/>
          </a:prstGeom>
          <a:solidFill>
            <a:srgbClr val="E4E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de-DE"/>
          </a:p>
        </p:txBody>
      </p:sp>
      <p:sp>
        <p:nvSpPr>
          <p:cNvPr id="2" name="Titel 1"/>
          <p:cNvSpPr>
            <a:spLocks noGrp="1"/>
          </p:cNvSpPr>
          <p:nvPr>
            <p:ph type="title"/>
          </p:nvPr>
        </p:nvSpPr>
        <p:spPr>
          <a:xfrm>
            <a:off x="4038600" y="360000"/>
            <a:ext cx="4680000" cy="1080000"/>
          </a:xfrm>
        </p:spPr>
        <p:txBody>
          <a:bodyPr tIns="36000" bIns="36000">
            <a:normAutofit/>
          </a:bodyPr>
          <a:lstStyle>
            <a:lvl1pPr>
              <a:defRPr sz="3600" b="0">
                <a:solidFill>
                  <a:srgbClr val="3B5BA1"/>
                </a:solidFill>
                <a:latin typeface="Book Antiqua" panose="02040602050305030304" pitchFamily="18" charset="0"/>
                <a:cs typeface="Calibri" panose="020F0502020204030204" pitchFamily="34" charset="0"/>
              </a:defRPr>
            </a:lvl1pPr>
          </a:lstStyle>
          <a:p>
            <a:r>
              <a:rPr lang="de-DE"/>
              <a:t>Titelmasterformat durch Klicken bearbeiten</a:t>
            </a:r>
          </a:p>
        </p:txBody>
      </p:sp>
      <p:sp>
        <p:nvSpPr>
          <p:cNvPr id="3" name="Inhaltsplatzhalter 2"/>
          <p:cNvSpPr>
            <a:spLocks noGrp="1"/>
          </p:cNvSpPr>
          <p:nvPr>
            <p:ph idx="1"/>
          </p:nvPr>
        </p:nvSpPr>
        <p:spPr>
          <a:xfrm>
            <a:off x="4038600" y="1800000"/>
            <a:ext cx="7315200" cy="4351338"/>
          </a:xfrm>
        </p:spPr>
        <p:txBody>
          <a:bodyPr/>
          <a:lstStyle>
            <a:defPPr/>
            <a:lvl1pPr>
              <a:buClr>
                <a:srgbClr val="3B5BA1"/>
              </a:buClr>
              <a:defRPr>
                <a:solidFill>
                  <a:srgbClr val="575756"/>
                </a:solidFill>
              </a:defRPr>
            </a:lvl1pPr>
            <a:lvl2pPr>
              <a:buClr>
                <a:srgbClr val="575756"/>
              </a:buClr>
              <a:defRPr>
                <a:solidFill>
                  <a:srgbClr val="575756"/>
                </a:solidFill>
              </a:defRPr>
            </a:lvl2pPr>
            <a:lvl3pPr>
              <a:defRPr>
                <a:solidFill>
                  <a:srgbClr val="575756"/>
                </a:solidFill>
              </a:defRPr>
            </a:lvl3pPr>
            <a:lvl4pPr>
              <a:defRPr>
                <a:solidFill>
                  <a:srgbClr val="575756"/>
                </a:solidFill>
              </a:defRPr>
            </a:lvl4pPr>
            <a:lvl5pPr>
              <a:defRPr>
                <a:solidFill>
                  <a:srgbClr val="575756"/>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10" name="Inhaltsplatzhalter 2"/>
          <p:cNvSpPr>
            <a:spLocks noGrp="1"/>
          </p:cNvSpPr>
          <p:nvPr>
            <p:ph idx="13"/>
          </p:nvPr>
        </p:nvSpPr>
        <p:spPr>
          <a:xfrm>
            <a:off x="317184" y="360000"/>
            <a:ext cx="2736000" cy="5791338"/>
          </a:xfrm>
        </p:spPr>
        <p:txBody>
          <a:bodyPr anchor="ctr" anchorCtr="0"/>
          <a:lstStyle>
            <a:defPPr/>
            <a:lvl1pPr marL="0" indent="0">
              <a:buClr>
                <a:schemeClr val="bg1"/>
              </a:buClr>
              <a:buNone/>
              <a:defRPr b="0">
                <a:solidFill>
                  <a:srgbClr val="3B5BA1"/>
                </a:solidFill>
                <a:latin typeface="Book Antiqua" panose="02040602050305030304" pitchFamily="18" charset="0"/>
              </a:defRPr>
            </a:lvl1pPr>
            <a:lvl2pPr>
              <a:buClr>
                <a:schemeClr val="bg1"/>
              </a:buClr>
              <a:defRPr>
                <a:solidFill>
                  <a:schemeClr val="bg1"/>
                </a:solidFill>
                <a:latin typeface="Book Antiqua" panose="02040602050305030304" pitchFamily="18" charset="0"/>
              </a:defRPr>
            </a:lvl2pPr>
            <a:lvl3pPr>
              <a:buClr>
                <a:schemeClr val="bg1"/>
              </a:buClr>
              <a:defRPr>
                <a:solidFill>
                  <a:schemeClr val="bg1"/>
                </a:solidFill>
                <a:latin typeface="Book Antiqua" panose="02040602050305030304" pitchFamily="18" charset="0"/>
              </a:defRPr>
            </a:lvl3pPr>
            <a:lvl4pPr>
              <a:buClr>
                <a:schemeClr val="bg1"/>
              </a:buClr>
              <a:defRPr>
                <a:solidFill>
                  <a:schemeClr val="bg1"/>
                </a:solidFill>
                <a:latin typeface="Book Antiqua" panose="02040602050305030304" pitchFamily="18" charset="0"/>
              </a:defRPr>
            </a:lvl4pPr>
            <a:lvl5pPr>
              <a:buClr>
                <a:schemeClr val="bg1"/>
              </a:buClr>
              <a:defRPr>
                <a:solidFill>
                  <a:schemeClr val="bg1"/>
                </a:solidFill>
                <a:latin typeface="Book Antiqua" panose="02040602050305030304" pitchFamily="18" charset="0"/>
              </a:defRPr>
            </a:lvl5pPr>
          </a:lstStyle>
          <a:p>
            <a:pPr lvl="0"/>
            <a:r>
              <a:rPr lang="de-DE"/>
              <a:t>Formatvorlagen des Textmasters bearbeiten</a:t>
            </a:r>
          </a:p>
        </p:txBody>
      </p:sp>
      <p:cxnSp>
        <p:nvCxnSpPr>
          <p:cNvPr id="15" name="Gerader Verbinder 14"/>
          <p:cNvCxnSpPr/>
          <p:nvPr userDrawn="1"/>
        </p:nvCxnSpPr>
        <p:spPr>
          <a:xfrm>
            <a:off x="4038600" y="1566000"/>
            <a:ext cx="7315200" cy="0"/>
          </a:xfrm>
          <a:prstGeom prst="line">
            <a:avLst/>
          </a:prstGeom>
          <a:ln w="6350">
            <a:solidFill>
              <a:srgbClr val="575756"/>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80205" y="525293"/>
            <a:ext cx="2393051" cy="651753"/>
          </a:xfrm>
          <a:prstGeom prst="rect">
            <a:avLst/>
          </a:prstGeom>
        </p:spPr>
      </p:pic>
      <p:sp>
        <p:nvSpPr>
          <p:cNvPr id="16" name="Foliennummernplatzhalter 5"/>
          <p:cNvSpPr txBox="1"/>
          <p:nvPr userDrawn="1"/>
        </p:nvSpPr>
        <p:spPr>
          <a:xfrm>
            <a:off x="8610600" y="6238661"/>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5FD0CB-8B4A-4BAE-8908-A4C4D5EC6CF0}" type="slidenum">
              <a:rPr lang="de-DE" smtClean="0">
                <a:solidFill>
                  <a:srgbClr val="575756"/>
                </a:solidFill>
              </a:rPr>
              <a:pPr/>
              <a:t>‹Nr.›</a:t>
            </a:fld>
            <a:endParaRPr lang="de-DE">
              <a:solidFill>
                <a:srgbClr val="575756"/>
              </a:solidFill>
            </a:endParaRPr>
          </a:p>
        </p:txBody>
      </p:sp>
    </p:spTree>
    <p:extLst>
      <p:ext uri="{BB962C8B-B14F-4D97-AF65-F5344CB8AC3E}">
        <p14:creationId xmlns:p14="http://schemas.microsoft.com/office/powerpoint/2010/main" val="4719826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hteck 7"/>
          <p:cNvSpPr/>
          <p:nvPr userDrawn="1"/>
        </p:nvSpPr>
        <p:spPr>
          <a:xfrm>
            <a:off x="0" y="6721200"/>
            <a:ext cx="12192000" cy="136800"/>
          </a:xfrm>
          <a:prstGeom prst="rect">
            <a:avLst/>
          </a:prstGeom>
          <a:solidFill>
            <a:srgbClr val="9096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de-DE"/>
          </a:p>
        </p:txBody>
      </p:sp>
      <p:sp>
        <p:nvSpPr>
          <p:cNvPr id="2" name="Titelplatzhalter 1"/>
          <p:cNvSpPr>
            <a:spLocks noGrp="1"/>
          </p:cNvSpPr>
          <p:nvPr>
            <p:ph type="title"/>
          </p:nvPr>
        </p:nvSpPr>
        <p:spPr>
          <a:xfrm>
            <a:off x="838200" y="360000"/>
            <a:ext cx="10515600" cy="1188000"/>
          </a:xfrm>
          <a:prstGeom prst="rect">
            <a:avLst/>
          </a:prstGeom>
        </p:spPr>
        <p:txBody>
          <a:bodyPr vert="horz" lIns="91440" tIns="45720" rIns="91440" bIns="45720" rtlCol="0" anchor="ctr">
            <a:normAutofit/>
          </a:bodyPr>
          <a:lstStyle>
            <a:defP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def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11551681"/>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4" r:id="rId4"/>
    <p:sldLayoutId id="2147483665" r:id="rId5"/>
    <p:sldLayoutId id="2147483652" r:id="rId6"/>
    <p:sldLayoutId id="2147483653" r:id="rId7"/>
    <p:sldLayoutId id="2147483663" r:id="rId8"/>
    <p:sldLayoutId id="2147483666" r:id="rId9"/>
    <p:sldLayoutId id="2147483662" r:id="rId10"/>
    <p:sldLayoutId id="2147483654" r:id="rId11"/>
    <p:sldLayoutId id="2147483655" r:id="rId12"/>
    <p:sldLayoutId id="2147483656" r:id="rId13"/>
    <p:sldLayoutId id="2147483657" r:id="rId14"/>
    <p:sldLayoutId id="2147483660" r:id="rId15"/>
  </p:sldLayoutIdLst>
  <p:transition/>
  <p:txStyles>
    <p:titleStyle>
      <a:lvl1pPr algn="l" defTabSz="914400" rtl="0" eaLnBrk="1" latinLnBrk="0" hangingPunct="1">
        <a:lnSpc>
          <a:spcPct val="90000"/>
        </a:lnSpc>
        <a:spcBef>
          <a:spcPct val="0"/>
        </a:spcBef>
        <a:buNone/>
        <a:defRPr sz="4000" b="0" kern="1200">
          <a:solidFill>
            <a:srgbClr val="3B5BA1"/>
          </a:solidFill>
          <a:latin typeface="Book Antiqua" panose="02040602050305030304" pitchFamily="18" charset="0"/>
          <a:ea typeface="+mj-ea"/>
          <a:cs typeface="+mj-cs"/>
        </a:defRPr>
      </a:lvl1pPr>
    </p:titleStyle>
    <p:bodyStyle>
      <a:lvl1pPr marL="228600" indent="-228600" algn="l" defTabSz="914400" rtl="0" eaLnBrk="1" latinLnBrk="0" hangingPunct="1">
        <a:lnSpc>
          <a:spcPct val="90000"/>
        </a:lnSpc>
        <a:spcBef>
          <a:spcPts val="1000"/>
        </a:spcBef>
        <a:buClr>
          <a:srgbClr val="3B5BA1"/>
        </a:buClr>
        <a:buFont typeface="Arial" panose="020B0604020202020204" pitchFamily="34" charset="0"/>
        <a:buChar char="•"/>
        <a:defRPr sz="2800" kern="1200">
          <a:solidFill>
            <a:srgbClr val="57575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100.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hyperlink" Target="http://www.therapie-aktiv.at/reise"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63.jpeg"/></Relationships>
</file>

<file path=ppt/slides/_rels/slide108.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hyperlink" Target="https://www.facebook.com/TherapieAktiv" TargetMode="External"/><Relationship Id="rId1" Type="http://schemas.openxmlformats.org/officeDocument/2006/relationships/slideLayout" Target="../slideLayouts/slideLayout3.xml"/><Relationship Id="rId4" Type="http://schemas.openxmlformats.org/officeDocument/2006/relationships/image" Target="../media/image170.jpeg"/></Relationships>
</file>

<file path=ppt/slides/_rels/slide115.xml.rels><?xml version="1.0" encoding="UTF-8" standalone="yes"?>
<Relationships xmlns="http://schemas.openxmlformats.org/package/2006/relationships"><Relationship Id="rId3" Type="http://schemas.openxmlformats.org/officeDocument/2006/relationships/hyperlink" Target="http://www.oegk.at/impressum" TargetMode="External"/><Relationship Id="rId2" Type="http://schemas.openxmlformats.org/officeDocument/2006/relationships/image" Target="../media/image171.jpeg"/><Relationship Id="rId1" Type="http://schemas.openxmlformats.org/officeDocument/2006/relationships/slideLayout" Target="../slideLayouts/slideLayout15.xml"/><Relationship Id="rId5" Type="http://schemas.openxmlformats.org/officeDocument/2006/relationships/hyperlink" Target="http://www.therapie-aktiv.at/" TargetMode="External"/><Relationship Id="rId4" Type="http://schemas.openxmlformats.org/officeDocument/2006/relationships/hyperlink" Target="mailto:office@therapie-aktiv.at" TargetMode="External"/></Relationships>
</file>

<file path=ppt/slides/_rels/slide116.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1.xml"/><Relationship Id="rId6" Type="http://schemas.openxmlformats.org/officeDocument/2006/relationships/image" Target="../media/image28.svg"/><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13" Type="http://schemas.microsoft.com/office/2007/relationships/hdphoto" Target="../media/hdphoto4.wdp"/><Relationship Id="rId3" Type="http://schemas.microsoft.com/office/2007/relationships/hdphoto" Target="../media/hdphoto1.wdp"/><Relationship Id="rId7" Type="http://schemas.openxmlformats.org/officeDocument/2006/relationships/image" Target="../media/image45.jpeg"/><Relationship Id="rId12" Type="http://schemas.openxmlformats.org/officeDocument/2006/relationships/image" Target="../media/image48.png"/><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44.jpeg"/><Relationship Id="rId11" Type="http://schemas.microsoft.com/office/2007/relationships/hdphoto" Target="../media/hdphoto3.wdp"/><Relationship Id="rId5" Type="http://schemas.openxmlformats.org/officeDocument/2006/relationships/image" Target="../media/image43.jpeg"/><Relationship Id="rId10" Type="http://schemas.openxmlformats.org/officeDocument/2006/relationships/image" Target="../media/image47.png"/><Relationship Id="rId4" Type="http://schemas.openxmlformats.org/officeDocument/2006/relationships/image" Target="../media/image42.png"/><Relationship Id="rId9"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3" Type="http://schemas.microsoft.com/office/2007/relationships/hdphoto" Target="../media/hdphoto7.wdp"/><Relationship Id="rId18" Type="http://schemas.openxmlformats.org/officeDocument/2006/relationships/image" Target="../media/image61.png"/><Relationship Id="rId26" Type="http://schemas.openxmlformats.org/officeDocument/2006/relationships/image" Target="../media/image64.png"/><Relationship Id="rId39" Type="http://schemas.microsoft.com/office/2007/relationships/hdphoto" Target="../media/hdphoto19.wdp"/><Relationship Id="rId21" Type="http://schemas.microsoft.com/office/2007/relationships/hdphoto" Target="../media/hdphoto1.wdp"/><Relationship Id="rId34" Type="http://schemas.openxmlformats.org/officeDocument/2006/relationships/image" Target="../media/image68.png"/><Relationship Id="rId7" Type="http://schemas.openxmlformats.org/officeDocument/2006/relationships/image" Target="../media/image46.png"/><Relationship Id="rId12" Type="http://schemas.openxmlformats.org/officeDocument/2006/relationships/image" Target="../media/image58.png"/><Relationship Id="rId17" Type="http://schemas.microsoft.com/office/2007/relationships/hdphoto" Target="../media/hdphoto9.wdp"/><Relationship Id="rId25" Type="http://schemas.microsoft.com/office/2007/relationships/hdphoto" Target="../media/hdphoto12.wdp"/><Relationship Id="rId33" Type="http://schemas.microsoft.com/office/2007/relationships/hdphoto" Target="../media/hdphoto16.wdp"/><Relationship Id="rId38" Type="http://schemas.openxmlformats.org/officeDocument/2006/relationships/image" Target="../media/image70.png"/><Relationship Id="rId2" Type="http://schemas.openxmlformats.org/officeDocument/2006/relationships/image" Target="../media/image52.png"/><Relationship Id="rId16" Type="http://schemas.openxmlformats.org/officeDocument/2006/relationships/image" Target="../media/image60.png"/><Relationship Id="rId20" Type="http://schemas.openxmlformats.org/officeDocument/2006/relationships/image" Target="../media/image41.png"/><Relationship Id="rId29" Type="http://schemas.microsoft.com/office/2007/relationships/hdphoto" Target="../media/hdphoto14.wdp"/><Relationship Id="rId1" Type="http://schemas.openxmlformats.org/officeDocument/2006/relationships/slideLayout" Target="../slideLayouts/slideLayout4.xml"/><Relationship Id="rId6" Type="http://schemas.openxmlformats.org/officeDocument/2006/relationships/image" Target="../media/image55.jpeg"/><Relationship Id="rId11" Type="http://schemas.microsoft.com/office/2007/relationships/hdphoto" Target="../media/hdphoto6.wdp"/><Relationship Id="rId24" Type="http://schemas.openxmlformats.org/officeDocument/2006/relationships/image" Target="../media/image63.png"/><Relationship Id="rId32" Type="http://schemas.openxmlformats.org/officeDocument/2006/relationships/image" Target="../media/image67.png"/><Relationship Id="rId37" Type="http://schemas.microsoft.com/office/2007/relationships/hdphoto" Target="../media/hdphoto18.wdp"/><Relationship Id="rId40" Type="http://schemas.openxmlformats.org/officeDocument/2006/relationships/image" Target="../media/image71.jpeg"/><Relationship Id="rId5" Type="http://schemas.openxmlformats.org/officeDocument/2006/relationships/image" Target="../media/image54.jpeg"/><Relationship Id="rId15" Type="http://schemas.microsoft.com/office/2007/relationships/hdphoto" Target="../media/hdphoto8.wdp"/><Relationship Id="rId23" Type="http://schemas.microsoft.com/office/2007/relationships/hdphoto" Target="../media/hdphoto11.wdp"/><Relationship Id="rId28" Type="http://schemas.openxmlformats.org/officeDocument/2006/relationships/image" Target="../media/image65.png"/><Relationship Id="rId36" Type="http://schemas.openxmlformats.org/officeDocument/2006/relationships/image" Target="../media/image69.png"/><Relationship Id="rId10" Type="http://schemas.openxmlformats.org/officeDocument/2006/relationships/image" Target="../media/image57.png"/><Relationship Id="rId19" Type="http://schemas.microsoft.com/office/2007/relationships/hdphoto" Target="../media/hdphoto10.wdp"/><Relationship Id="rId31" Type="http://schemas.microsoft.com/office/2007/relationships/hdphoto" Target="../media/hdphoto15.wdp"/><Relationship Id="rId4" Type="http://schemas.openxmlformats.org/officeDocument/2006/relationships/image" Target="../media/image53.png"/><Relationship Id="rId9" Type="http://schemas.openxmlformats.org/officeDocument/2006/relationships/image" Target="../media/image56.png"/><Relationship Id="rId14" Type="http://schemas.openxmlformats.org/officeDocument/2006/relationships/image" Target="../media/image59.png"/><Relationship Id="rId22" Type="http://schemas.openxmlformats.org/officeDocument/2006/relationships/image" Target="../media/image62.png"/><Relationship Id="rId27" Type="http://schemas.microsoft.com/office/2007/relationships/hdphoto" Target="../media/hdphoto13.wdp"/><Relationship Id="rId30" Type="http://schemas.openxmlformats.org/officeDocument/2006/relationships/image" Target="../media/image66.png"/><Relationship Id="rId35" Type="http://schemas.microsoft.com/office/2007/relationships/hdphoto" Target="../media/hdphoto17.wdp"/><Relationship Id="rId8" Type="http://schemas.microsoft.com/office/2007/relationships/hdphoto" Target="../media/hdphoto2.wdp"/><Relationship Id="rId3"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2.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4.jpeg"/></Relationships>
</file>

<file path=ppt/slides/_rels/slide4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92.png"/><Relationship Id="rId4" Type="http://schemas.openxmlformats.org/officeDocument/2006/relationships/image" Target="../media/image91.jpeg"/></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3.jpeg"/><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3.xml"/><Relationship Id="rId5" Type="http://schemas.openxmlformats.org/officeDocument/2006/relationships/image" Target="../media/image90.png"/><Relationship Id="rId4" Type="http://schemas.openxmlformats.org/officeDocument/2006/relationships/image" Target="../media/image92.png"/></Relationships>
</file>

<file path=ppt/slides/_rels/slide4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98.jpeg"/><Relationship Id="rId5" Type="http://schemas.openxmlformats.org/officeDocument/2006/relationships/image" Target="../media/image90.png"/><Relationship Id="rId4" Type="http://schemas.openxmlformats.org/officeDocument/2006/relationships/image" Target="../media/image9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image" Target="../media/image114.jpeg"/><Relationship Id="rId1" Type="http://schemas.openxmlformats.org/officeDocument/2006/relationships/slideLayout" Target="../slideLayouts/slideLayout3.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6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26.jpeg"/><Relationship Id="rId4" Type="http://schemas.openxmlformats.org/officeDocument/2006/relationships/image" Target="../media/image125.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3.xml"/><Relationship Id="rId4" Type="http://schemas.openxmlformats.org/officeDocument/2006/relationships/image" Target="../media/image151.jpeg"/></Relationships>
</file>

<file path=ppt/slides/_rels/slide9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p:cNvPicPr>
            <a:picLocks noGrp="1" noChangeAspect="1"/>
          </p:cNvPicPr>
          <p:nvPr>
            <p:ph type="pic" sz="quarter" idx="13"/>
          </p:nvPr>
        </p:nvPicPr>
        <p:blipFill>
          <a:blip r:embed="rId2">
            <a:extLst>
              <a:ext uri="{28A0092B-C50C-407E-A947-70E740481C1C}">
                <a14:useLocalDpi xmlns:a14="http://schemas.microsoft.com/office/drawing/2010/main"/>
              </a:ext>
            </a:extLst>
          </a:blip>
          <a:srcRect t="30524" b="21524"/>
          <a:stretch>
            <a:fillRect/>
          </a:stretch>
        </p:blipFill>
        <p:spPr/>
      </p:pic>
      <p:sp>
        <p:nvSpPr>
          <p:cNvPr id="2" name="Titel 1"/>
          <p:cNvSpPr>
            <a:spLocks noGrp="1"/>
          </p:cNvSpPr>
          <p:nvPr>
            <p:ph type="title"/>
          </p:nvPr>
        </p:nvSpPr>
        <p:spPr/>
        <p:txBody>
          <a:bodyPr>
            <a:normAutofit fontScale="90000"/>
          </a:bodyPr>
          <a:lstStyle>
            <a:defPPr/>
          </a:lstStyle>
          <a:p>
            <a:r>
              <a:rPr lang="de-DE"/>
              <a:t>Diabetes mellitus Typ 2</a:t>
            </a:r>
          </a:p>
        </p:txBody>
      </p:sp>
      <p:sp>
        <p:nvSpPr>
          <p:cNvPr id="3" name="Textplatzhalter 2"/>
          <p:cNvSpPr>
            <a:spLocks noGrp="1"/>
          </p:cNvSpPr>
          <p:nvPr>
            <p:ph type="body" sz="quarter" idx="11"/>
          </p:nvPr>
        </p:nvSpPr>
        <p:spPr/>
        <p:txBody>
          <a:bodyPr>
            <a:normAutofit lnSpcReduction="10000"/>
          </a:bodyPr>
          <a:lstStyle>
            <a:defPPr/>
          </a:lstStyle>
          <a:p>
            <a:r>
              <a:rPr lang="de-DE"/>
              <a:t>Schulung</a:t>
            </a:r>
          </a:p>
        </p:txBody>
      </p:sp>
      <p:sp>
        <p:nvSpPr>
          <p:cNvPr id="4" name="Textplatzhalter 3"/>
          <p:cNvSpPr>
            <a:spLocks noGrp="1"/>
          </p:cNvSpPr>
          <p:nvPr>
            <p:ph type="body" sz="quarter" idx="12"/>
          </p:nvPr>
        </p:nvSpPr>
        <p:spPr/>
        <p:txBody>
          <a:bodyPr>
            <a:normAutofit fontScale="92500" lnSpcReduction="10000"/>
          </a:bodyPr>
          <a:lstStyle>
            <a:defPPr/>
          </a:lstStyle>
          <a:p>
            <a:r>
              <a:rPr lang="de-DE"/>
              <a:t>Ohne Insulintherapie</a:t>
            </a:r>
          </a:p>
        </p:txBody>
      </p:sp>
      <p:cxnSp>
        <p:nvCxnSpPr>
          <p:cNvPr id="8" name="Gerader Verbinder 7"/>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rot="16200000">
            <a:off x="10681976" y="4047465"/>
            <a:ext cx="2766647" cy="104400"/>
          </a:xfrm>
          <a:prstGeom prst="rect">
            <a:avLst/>
          </a:prstGeom>
        </p:spPr>
        <p:txBody>
          <a:bodyPr vert="horz" wrap="none" lIns="0" tIns="0" rIns="0" bIns="0" rtlCol="0">
            <a:noAutofit/>
          </a:bodyPr>
          <a:lstStyle>
            <a:defPPr/>
          </a:lstStyle>
          <a:p>
            <a:pPr>
              <a:lnSpc>
                <a:spcPct val="90000"/>
              </a:lnSpc>
              <a:spcBef>
                <a:spcPts val="300"/>
              </a:spcBef>
            </a:pPr>
            <a:r>
              <a:rPr lang="de-DE" sz="1000">
                <a:solidFill>
                  <a:srgbClr val="575756"/>
                </a:solidFill>
                <a:latin typeface="+mj-lt"/>
              </a:rPr>
              <a:t>Foto: © Raffael Stiborek – Agentur Wundermild</a:t>
            </a:r>
          </a:p>
        </p:txBody>
      </p:sp>
      <p:sp>
        <p:nvSpPr>
          <p:cNvPr id="9" name="Rechteck 8"/>
          <p:cNvSpPr/>
          <p:nvPr/>
        </p:nvSpPr>
        <p:spPr>
          <a:xfrm>
            <a:off x="9546336" y="1895921"/>
            <a:ext cx="2645664" cy="802420"/>
          </a:xfrm>
          <a:prstGeom prst="rect">
            <a:avLst/>
          </a:prstGeom>
          <a:solidFill>
            <a:srgbClr val="F9B000"/>
          </a:solidFill>
          <a:ln>
            <a:noFill/>
          </a:ln>
          <a:effectLst>
            <a:outerShdw blurRad="101600" dist="508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4800" b="1"/>
              <a:t>Modul 1</a:t>
            </a:r>
            <a:endParaRPr lang="de-DE" sz="4800" b="1"/>
          </a:p>
        </p:txBody>
      </p:sp>
    </p:spTree>
    <p:extLst>
      <p:ext uri="{BB962C8B-B14F-4D97-AF65-F5344CB8AC3E}">
        <p14:creationId xmlns:p14="http://schemas.microsoft.com/office/powerpoint/2010/main" val="190971931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defPPr/>
          </a:lstStyle>
          <a:p>
            <a:r>
              <a:rPr lang="de-DE" altLang="de-DE"/>
              <a:t>Stufentherapie </a:t>
            </a:r>
            <a:br>
              <a:rPr lang="de-DE" altLang="de-DE"/>
            </a:br>
            <a:r>
              <a:rPr lang="de-DE" altLang="de-DE"/>
              <a:t>Diabetes mellitus Typ 2 </a:t>
            </a:r>
          </a:p>
        </p:txBody>
      </p:sp>
      <p:sp>
        <p:nvSpPr>
          <p:cNvPr id="13" name="Rechteck 12"/>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1</a:t>
            </a:r>
            <a:endParaRPr lang="de-DE" sz="2800" b="1"/>
          </a:p>
        </p:txBody>
      </p:sp>
      <p:pic>
        <p:nvPicPr>
          <p:cNvPr id="2" name="Grafik 1">
            <a:extLst>
              <a:ext uri="{FF2B5EF4-FFF2-40B4-BE49-F238E27FC236}">
                <a16:creationId xmlns:a16="http://schemas.microsoft.com/office/drawing/2014/main" id="{AACE90E7-E00F-9140-17C7-84A2302E7F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rot="1680000">
            <a:off x="7271250" y="2264954"/>
            <a:ext cx="223837" cy="107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19">
            <a:extLst>
              <a:ext uri="{FF2B5EF4-FFF2-40B4-BE49-F238E27FC236}">
                <a16:creationId xmlns:a16="http://schemas.microsoft.com/office/drawing/2014/main" id="{D7FBFAFA-B81D-38B2-165D-685B156359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rot="1680000">
            <a:off x="6458334" y="3189404"/>
            <a:ext cx="223837" cy="107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a:extLst>
              <a:ext uri="{FF2B5EF4-FFF2-40B4-BE49-F238E27FC236}">
                <a16:creationId xmlns:a16="http://schemas.microsoft.com/office/drawing/2014/main" id="{D651C75E-7F92-5FB1-F809-C880BDD4355B}"/>
              </a:ext>
            </a:extLst>
          </p:cNvPr>
          <p:cNvSpPr txBox="1">
            <a:spLocks noChangeArrowheads="1"/>
          </p:cNvSpPr>
          <p:nvPr/>
        </p:nvSpPr>
        <p:spPr bwMode="auto">
          <a:xfrm>
            <a:off x="2436019" y="5092430"/>
            <a:ext cx="7392988" cy="792000"/>
          </a:xfrm>
          <a:prstGeom prst="rect">
            <a:avLst/>
          </a:prstGeom>
          <a:solidFill>
            <a:schemeClr val="accent6"/>
          </a:solidFill>
          <a:ln w="9525">
            <a:noFill/>
            <a:miter lim="800000"/>
          </a:ln>
        </p:spPr>
        <p:txBody>
          <a:bodyPr anchor="ctr">
            <a:spAutoFit/>
          </a:bodyPr>
          <a:lstStyle>
            <a:defPPr/>
          </a:lstStyle>
          <a:p>
            <a:pPr algn="ctr">
              <a:spcBef>
                <a:spcPct val="50000"/>
              </a:spcBef>
              <a:defRPr/>
            </a:pPr>
            <a:r>
              <a:rPr lang="de-DE" sz="1950" b="1">
                <a:solidFill>
                  <a:srgbClr val="FFFFFF"/>
                </a:solidFill>
                <a:latin typeface="TT Norms Pro" panose="020B0604020202020204" charset="0"/>
              </a:rPr>
              <a:t>Nicht-medikamentöse</a:t>
            </a:r>
            <a:r>
              <a:rPr lang="de-DE" sz="1950">
                <a:solidFill>
                  <a:srgbClr val="FFFFFF"/>
                </a:solidFill>
                <a:latin typeface="TT Norms Pro" panose="020B0604020202020204" charset="0"/>
              </a:rPr>
              <a:t> </a:t>
            </a:r>
            <a:r>
              <a:rPr lang="de-DE" sz="1950" b="1">
                <a:solidFill>
                  <a:srgbClr val="FFFFFF"/>
                </a:solidFill>
                <a:latin typeface="TT Norms Pro" panose="020B0604020202020204" charset="0"/>
              </a:rPr>
              <a:t>Therapie</a:t>
            </a:r>
            <a:r>
              <a:rPr lang="de-DE" sz="1950">
                <a:solidFill>
                  <a:srgbClr val="FFFFFF"/>
                </a:solidFill>
                <a:latin typeface="TT Norms Pro" panose="020B0604020202020204" charset="0"/>
              </a:rPr>
              <a:t> </a:t>
            </a:r>
            <a:br>
              <a:rPr lang="de-DE" sz="1950">
                <a:solidFill>
                  <a:srgbClr val="FFFFFF"/>
                </a:solidFill>
                <a:latin typeface="TT Norms Pro" panose="020B0604020202020204" charset="0"/>
              </a:rPr>
            </a:br>
            <a:r>
              <a:rPr lang="de-DE" sz="1600">
                <a:solidFill>
                  <a:srgbClr val="FFFFFF"/>
                </a:solidFill>
              </a:rPr>
              <a:t>Ernährung/Bewegung/Schulung/Gewichtsreduktion/Nikotinstopp</a:t>
            </a:r>
            <a:endParaRPr lang="de-AT" sz="1500">
              <a:solidFill>
                <a:srgbClr val="FFFFFF"/>
              </a:solidFill>
            </a:endParaRPr>
          </a:p>
        </p:txBody>
      </p:sp>
      <p:sp>
        <p:nvSpPr>
          <p:cNvPr id="5" name="Rechteck 1">
            <a:extLst>
              <a:ext uri="{FF2B5EF4-FFF2-40B4-BE49-F238E27FC236}">
                <a16:creationId xmlns:a16="http://schemas.microsoft.com/office/drawing/2014/main" id="{71F863BF-0542-A635-187E-D6F542A915E6}"/>
              </a:ext>
            </a:extLst>
          </p:cNvPr>
          <p:cNvSpPr>
            <a:spLocks noChangeArrowheads="1"/>
          </p:cNvSpPr>
          <p:nvPr/>
        </p:nvSpPr>
        <p:spPr bwMode="auto">
          <a:xfrm>
            <a:off x="7801512" y="2517383"/>
            <a:ext cx="2024063" cy="792000"/>
          </a:xfrm>
          <a:prstGeom prst="rect">
            <a:avLst/>
          </a:prstGeom>
          <a:solidFill>
            <a:srgbClr val="3B5BA1"/>
          </a:solidFill>
          <a:ln w="9525" algn="ctr">
            <a:noFill/>
            <a:round/>
          </a:ln>
        </p:spPr>
        <p:txBody>
          <a:bodyPr wrap="none" anchor="ctr" anchorCtr="0"/>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2400" b="1">
                <a:solidFill>
                  <a:srgbClr val="FFFFFF"/>
                </a:solidFill>
                <a:latin typeface="Calibri" panose="020F0502020204030204" pitchFamily="34" charset="0"/>
                <a:cs typeface="Calibri" panose="020F0502020204030204" pitchFamily="34" charset="0"/>
              </a:rPr>
              <a:t>Insulin</a:t>
            </a:r>
            <a:endParaRPr lang="de-DE" altLang="de-DE" sz="2400">
              <a:latin typeface="Calibri" panose="020F0502020204030204" pitchFamily="34" charset="0"/>
              <a:cs typeface="Calibri" panose="020F0502020204030204" pitchFamily="34" charset="0"/>
            </a:endParaRPr>
          </a:p>
        </p:txBody>
      </p:sp>
      <p:sp>
        <p:nvSpPr>
          <p:cNvPr id="6" name="Rechteck 5">
            <a:extLst>
              <a:ext uri="{FF2B5EF4-FFF2-40B4-BE49-F238E27FC236}">
                <a16:creationId xmlns:a16="http://schemas.microsoft.com/office/drawing/2014/main" id="{1F9E57E4-5D14-24A7-9EDB-BD082458F2FE}"/>
              </a:ext>
            </a:extLst>
          </p:cNvPr>
          <p:cNvSpPr/>
          <p:nvPr/>
        </p:nvSpPr>
        <p:spPr bwMode="auto">
          <a:xfrm>
            <a:off x="5948900" y="4234081"/>
            <a:ext cx="3876675" cy="792000"/>
          </a:xfrm>
          <a:prstGeom prst="rect">
            <a:avLst/>
          </a:prstGeom>
          <a:solidFill>
            <a:srgbClr val="3B5BA1">
              <a:alpha val="70000"/>
            </a:srgbClr>
          </a:solidFill>
          <a:ln w="9525" cap="flat" cmpd="sng" algn="ctr">
            <a:noFill/>
            <a:prstDash val="solid"/>
            <a:round/>
            <a:headEnd type="none" w="med" len="med"/>
            <a:tailEnd type="none" w="med" len="med"/>
          </a:ln>
          <a:effectLst/>
        </p:spPr>
        <p:txBody>
          <a:bodyPr wrap="none" anchor="ctr"/>
          <a:lstStyle>
            <a:defPPr/>
          </a:lstStyle>
          <a:p>
            <a:pPr algn="ctr">
              <a:defRPr/>
            </a:pPr>
            <a:r>
              <a:rPr lang="de-DE" altLang="de-DE" sz="2000" b="1">
                <a:solidFill>
                  <a:schemeClr val="bg1"/>
                </a:solidFill>
                <a:latin typeface="TT Norms Pro" panose="02000503030000020003" pitchFamily="50" charset="0"/>
              </a:rPr>
              <a:t>Orale Antidiabetika</a:t>
            </a:r>
            <a:r>
              <a:rPr lang="de-DE" altLang="de-DE" sz="2000">
                <a:solidFill>
                  <a:schemeClr val="bg1"/>
                </a:solidFill>
                <a:latin typeface="TT Norms Pro" panose="02000503030000020003" pitchFamily="50" charset="0"/>
              </a:rPr>
              <a:t> </a:t>
            </a:r>
          </a:p>
          <a:p>
            <a:pPr algn="ctr">
              <a:defRPr/>
            </a:pPr>
            <a:r>
              <a:rPr lang="de-DE" altLang="de-DE" sz="1600" err="1">
                <a:solidFill>
                  <a:schemeClr val="bg1"/>
                </a:solidFill>
                <a:latin typeface="TT Norms Pro" panose="02000503030000020003" pitchFamily="50" charset="0"/>
              </a:rPr>
              <a:t>Metformin</a:t>
            </a:r>
            <a:endParaRPr lang="de-DE" altLang="de-DE" sz="2000">
              <a:solidFill>
                <a:schemeClr val="bg1"/>
              </a:solidFill>
            </a:endParaRPr>
          </a:p>
        </p:txBody>
      </p:sp>
      <p:sp>
        <p:nvSpPr>
          <p:cNvPr id="7" name="Rechteck 6">
            <a:extLst>
              <a:ext uri="{FF2B5EF4-FFF2-40B4-BE49-F238E27FC236}">
                <a16:creationId xmlns:a16="http://schemas.microsoft.com/office/drawing/2014/main" id="{DF5F1EB1-0E9B-34B4-197B-DE3E718879A4}"/>
              </a:ext>
            </a:extLst>
          </p:cNvPr>
          <p:cNvSpPr/>
          <p:nvPr/>
        </p:nvSpPr>
        <p:spPr bwMode="auto">
          <a:xfrm>
            <a:off x="6998237" y="3375732"/>
            <a:ext cx="2827338" cy="792000"/>
          </a:xfrm>
          <a:prstGeom prst="rect">
            <a:avLst/>
          </a:prstGeom>
          <a:solidFill>
            <a:srgbClr val="3B5BA1">
              <a:alpha val="85000"/>
            </a:srgbClr>
          </a:solidFill>
          <a:ln w="9525" cap="flat" cmpd="sng" algn="ctr">
            <a:noFill/>
            <a:prstDash val="solid"/>
            <a:round/>
            <a:headEnd type="none" w="med" len="med"/>
            <a:tailEnd type="none" w="med" len="med"/>
          </a:ln>
          <a:effectLst/>
        </p:spPr>
        <p:txBody>
          <a:bodyPr wrap="none" anchor="ctr"/>
          <a:lstStyle>
            <a:defPPr/>
          </a:lstStyle>
          <a:p>
            <a:pPr algn="ctr">
              <a:defRPr/>
            </a:pPr>
            <a:r>
              <a:rPr lang="de-AT" altLang="de-DE" sz="2000" b="1">
                <a:solidFill>
                  <a:schemeClr val="bg1"/>
                </a:solidFill>
                <a:latin typeface="Calibri" panose="020F0502020204030204" pitchFamily="34" charset="0"/>
                <a:cs typeface="Calibri" panose="020F0502020204030204" pitchFamily="34" charset="0"/>
              </a:rPr>
              <a:t>Kombinationstherapie</a:t>
            </a:r>
          </a:p>
          <a:p>
            <a:pPr algn="ctr">
              <a:defRPr/>
            </a:pPr>
            <a:r>
              <a:rPr lang="de-AT" altLang="de-DE" sz="1600">
                <a:solidFill>
                  <a:schemeClr val="bg1"/>
                </a:solidFill>
                <a:latin typeface="Calibri" panose="020F0502020204030204" pitchFamily="34" charset="0"/>
                <a:cs typeface="Calibri" panose="020F0502020204030204" pitchFamily="34" charset="0"/>
              </a:rPr>
              <a:t>+ andere Substanzklassen</a:t>
            </a:r>
          </a:p>
        </p:txBody>
      </p:sp>
      <p:pic>
        <p:nvPicPr>
          <p:cNvPr id="8" name="Grafik 1">
            <a:extLst>
              <a:ext uri="{FF2B5EF4-FFF2-40B4-BE49-F238E27FC236}">
                <a16:creationId xmlns:a16="http://schemas.microsoft.com/office/drawing/2014/main" id="{0B6BB3D6-8957-7E96-213A-86B3E91B2ECE}"/>
              </a:ext>
            </a:extLst>
          </p:cNvPr>
          <p:cNvPicPr>
            <a:picLocks noChangeAspect="1"/>
          </p:cNvPicPr>
          <p:nvPr/>
        </p:nvPicPr>
        <p:blipFill>
          <a:blip r:embed="rId3" cstate="screen">
            <a:extLst>
              <a:ext uri="{28A0092B-C50C-407E-A947-70E740481C1C}">
                <a14:useLocalDpi xmlns:a14="http://schemas.microsoft.com/office/drawing/2010/main"/>
              </a:ext>
            </a:extLst>
          </a:blip>
          <a:srcRect b="9885"/>
          <a:stretch>
            <a:fillRect/>
          </a:stretch>
        </p:blipFill>
        <p:spPr bwMode="auto">
          <a:xfrm>
            <a:off x="2432587" y="3375731"/>
            <a:ext cx="1709028" cy="1650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a:extLst>
              <a:ext uri="{FF2B5EF4-FFF2-40B4-BE49-F238E27FC236}">
                <a16:creationId xmlns:a16="http://schemas.microsoft.com/office/drawing/2014/main" id="{092AC2D0-9566-BF7C-E5E3-20917CC57EFB}"/>
              </a:ext>
            </a:extLst>
          </p:cNvPr>
          <p:cNvSpPr txBox="1"/>
          <p:nvPr/>
        </p:nvSpPr>
        <p:spPr>
          <a:xfrm rot="16200000">
            <a:off x="903027" y="3590557"/>
            <a:ext cx="2766647" cy="104400"/>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Pixelot </a:t>
            </a:r>
            <a:r>
              <a:rPr kumimoji="0" lang="de-DE" sz="1000" b="0" i="0" u="none" strike="noStrike" kern="1200" cap="none" spc="0" normalizeH="0" baseline="0" noProof="0">
                <a:ln>
                  <a:noFill/>
                </a:ln>
                <a:solidFill>
                  <a:srgbClr val="575756"/>
                </a:solidFill>
                <a:effectLst/>
                <a:uLnTx/>
                <a:uFillTx/>
                <a:latin typeface="+mj-lt"/>
                <a:ea typeface="+mn-ea"/>
                <a:cs typeface="+mn-cs"/>
              </a:rPr>
              <a:t>– Fotolia.com</a:t>
            </a:r>
          </a:p>
        </p:txBody>
      </p:sp>
      <p:pic>
        <p:nvPicPr>
          <p:cNvPr id="10" name="Grafik 9">
            <a:extLst>
              <a:ext uri="{FF2B5EF4-FFF2-40B4-BE49-F238E27FC236}">
                <a16:creationId xmlns:a16="http://schemas.microsoft.com/office/drawing/2014/main" id="{BDA30E02-D41C-6731-3A7F-7178A9CBD6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62681" y="4369435"/>
            <a:ext cx="710616" cy="521291"/>
          </a:xfrm>
          <a:prstGeom prst="rect">
            <a:avLst/>
          </a:prstGeom>
        </p:spPr>
      </p:pic>
      <p:pic>
        <p:nvPicPr>
          <p:cNvPr id="11" name="Grafik 10">
            <a:extLst>
              <a:ext uri="{FF2B5EF4-FFF2-40B4-BE49-F238E27FC236}">
                <a16:creationId xmlns:a16="http://schemas.microsoft.com/office/drawing/2014/main" id="{BB576E09-842B-03B5-2319-CC039EAA00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26187" y="3466068"/>
            <a:ext cx="710616" cy="521291"/>
          </a:xfrm>
          <a:prstGeom prst="rect">
            <a:avLst/>
          </a:prstGeom>
        </p:spPr>
      </p:pic>
    </p:spTree>
    <p:extLst>
      <p:ext uri="{BB962C8B-B14F-4D97-AF65-F5344CB8AC3E}">
        <p14:creationId xmlns:p14="http://schemas.microsoft.com/office/powerpoint/2010/main" val="471973025"/>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So erkennen Sie eine Parodontitis </a:t>
            </a:r>
            <a:endParaRPr lang="de-DE" altLang="de-DE">
              <a:solidFill>
                <a:srgbClr val="3B5BA1"/>
              </a:solidFill>
            </a:endParaRPr>
          </a:p>
        </p:txBody>
      </p:sp>
      <p:sp>
        <p:nvSpPr>
          <p:cNvPr id="21508"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defPPr/>
          </a:lstStyle>
          <a:p>
            <a:pPr marL="357188" indent="-265113">
              <a:lnSpc>
                <a:spcPct val="110000"/>
              </a:lnSpc>
            </a:pPr>
            <a:r>
              <a:rPr lang="de-DE" altLang="de-DE" sz="2400"/>
              <a:t>Häufiges Zahnfleischbluten</a:t>
            </a:r>
          </a:p>
          <a:p>
            <a:pPr marL="357188" indent="-265113">
              <a:lnSpc>
                <a:spcPct val="110000"/>
              </a:lnSpc>
            </a:pPr>
            <a:r>
              <a:rPr lang="de-DE" altLang="de-DE" sz="2400"/>
              <a:t>Stark gerötetes und geschwollenes Zahnfleisch</a:t>
            </a:r>
          </a:p>
          <a:p>
            <a:pPr marL="357188" indent="-265113">
              <a:lnSpc>
                <a:spcPct val="110000"/>
              </a:lnSpc>
            </a:pPr>
            <a:r>
              <a:rPr lang="de-DE" altLang="de-DE" sz="2400"/>
              <a:t>Dauerhafter Mundgeruch oder ein unangenehmer Geschmack im Mund</a:t>
            </a:r>
          </a:p>
          <a:p>
            <a:pPr marL="357188" indent="-265113">
              <a:lnSpc>
                <a:spcPct val="110000"/>
              </a:lnSpc>
            </a:pPr>
            <a:r>
              <a:rPr lang="de-DE" altLang="de-DE" sz="2400"/>
              <a:t>Schmerzempfindlichkeit der Zähne und Zahnhälse</a:t>
            </a:r>
          </a:p>
          <a:p>
            <a:pPr marL="357188" indent="-265113">
              <a:lnSpc>
                <a:spcPct val="110000"/>
              </a:lnSpc>
            </a:pPr>
            <a:r>
              <a:rPr lang="de-DE" altLang="de-DE" sz="2400"/>
              <a:t>Das Zahnfleisch zieht sich zurück und die Zahnhälse werden sichtbar.</a:t>
            </a:r>
          </a:p>
          <a:p>
            <a:pPr marL="357188" indent="-265113">
              <a:lnSpc>
                <a:spcPct val="110000"/>
              </a:lnSpc>
            </a:pPr>
            <a:r>
              <a:rPr lang="de-DE" altLang="de-DE" sz="2400"/>
              <a:t>Die Zähne werden locker.</a:t>
            </a:r>
            <a:endParaRPr lang="de-AT" altLang="de-DE" sz="2400"/>
          </a:p>
        </p:txBody>
      </p:sp>
      <p:sp>
        <p:nvSpPr>
          <p:cNvPr id="9" name="Rechteck 8"/>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4</a:t>
            </a:r>
            <a:endParaRPr lang="de-DE" sz="2800" b="1"/>
          </a:p>
        </p:txBody>
      </p:sp>
      <p:pic>
        <p:nvPicPr>
          <p:cNvPr id="4" name="Bildplatzhalter 3">
            <a:extLst>
              <a:ext uri="{FF2B5EF4-FFF2-40B4-BE49-F238E27FC236}">
                <a16:creationId xmlns:a16="http://schemas.microsoft.com/office/drawing/2014/main" id="{2F836A32-4050-8102-C164-87E6EE568A4D}"/>
              </a:ext>
            </a:extLst>
          </p:cNvPr>
          <p:cNvPicPr>
            <a:picLocks noGrp="1" noChangeAspect="1"/>
          </p:cNvPicPr>
          <p:nvPr>
            <p:ph type="pic" idx="10"/>
          </p:nvPr>
        </p:nvPicPr>
        <p:blipFill>
          <a:blip r:embed="rId2"/>
          <a:srcRect t="26" b="26"/>
          <a:stretch>
            <a:fillRect/>
          </a:stretch>
        </p:blipFill>
        <p:spPr>
          <a:prstGeom prst="rect">
            <a:avLst/>
          </a:prstGeom>
        </p:spPr>
      </p:pic>
      <p:sp>
        <p:nvSpPr>
          <p:cNvPr id="5" name="Textfeld 4">
            <a:extLst>
              <a:ext uri="{FF2B5EF4-FFF2-40B4-BE49-F238E27FC236}">
                <a16:creationId xmlns:a16="http://schemas.microsoft.com/office/drawing/2014/main" id="{7BEF341B-E14E-498F-64B9-46BA1F1B8ACF}"/>
              </a:ext>
            </a:extLst>
          </p:cNvPr>
          <p:cNvSpPr txBox="1"/>
          <p:nvPr/>
        </p:nvSpPr>
        <p:spPr>
          <a:xfrm>
            <a:off x="7663432" y="6324952"/>
            <a:ext cx="2766647" cy="237638"/>
          </a:xfrm>
          <a:prstGeom prst="rect">
            <a:avLst/>
          </a:prstGeom>
        </p:spPr>
        <p:txBody>
          <a:bodyPr vert="horz" wrap="none" lIns="0" tIns="0" rIns="0" bIns="0" rtlCol="0">
            <a:noAutofit/>
          </a:bodyPr>
          <a:lstStyle>
            <a:defPPr/>
          </a:lstStyle>
          <a:p>
            <a:pPr marL="0" marR="0" lvl="0" indent="0" algn="l" defTabSz="914400" rtl="0" eaLnBrk="1" fontAlgn="auto" latinLnBrk="0" hangingPunct="1">
              <a:lnSpc>
                <a:spcPct val="90000"/>
              </a:lnSpc>
              <a:spcBef>
                <a:spcPts val="300"/>
              </a:spcBef>
              <a:spcAft>
                <a:spcPct val="0"/>
              </a:spcAft>
              <a:buClrTx/>
              <a:buSzTx/>
              <a:buFontTx/>
              <a:buNone/>
              <a:defRPr/>
            </a:pPr>
            <a:r>
              <a:rPr kumimoji="0" lang="de-DE" sz="1000" b="0" i="0" u="none" strike="noStrike" kern="1200" cap="none" spc="0" normalizeH="0" baseline="0" noProof="0">
                <a:ln>
                  <a:noFill/>
                </a:ln>
                <a:solidFill>
                  <a:srgbClr val="575756"/>
                </a:solidFill>
                <a:effectLst/>
                <a:uLnTx/>
                <a:uFillTx/>
                <a:latin typeface="Calibri Light" panose="020F0302020204030204"/>
                <a:ea typeface="+mn-ea"/>
                <a:cs typeface="+mn-cs"/>
              </a:rPr>
              <a:t>Foto: © karelnoppe – Shutterstock.com</a:t>
            </a:r>
          </a:p>
        </p:txBody>
      </p:sp>
    </p:spTree>
    <p:extLst>
      <p:ext uri="{BB962C8B-B14F-4D97-AF65-F5344CB8AC3E}">
        <p14:creationId xmlns:p14="http://schemas.microsoft.com/office/powerpoint/2010/main" val="890324574"/>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Zahnärztliche Kontrolle</a:t>
            </a:r>
            <a:endParaRPr lang="de-DE" altLang="de-DE">
              <a:solidFill>
                <a:srgbClr val="3B5BA1"/>
              </a:solidFill>
            </a:endParaRPr>
          </a:p>
        </p:txBody>
      </p:sp>
      <p:sp>
        <p:nvSpPr>
          <p:cNvPr id="21508"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defPPr/>
          </a:lstStyle>
          <a:p>
            <a:pPr marL="0" indent="0">
              <a:buNone/>
            </a:pPr>
            <a:r>
              <a:rPr lang="de-DE" altLang="de-DE" sz="2400"/>
              <a:t>Auch wenn Sie keine Schmerzen verspüren, sollten Sie mindestens </a:t>
            </a:r>
            <a:r>
              <a:rPr lang="de-DE" altLang="de-DE" sz="2400" b="1"/>
              <a:t>einmal jährlich </a:t>
            </a:r>
            <a:r>
              <a:rPr lang="de-DE" altLang="de-DE" sz="2400"/>
              <a:t>zur Zahnärztin oder zum Zahnarzt gehen. </a:t>
            </a:r>
          </a:p>
          <a:p>
            <a:pPr marL="357188" indent="-265113">
              <a:lnSpc>
                <a:spcPct val="100000"/>
              </a:lnSpc>
            </a:pPr>
            <a:r>
              <a:rPr lang="de-DE" altLang="de-DE" sz="2400"/>
              <a:t>Vorbeugung durch professionelle Zahnreinigung</a:t>
            </a:r>
          </a:p>
          <a:p>
            <a:pPr marL="357188" indent="-265113">
              <a:lnSpc>
                <a:spcPct val="100000"/>
              </a:lnSpc>
            </a:pPr>
            <a:r>
              <a:rPr lang="de-DE" altLang="de-DE" sz="2400"/>
              <a:t>Informieren Sie Ihre Zahnärztin oder Ihren Zahnarzt unbedingt darüber, dass Sie Diabetes haben – vor allem vor einer zahnärztlich-chirurgischen Behandlung, um eine eventuell gestörte Wundheilung zu berücksichtigen. </a:t>
            </a:r>
          </a:p>
        </p:txBody>
      </p:sp>
      <p:sp>
        <p:nvSpPr>
          <p:cNvPr id="7" name="Textfeld 6"/>
          <p:cNvSpPr txBox="1"/>
          <p:nvPr/>
        </p:nvSpPr>
        <p:spPr>
          <a:xfrm>
            <a:off x="7611065" y="6247833"/>
            <a:ext cx="2766647" cy="237638"/>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Jenny Sturm </a:t>
            </a:r>
            <a:r>
              <a:rPr kumimoji="0" lang="de-DE" sz="1000" b="0" i="0" u="none" strike="noStrike" kern="1200" cap="none" spc="0" normalizeH="0" baseline="0" noProof="0">
                <a:ln>
                  <a:noFill/>
                </a:ln>
                <a:solidFill>
                  <a:srgbClr val="575756"/>
                </a:solidFill>
                <a:effectLst/>
                <a:uLnTx/>
                <a:uFillTx/>
                <a:latin typeface="+mj-lt"/>
                <a:ea typeface="+mn-ea"/>
                <a:cs typeface="+mn-cs"/>
              </a:rPr>
              <a:t>– AdobeStock</a:t>
            </a:r>
          </a:p>
        </p:txBody>
      </p:sp>
      <p:pic>
        <p:nvPicPr>
          <p:cNvPr id="10" name="Bildplatzhalter 2"/>
          <p:cNvPicPr>
            <a:picLocks noGrp="1" noChangeAspect="1"/>
          </p:cNvPicPr>
          <p:nvPr>
            <p:ph type="pic" idx="10"/>
          </p:nvPr>
        </p:nvPicPr>
        <p:blipFill>
          <a:blip r:embed="rId2" cstate="screen">
            <a:extLst>
              <a:ext uri="{28A0092B-C50C-407E-A947-70E740481C1C}">
                <a14:useLocalDpi xmlns:a14="http://schemas.microsoft.com/office/drawing/2010/main"/>
              </a:ext>
            </a:extLst>
          </a:blip>
          <a:srcRect l="20572" r="20664"/>
          <a:stretch>
            <a:fillRect/>
          </a:stretch>
        </p:blipFill>
        <p:spPr>
          <a:xfrm>
            <a:off x="7518645" y="1825625"/>
            <a:ext cx="3835154" cy="4351338"/>
          </a:xfrm>
        </p:spPr>
      </p:pic>
      <p:sp>
        <p:nvSpPr>
          <p:cNvPr id="6" name="Rechteck 5"/>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4</a:t>
            </a:r>
            <a:endParaRPr lang="de-DE" sz="2800" b="1"/>
          </a:p>
        </p:txBody>
      </p:sp>
    </p:spTree>
    <p:extLst>
      <p:ext uri="{BB962C8B-B14F-4D97-AF65-F5344CB8AC3E}">
        <p14:creationId xmlns:p14="http://schemas.microsoft.com/office/powerpoint/2010/main" val="2935568730"/>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platzhalter 1"/>
          <p:cNvPicPr>
            <a:picLocks noGrp="1" noChangeAspect="1"/>
          </p:cNvPicPr>
          <p:nvPr>
            <p:ph type="pic" sz="quarter" idx="22"/>
          </p:nvPr>
        </p:nvPicPr>
        <p:blipFill>
          <a:blip r:embed="rId2" cstate="screen">
            <a:extLst>
              <a:ext uri="{28A0092B-C50C-407E-A947-70E740481C1C}">
                <a14:useLocalDpi xmlns:a14="http://schemas.microsoft.com/office/drawing/2010/main"/>
              </a:ext>
            </a:extLst>
          </a:blip>
          <a:srcRect t="16004" b="16004"/>
          <a:stretch>
            <a:fillRect/>
          </a:stretch>
        </p:blipFill>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defPPr/>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3" name="Titel 2"/>
          <p:cNvSpPr>
            <a:spLocks noGrp="1"/>
          </p:cNvSpPr>
          <p:nvPr>
            <p:ph type="title"/>
          </p:nvPr>
        </p:nvSpPr>
        <p:spPr/>
        <p:txBody>
          <a:bodyPr>
            <a:normAutofit fontScale="90000"/>
          </a:bodyPr>
          <a:lstStyle>
            <a:defPPr/>
          </a:lstStyle>
          <a:p>
            <a:r>
              <a:rPr lang="de-DE"/>
              <a:t>Verhalten bei Krankheit</a:t>
            </a:r>
          </a:p>
        </p:txBody>
      </p:sp>
      <p:sp>
        <p:nvSpPr>
          <p:cNvPr id="4" name="Textplatzhalter 3"/>
          <p:cNvSpPr>
            <a:spLocks noGrp="1"/>
          </p:cNvSpPr>
          <p:nvPr>
            <p:ph type="body" sz="quarter" idx="21"/>
          </p:nvPr>
        </p:nvSpPr>
        <p:spPr/>
        <p:txBody>
          <a:bodyPr>
            <a:normAutofit fontScale="85000" lnSpcReduction="20000"/>
          </a:bodyPr>
          <a:lstStyle>
            <a:defPPr/>
          </a:lstStyle>
          <a:p>
            <a:endParaRPr lang="de-DE"/>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rot="16200000">
            <a:off x="10681975" y="3032969"/>
            <a:ext cx="2766647" cy="104400"/>
          </a:xfrm>
          <a:prstGeom prst="rect">
            <a:avLst/>
          </a:prstGeom>
        </p:spPr>
        <p:txBody>
          <a:bodyPr vert="horz" wrap="none" lIns="0" tIns="0" rIns="0" bIns="0" rtlCol="0">
            <a:noAutofit/>
          </a:bodyPr>
          <a:lstStyle>
            <a:defPPr/>
          </a:lstStyle>
          <a:p>
            <a:pPr>
              <a:lnSpc>
                <a:spcPct val="90000"/>
              </a:lnSpc>
              <a:spcBef>
                <a:spcPts val="300"/>
              </a:spcBef>
            </a:pPr>
            <a:r>
              <a:rPr lang="de-DE" sz="1000">
                <a:solidFill>
                  <a:schemeClr val="bg1"/>
                </a:solidFill>
              </a:rPr>
              <a:t>Foto: © Subbotina Anna – Shutterstock.com</a:t>
            </a:r>
          </a:p>
        </p:txBody>
      </p:sp>
      <p:sp>
        <p:nvSpPr>
          <p:cNvPr id="8" name="Rechteck 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4</a:t>
            </a:r>
            <a:endParaRPr lang="de-DE" sz="2800" b="1"/>
          </a:p>
        </p:txBody>
      </p:sp>
    </p:spTree>
    <p:extLst>
      <p:ext uri="{BB962C8B-B14F-4D97-AF65-F5344CB8AC3E}">
        <p14:creationId xmlns:p14="http://schemas.microsoft.com/office/powerpoint/2010/main" val="1659386220"/>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solidFill>
                  <a:srgbClr val="3B5BA1"/>
                </a:solidFill>
              </a:rPr>
              <a:t>Verhalten bei Krankheit</a:t>
            </a:r>
          </a:p>
        </p:txBody>
      </p:sp>
      <p:sp>
        <p:nvSpPr>
          <p:cNvPr id="21508"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defPPr/>
          </a:lstStyle>
          <a:p>
            <a:pPr marL="0" indent="0">
              <a:buNone/>
            </a:pPr>
            <a:r>
              <a:rPr lang="de-DE" altLang="de-DE" sz="2400" b="1"/>
              <a:t>Erkrankungen können den Blutzucker </a:t>
            </a:r>
            <a:br>
              <a:rPr lang="de-DE" altLang="de-DE" sz="2400" b="1"/>
            </a:br>
            <a:r>
              <a:rPr lang="de-DE" altLang="de-DE" sz="2400" b="1"/>
              <a:t>ansteigen lassen. Deswegen …</a:t>
            </a:r>
          </a:p>
          <a:p>
            <a:pPr marL="357188" indent="-265113"/>
            <a:r>
              <a:rPr lang="de-DE" altLang="de-DE" sz="2400"/>
              <a:t>Vorhandene Erkrankung von Ärztin oder Arzt behandeln lassen</a:t>
            </a:r>
          </a:p>
          <a:p>
            <a:pPr marL="357188" indent="-265113"/>
            <a:r>
              <a:rPr lang="de-DE" altLang="de-DE" sz="2400"/>
              <a:t>Häufigere Blutzuckerselbstkontrollen </a:t>
            </a:r>
          </a:p>
          <a:p>
            <a:pPr marL="357188" indent="-265113"/>
            <a:r>
              <a:rPr lang="de-DE" altLang="de-DE" sz="2400"/>
              <a:t>Bei Blutzucker </a:t>
            </a:r>
            <a:r>
              <a:rPr lang="de-DE" altLang="de-DE" sz="2400" b="1">
                <a:solidFill>
                  <a:srgbClr val="3B5BA1"/>
                </a:solidFill>
              </a:rPr>
              <a:t>über 250 mg/dl</a:t>
            </a:r>
          </a:p>
          <a:p>
            <a:pPr lvl="1"/>
            <a:r>
              <a:rPr lang="de-DE" altLang="de-DE" sz="2000"/>
              <a:t>Viel trinken</a:t>
            </a:r>
          </a:p>
          <a:p>
            <a:pPr lvl="1"/>
            <a:r>
              <a:rPr lang="de-DE" altLang="de-DE" sz="2000"/>
              <a:t>Eventuell nächste Mahlzeit ausfallen lassen</a:t>
            </a:r>
          </a:p>
          <a:p>
            <a:pPr lvl="1"/>
            <a:r>
              <a:rPr lang="de-DE" altLang="de-DE" sz="2000"/>
              <a:t>Tablettendosiserhöhung nach Rücksprache mit Ärztin oder Arzt</a:t>
            </a:r>
          </a:p>
        </p:txBody>
      </p:sp>
      <p:pic>
        <p:nvPicPr>
          <p:cNvPr id="3" name="Bildplatzhalter 2"/>
          <p:cNvPicPr>
            <a:picLocks noGrp="1" noChangeAspect="1"/>
          </p:cNvPicPr>
          <p:nvPr>
            <p:ph type="pic" idx="10"/>
          </p:nvPr>
        </p:nvPicPr>
        <p:blipFill>
          <a:blip r:embed="rId2">
            <a:extLst>
              <a:ext uri="{28A0092B-C50C-407E-A947-70E740481C1C}">
                <a14:useLocalDpi xmlns:a14="http://schemas.microsoft.com/office/drawing/2010/main"/>
              </a:ext>
            </a:extLst>
          </a:blip>
          <a:srcRect l="25514" r="16912"/>
          <a:stretch>
            <a:fillRect/>
          </a:stretch>
        </p:blipFill>
        <p:spPr>
          <a:xfrm>
            <a:off x="7597302" y="1825626"/>
            <a:ext cx="3756497" cy="4351338"/>
          </a:xfrm>
        </p:spPr>
      </p:pic>
      <p:sp>
        <p:nvSpPr>
          <p:cNvPr id="7" name="Textfeld 6"/>
          <p:cNvSpPr txBox="1"/>
          <p:nvPr/>
        </p:nvSpPr>
        <p:spPr>
          <a:xfrm>
            <a:off x="7611065" y="6247833"/>
            <a:ext cx="2766647" cy="237638"/>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Africa Studio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sp>
        <p:nvSpPr>
          <p:cNvPr id="6" name="Rechteck 5"/>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4</a:t>
            </a:r>
            <a:endParaRPr lang="de-DE" sz="2800" b="1"/>
          </a:p>
        </p:txBody>
      </p:sp>
    </p:spTree>
    <p:extLst>
      <p:ext uri="{BB962C8B-B14F-4D97-AF65-F5344CB8AC3E}">
        <p14:creationId xmlns:p14="http://schemas.microsoft.com/office/powerpoint/2010/main" val="16304945"/>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platzhalter 1"/>
          <p:cNvPicPr>
            <a:picLocks noGrp="1" noChangeAspect="1"/>
          </p:cNvPicPr>
          <p:nvPr>
            <p:ph type="pic" sz="quarter" idx="22"/>
          </p:nvPr>
        </p:nvPicPr>
        <p:blipFill>
          <a:blip r:embed="rId2" cstate="screen">
            <a:extLst>
              <a:ext uri="{28A0092B-C50C-407E-A947-70E740481C1C}">
                <a14:useLocalDpi xmlns:a14="http://schemas.microsoft.com/office/drawing/2010/main"/>
              </a:ext>
            </a:extLst>
          </a:blip>
          <a:srcRect l="1736" t="2832" b="30266"/>
          <a:stretch>
            <a:fillRect/>
          </a:stretch>
        </p:blipFill>
        <p:spPr>
          <a:xfrm>
            <a:off x="0" y="1188608"/>
            <a:ext cx="12192000" cy="5533935"/>
          </a:xfrm>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defPPr/>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3" name="Titel 2"/>
          <p:cNvSpPr>
            <a:spLocks noGrp="1"/>
          </p:cNvSpPr>
          <p:nvPr>
            <p:ph type="title"/>
          </p:nvPr>
        </p:nvSpPr>
        <p:spPr/>
        <p:txBody>
          <a:bodyPr>
            <a:normAutofit fontScale="90000"/>
          </a:bodyPr>
          <a:lstStyle>
            <a:defPPr/>
          </a:lstStyle>
          <a:p>
            <a:r>
              <a:rPr lang="de-DE"/>
              <a:t>Diabetes mellitus und Urlaub</a:t>
            </a:r>
          </a:p>
        </p:txBody>
      </p:sp>
      <p:sp>
        <p:nvSpPr>
          <p:cNvPr id="4" name="Textplatzhalter 3"/>
          <p:cNvSpPr>
            <a:spLocks noGrp="1"/>
          </p:cNvSpPr>
          <p:nvPr>
            <p:ph type="body" sz="quarter" idx="21"/>
          </p:nvPr>
        </p:nvSpPr>
        <p:spPr/>
        <p:txBody>
          <a:bodyPr>
            <a:normAutofit fontScale="85000" lnSpcReduction="20000"/>
          </a:bodyPr>
          <a:lstStyle>
            <a:defPPr/>
          </a:lstStyle>
          <a:p>
            <a:endParaRPr lang="de-DE"/>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rot="16200000">
            <a:off x="10681975" y="3024182"/>
            <a:ext cx="2766647" cy="104400"/>
          </a:xfrm>
          <a:prstGeom prst="rect">
            <a:avLst/>
          </a:prstGeom>
        </p:spPr>
        <p:txBody>
          <a:bodyPr vert="horz" wrap="none" lIns="0" tIns="0" rIns="0" bIns="0" rtlCol="0">
            <a:noAutofit/>
          </a:bodyPr>
          <a:lstStyle>
            <a:defPPr/>
          </a:lstStyle>
          <a:p>
            <a:pPr>
              <a:lnSpc>
                <a:spcPct val="90000"/>
              </a:lnSpc>
              <a:spcBef>
                <a:spcPts val="300"/>
              </a:spcBef>
            </a:pPr>
            <a:r>
              <a:rPr lang="de-DE" sz="1000">
                <a:solidFill>
                  <a:schemeClr val="bg1"/>
                </a:solidFill>
              </a:rPr>
              <a:t>Foto: © Alexander Ozerov – AdobeStock</a:t>
            </a:r>
          </a:p>
        </p:txBody>
      </p:sp>
      <p:sp>
        <p:nvSpPr>
          <p:cNvPr id="8" name="Rechteck 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4</a:t>
            </a:r>
            <a:endParaRPr lang="de-DE" sz="2800" b="1"/>
          </a:p>
        </p:txBody>
      </p:sp>
    </p:spTree>
    <p:extLst>
      <p:ext uri="{BB962C8B-B14F-4D97-AF65-F5344CB8AC3E}">
        <p14:creationId xmlns:p14="http://schemas.microsoft.com/office/powerpoint/2010/main" val="2241179847"/>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AT" altLang="de-DE"/>
              <a:t>Reisevorbereitung</a:t>
            </a:r>
            <a:endParaRPr lang="de-DE" altLang="de-DE">
              <a:solidFill>
                <a:srgbClr val="3B5BA1"/>
              </a:solidFill>
            </a:endParaRPr>
          </a:p>
        </p:txBody>
      </p:sp>
      <p:sp>
        <p:nvSpPr>
          <p:cNvPr id="21508"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defPPr/>
          </a:lstStyle>
          <a:p>
            <a:pPr marL="0" indent="0">
              <a:buNone/>
            </a:pPr>
            <a:r>
              <a:rPr lang="de-DE" altLang="de-DE" sz="2400" b="1">
                <a:solidFill>
                  <a:srgbClr val="3B5BA1"/>
                </a:solidFill>
              </a:rPr>
              <a:t>Informieren Sie sich vor Antritt der Reise:</a:t>
            </a:r>
            <a:endParaRPr lang="de-AT" altLang="de-DE" sz="2400" b="1">
              <a:solidFill>
                <a:srgbClr val="3B5BA1"/>
              </a:solidFill>
            </a:endParaRPr>
          </a:p>
          <a:p>
            <a:pPr marL="357188" indent="-265113"/>
            <a:r>
              <a:rPr lang="de-AT" altLang="de-DE" sz="2400"/>
              <a:t>Welche typischen Gerichte gibt es im Urlaubsland?</a:t>
            </a:r>
          </a:p>
          <a:p>
            <a:pPr marL="357188" indent="-265113"/>
            <a:r>
              <a:rPr lang="de-AT" altLang="de-DE" sz="2400"/>
              <a:t>Muss ich mich selbst verpflegen?</a:t>
            </a:r>
          </a:p>
          <a:p>
            <a:pPr marL="357188" indent="-265113"/>
            <a:r>
              <a:rPr lang="de-AT" altLang="de-DE" sz="2400"/>
              <a:t>Gibt es Buffet oder Vollpension?</a:t>
            </a:r>
          </a:p>
          <a:p>
            <a:pPr marL="357188" indent="-265113"/>
            <a:r>
              <a:rPr lang="de-AT" altLang="de-DE" sz="2400"/>
              <a:t>Wie sind die Essenszeiten?</a:t>
            </a:r>
          </a:p>
          <a:p>
            <a:pPr marL="357188" indent="-265113"/>
            <a:r>
              <a:rPr lang="de-AT" altLang="de-DE" sz="2400"/>
              <a:t>Gibt es eine Zeitverschiebung?</a:t>
            </a:r>
          </a:p>
          <a:p>
            <a:pPr marL="357188" indent="-265113"/>
            <a:r>
              <a:rPr lang="de-DE" altLang="de-DE" sz="2400"/>
              <a:t>Gibt es Ärzte in der Nähe vom Urlaubsort?</a:t>
            </a:r>
            <a:endParaRPr lang="de-AT" altLang="de-DE" sz="2400"/>
          </a:p>
          <a:p>
            <a:pPr>
              <a:buFontTx/>
              <a:buChar char="-"/>
            </a:pPr>
            <a:endParaRPr lang="de-DE" altLang="de-DE" sz="2400"/>
          </a:p>
        </p:txBody>
      </p:sp>
      <p:pic>
        <p:nvPicPr>
          <p:cNvPr id="3" name="Bildplatzhalter 2"/>
          <p:cNvPicPr>
            <a:picLocks noGrp="1" noChangeAspect="1"/>
          </p:cNvPicPr>
          <p:nvPr>
            <p:ph type="pic" idx="10"/>
          </p:nvPr>
        </p:nvPicPr>
        <p:blipFill>
          <a:blip r:embed="rId3" cstate="screen">
            <a:extLst>
              <a:ext uri="{28A0092B-C50C-407E-A947-70E740481C1C}">
                <a14:useLocalDpi xmlns:a14="http://schemas.microsoft.com/office/drawing/2010/main"/>
              </a:ext>
            </a:extLst>
          </a:blip>
          <a:srcRect l="21209" r="21209"/>
          <a:stretch>
            <a:fillRect/>
          </a:stretch>
        </p:blipFill>
        <p:spPr/>
      </p:pic>
      <p:sp>
        <p:nvSpPr>
          <p:cNvPr id="7" name="Textfeld 6"/>
          <p:cNvSpPr txBox="1"/>
          <p:nvPr/>
        </p:nvSpPr>
        <p:spPr>
          <a:xfrm>
            <a:off x="7611065" y="6247833"/>
            <a:ext cx="2766647" cy="237638"/>
          </a:xfrm>
          <a:prstGeom prst="rect">
            <a:avLst/>
          </a:prstGeom>
        </p:spPr>
        <p:txBody>
          <a:bodyPr vert="horz" wrap="none" lIns="0" tIns="0" rIns="0" bIns="0" rtlCol="0">
            <a:noAutofit/>
          </a:bodyPr>
          <a:lstStyle>
            <a:defPPr/>
          </a:lstStyle>
          <a:p>
            <a:pPr>
              <a:lnSpc>
                <a:spcPct val="90000"/>
              </a:lnSpc>
              <a:spcBef>
                <a:spcPts val="300"/>
              </a:spcBef>
            </a:pPr>
            <a:r>
              <a:rPr lang="de-DE" sz="1000">
                <a:solidFill>
                  <a:srgbClr val="575756"/>
                </a:solidFill>
              </a:rPr>
              <a:t>Foto: © Patryk Kosmider – Shutterstock.com</a:t>
            </a:r>
          </a:p>
        </p:txBody>
      </p:sp>
      <p:sp>
        <p:nvSpPr>
          <p:cNvPr id="6" name="Rechteck 5"/>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4</a:t>
            </a:r>
            <a:endParaRPr lang="de-DE" sz="2800" b="1"/>
          </a:p>
        </p:txBody>
      </p:sp>
    </p:spTree>
    <p:extLst>
      <p:ext uri="{BB962C8B-B14F-4D97-AF65-F5344CB8AC3E}">
        <p14:creationId xmlns:p14="http://schemas.microsoft.com/office/powerpoint/2010/main" val="449390729"/>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AT" altLang="de-DE"/>
              <a:t>Medikamente</a:t>
            </a:r>
            <a:endParaRPr lang="de-DE" altLang="de-DE">
              <a:solidFill>
                <a:srgbClr val="3B5BA1"/>
              </a:solidFill>
            </a:endParaRPr>
          </a:p>
        </p:txBody>
      </p:sp>
      <p:sp>
        <p:nvSpPr>
          <p:cNvPr id="21508"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defPPr/>
          </a:lstStyle>
          <a:p>
            <a:pPr marL="357188" indent="-265113"/>
            <a:r>
              <a:rPr lang="de-AT" altLang="de-DE" sz="2400"/>
              <a:t>Gut ausgestattete Reiseapotheke</a:t>
            </a:r>
          </a:p>
          <a:p>
            <a:pPr marL="357188" indent="-265113"/>
            <a:r>
              <a:rPr lang="de-AT" altLang="de-DE" sz="2400"/>
              <a:t>Auf </a:t>
            </a:r>
            <a:r>
              <a:rPr lang="de-AT" altLang="de-DE" sz="2400" b="1"/>
              <a:t>KEINEN</a:t>
            </a:r>
            <a:r>
              <a:rPr lang="de-AT" altLang="de-DE" sz="2400"/>
              <a:t> Fall auf Ihre persönlichen Medikamente (orale Antidiabetika, Insulin) vergessen!! (Handgepäck)</a:t>
            </a:r>
          </a:p>
          <a:p>
            <a:pPr marL="357188" indent="-265113"/>
            <a:r>
              <a:rPr lang="de-AT" altLang="de-DE" sz="2400"/>
              <a:t>Beipackzettel mit Wirkstoffen mitnehmen</a:t>
            </a:r>
          </a:p>
          <a:p>
            <a:pPr marL="357188" indent="-265113"/>
            <a:r>
              <a:rPr lang="de-AT" altLang="de-DE" sz="2400"/>
              <a:t>Medikamente in </a:t>
            </a:r>
            <a:r>
              <a:rPr lang="de-AT" altLang="de-DE" sz="2400" b="1"/>
              <a:t>doppelter</a:t>
            </a:r>
            <a:r>
              <a:rPr lang="de-AT" altLang="de-DE" sz="2400"/>
              <a:t> Menge einpacken (verschiedene Gepäckstücke, falls eines verloren geht)</a:t>
            </a:r>
          </a:p>
        </p:txBody>
      </p:sp>
      <p:sp>
        <p:nvSpPr>
          <p:cNvPr id="7" name="Textfeld 6"/>
          <p:cNvSpPr txBox="1"/>
          <p:nvPr/>
        </p:nvSpPr>
        <p:spPr>
          <a:xfrm>
            <a:off x="7593107" y="6262330"/>
            <a:ext cx="2766647" cy="237638"/>
          </a:xfrm>
          <a:prstGeom prst="rect">
            <a:avLst/>
          </a:prstGeom>
        </p:spPr>
        <p:txBody>
          <a:bodyPr vert="horz" wrap="none" lIns="0" tIns="0" rIns="0" bIns="0" rtlCol="0">
            <a:noAutofit/>
          </a:bodyPr>
          <a:lstStyle>
            <a:defPPr/>
          </a:lstStyle>
          <a:p>
            <a:pPr>
              <a:lnSpc>
                <a:spcPct val="90000"/>
              </a:lnSpc>
              <a:spcBef>
                <a:spcPts val="300"/>
              </a:spcBef>
            </a:pPr>
            <a:r>
              <a:rPr lang="de-DE" sz="1000">
                <a:solidFill>
                  <a:srgbClr val="575756"/>
                </a:solidFill>
              </a:rPr>
              <a:t>Foto: © thodonal88 – Shutterstock.com</a:t>
            </a:r>
          </a:p>
        </p:txBody>
      </p:sp>
      <p:pic>
        <p:nvPicPr>
          <p:cNvPr id="8" name="Bildplatzhalter 3"/>
          <p:cNvPicPr>
            <a:picLocks noGrp="1" noChangeAspect="1"/>
          </p:cNvPicPr>
          <p:nvPr>
            <p:ph type="pic" idx="10"/>
          </p:nvPr>
        </p:nvPicPr>
        <p:blipFill>
          <a:blip r:embed="rId3">
            <a:extLst>
              <a:ext uri="{28A0092B-C50C-407E-A947-70E740481C1C}">
                <a14:useLocalDpi xmlns:a14="http://schemas.microsoft.com/office/drawing/2010/main"/>
              </a:ext>
            </a:extLst>
          </a:blip>
          <a:srcRect l="13519" r="28719"/>
          <a:stretch>
            <a:fillRect/>
          </a:stretch>
        </p:blipFill>
        <p:spPr>
          <a:xfrm>
            <a:off x="7593107" y="1825625"/>
            <a:ext cx="3765176" cy="4351338"/>
          </a:xfrm>
        </p:spPr>
      </p:pic>
      <p:sp>
        <p:nvSpPr>
          <p:cNvPr id="6" name="Rechteck 5"/>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4</a:t>
            </a:r>
            <a:endParaRPr lang="de-DE" sz="2800" b="1"/>
          </a:p>
        </p:txBody>
      </p:sp>
    </p:spTree>
    <p:extLst>
      <p:ext uri="{BB962C8B-B14F-4D97-AF65-F5344CB8AC3E}">
        <p14:creationId xmlns:p14="http://schemas.microsoft.com/office/powerpoint/2010/main" val="4096612707"/>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defPPr/>
          </a:lstStyle>
          <a:p>
            <a:r>
              <a:rPr lang="de-AT" altLang="de-DE"/>
              <a:t>Vorbereitung auf Notfall-Situation</a:t>
            </a:r>
            <a:endParaRPr lang="de-DE" altLang="de-DE">
              <a:solidFill>
                <a:srgbClr val="3B5BA1"/>
              </a:solidFill>
            </a:endParaRPr>
          </a:p>
        </p:txBody>
      </p:sp>
      <p:sp>
        <p:nvSpPr>
          <p:cNvPr id="21508"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defPPr/>
          </a:lstStyle>
          <a:p>
            <a:pPr marL="357188" indent="-265113"/>
            <a:r>
              <a:rPr lang="de-AT" altLang="de-DE" sz="2400" b="1"/>
              <a:t>„Notfall-KE“ </a:t>
            </a:r>
            <a:r>
              <a:rPr lang="de-AT" altLang="de-DE" sz="2400"/>
              <a:t>(z. B. Traubenzucker, Knäckebrot, Obst) im Handgepäck mitnehmen</a:t>
            </a:r>
          </a:p>
          <a:p>
            <a:pPr marL="357188" indent="-265113"/>
            <a:r>
              <a:rPr lang="de-AT" altLang="de-DE" sz="2400"/>
              <a:t>Ihr </a:t>
            </a:r>
            <a:r>
              <a:rPr lang="de-AT" altLang="de-DE" sz="2400" b="1"/>
              <a:t>Reisepartner</a:t>
            </a:r>
            <a:r>
              <a:rPr lang="de-AT" altLang="de-DE" sz="2400"/>
              <a:t> sollte auch im Notfall wissen, was zu tun ist.</a:t>
            </a:r>
          </a:p>
          <a:p>
            <a:pPr marL="357188" indent="-265113"/>
            <a:r>
              <a:rPr lang="de-AT" altLang="de-DE" sz="2400" b="1"/>
              <a:t>Diabetikerausweis</a:t>
            </a:r>
            <a:r>
              <a:rPr lang="de-AT" altLang="de-DE" sz="2400"/>
              <a:t> in Landessprache (zumindest Englisch)</a:t>
            </a:r>
          </a:p>
          <a:p>
            <a:pPr marL="357188" indent="-265113"/>
            <a:r>
              <a:rPr lang="de-DE" altLang="de-DE" sz="2400"/>
              <a:t>Vordrucke für </a:t>
            </a:r>
            <a:r>
              <a:rPr lang="de-DE" altLang="de-DE" sz="2400" b="1"/>
              <a:t>ärztliche Bestätigungen </a:t>
            </a:r>
            <a:r>
              <a:rPr lang="de-DE" altLang="de-DE" sz="2400"/>
              <a:t>und </a:t>
            </a:r>
            <a:r>
              <a:rPr lang="de-DE" altLang="de-DE" sz="2400" b="1" err="1"/>
              <a:t>Notfallskärtchen</a:t>
            </a:r>
            <a:r>
              <a:rPr lang="de-DE" altLang="de-DE" sz="2400"/>
              <a:t> (in verschiedenen Sprachen) finden Sie unter </a:t>
            </a:r>
            <a:r>
              <a:rPr lang="de-DE" altLang="de-DE" sz="2400">
                <a:hlinkClick r:id="rId3"/>
              </a:rPr>
              <a:t>www.therapie-aktiv.at/reise</a:t>
            </a:r>
            <a:r>
              <a:rPr lang="de-DE" altLang="de-DE" sz="2400"/>
              <a:t> </a:t>
            </a:r>
          </a:p>
        </p:txBody>
      </p:sp>
      <p:sp>
        <p:nvSpPr>
          <p:cNvPr id="7" name="Textfeld 6"/>
          <p:cNvSpPr txBox="1"/>
          <p:nvPr/>
        </p:nvSpPr>
        <p:spPr>
          <a:xfrm>
            <a:off x="7611065" y="6247833"/>
            <a:ext cx="2766647" cy="237638"/>
          </a:xfrm>
          <a:prstGeom prst="rect">
            <a:avLst/>
          </a:prstGeom>
        </p:spPr>
        <p:txBody>
          <a:bodyPr vert="horz" wrap="none" lIns="0" tIns="0" rIns="0" bIns="0" rtlCol="0">
            <a:noAutofit/>
          </a:bodyPr>
          <a:lstStyle>
            <a:defPPr/>
          </a:lstStyle>
          <a:p>
            <a:pPr>
              <a:lnSpc>
                <a:spcPct val="90000"/>
              </a:lnSpc>
              <a:spcBef>
                <a:spcPts val="300"/>
              </a:spcBef>
            </a:pPr>
            <a:endParaRPr kumimoji="0" lang="de-DE" sz="1000" b="0" i="0" u="none" strike="noStrike" kern="1200" cap="none" spc="0" normalizeH="0" baseline="0" noProof="0">
              <a:ln>
                <a:noFill/>
              </a:ln>
              <a:solidFill>
                <a:srgbClr val="575756"/>
              </a:solidFill>
              <a:effectLst/>
              <a:uLnTx/>
              <a:uFillTx/>
              <a:latin typeface="+mj-lt"/>
              <a:ea typeface="+mn-ea"/>
              <a:cs typeface="+mn-cs"/>
            </a:endParaRPr>
          </a:p>
        </p:txBody>
      </p:sp>
      <p:sp>
        <p:nvSpPr>
          <p:cNvPr id="10" name="Textfeld 9"/>
          <p:cNvSpPr txBox="1"/>
          <p:nvPr/>
        </p:nvSpPr>
        <p:spPr>
          <a:xfrm>
            <a:off x="7597302" y="6247833"/>
            <a:ext cx="2766647" cy="237638"/>
          </a:xfrm>
          <a:prstGeom prst="rect">
            <a:avLst/>
          </a:prstGeom>
        </p:spPr>
        <p:txBody>
          <a:bodyPr vert="horz" wrap="none" lIns="0" tIns="0" rIns="0" bIns="0" rtlCol="0">
            <a:noAutofit/>
          </a:bodyPr>
          <a:lstStyle>
            <a:defPPr/>
          </a:lstStyle>
          <a:p>
            <a:pPr>
              <a:lnSpc>
                <a:spcPct val="90000"/>
              </a:lnSpc>
              <a:spcBef>
                <a:spcPts val="300"/>
              </a:spcBef>
            </a:pPr>
            <a:r>
              <a:rPr lang="de-DE" sz="1000">
                <a:solidFill>
                  <a:srgbClr val="575756"/>
                </a:solidFill>
              </a:rPr>
              <a:t>Foto: © Teresa Kasprzycka – Shutterstock.com</a:t>
            </a:r>
          </a:p>
        </p:txBody>
      </p:sp>
      <p:pic>
        <p:nvPicPr>
          <p:cNvPr id="12" name="Bildplatzhalter 2"/>
          <p:cNvPicPr>
            <a:picLocks noChangeAspect="1"/>
          </p:cNvPicPr>
          <p:nvPr/>
        </p:nvPicPr>
        <p:blipFill>
          <a:blip r:embed="rId4" cstate="screen">
            <a:extLst>
              <a:ext uri="{28A0092B-C50C-407E-A947-70E740481C1C}">
                <a14:useLocalDpi xmlns:a14="http://schemas.microsoft.com/office/drawing/2010/main"/>
              </a:ext>
            </a:extLst>
          </a:blip>
          <a:srcRect l="21108" r="21108"/>
          <a:stretch>
            <a:fillRect/>
          </a:stretch>
        </p:blipFill>
        <p:spPr>
          <a:xfrm>
            <a:off x="7597301" y="1825625"/>
            <a:ext cx="3756497" cy="4351338"/>
          </a:xfrm>
          <a:prstGeom prst="rect">
            <a:avLst/>
          </a:prstGeom>
        </p:spPr>
      </p:pic>
      <p:sp>
        <p:nvSpPr>
          <p:cNvPr id="8" name="Rechteck 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4</a:t>
            </a:r>
            <a:endParaRPr lang="de-DE" sz="2800" b="1"/>
          </a:p>
        </p:txBody>
      </p:sp>
    </p:spTree>
    <p:extLst>
      <p:ext uri="{BB962C8B-B14F-4D97-AF65-F5344CB8AC3E}">
        <p14:creationId xmlns:p14="http://schemas.microsoft.com/office/powerpoint/2010/main" val="3093930600"/>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platzhalter 1"/>
          <p:cNvPicPr>
            <a:picLocks noGrp="1" noChangeAspect="1"/>
          </p:cNvPicPr>
          <p:nvPr>
            <p:ph type="pic" sz="quarter" idx="22"/>
          </p:nvPr>
        </p:nvPicPr>
        <p:blipFill>
          <a:blip r:embed="rId2" cstate="screen">
            <a:extLst>
              <a:ext uri="{28A0092B-C50C-407E-A947-70E740481C1C}">
                <a14:useLocalDpi xmlns:a14="http://schemas.microsoft.com/office/drawing/2010/main"/>
              </a:ext>
            </a:extLst>
          </a:blip>
          <a:srcRect t="19748" b="19748"/>
          <a:stretch>
            <a:fillRect/>
          </a:stretch>
        </p:blipFill>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defPPr/>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3" name="Titel 2"/>
          <p:cNvSpPr>
            <a:spLocks noGrp="1"/>
          </p:cNvSpPr>
          <p:nvPr>
            <p:ph type="title"/>
          </p:nvPr>
        </p:nvSpPr>
        <p:spPr/>
        <p:txBody>
          <a:bodyPr>
            <a:normAutofit fontScale="90000"/>
          </a:bodyPr>
          <a:lstStyle>
            <a:defPPr/>
          </a:lstStyle>
          <a:p>
            <a:r>
              <a:rPr lang="de-DE"/>
              <a:t>Wichtige Kontrolluntersuchungen</a:t>
            </a:r>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rot="16200000">
            <a:off x="10681975" y="3059348"/>
            <a:ext cx="2766647" cy="104400"/>
          </a:xfrm>
          <a:prstGeom prst="rect">
            <a:avLst/>
          </a:prstGeom>
        </p:spPr>
        <p:txBody>
          <a:bodyPr vert="horz" wrap="none" lIns="0" tIns="0" rIns="0" bIns="0" rtlCol="0">
            <a:noAutofit/>
          </a:bodyPr>
          <a:lstStyle>
            <a:defPPr/>
          </a:lstStyle>
          <a:p>
            <a:pPr>
              <a:lnSpc>
                <a:spcPct val="90000"/>
              </a:lnSpc>
              <a:spcBef>
                <a:spcPts val="300"/>
              </a:spcBef>
            </a:pPr>
            <a:r>
              <a:rPr lang="de-DE" sz="1000">
                <a:solidFill>
                  <a:srgbClr val="575756"/>
                </a:solidFill>
              </a:rPr>
              <a:t>Foto: © Mindwalker – Fotolia.com</a:t>
            </a:r>
          </a:p>
        </p:txBody>
      </p:sp>
      <p:sp>
        <p:nvSpPr>
          <p:cNvPr id="8" name="Rechteck 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4</a:t>
            </a:r>
            <a:endParaRPr lang="de-DE" sz="2800" b="1"/>
          </a:p>
        </p:txBody>
      </p:sp>
    </p:spTree>
    <p:extLst>
      <p:ext uri="{BB962C8B-B14F-4D97-AF65-F5344CB8AC3E}">
        <p14:creationId xmlns:p14="http://schemas.microsoft.com/office/powerpoint/2010/main" val="1127461496"/>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solidFill>
                  <a:srgbClr val="3B5BA1"/>
                </a:solidFill>
              </a:rPr>
              <a:t>Wichtige Kontrolluntersuchungen</a:t>
            </a:r>
          </a:p>
        </p:txBody>
      </p:sp>
      <p:sp>
        <p:nvSpPr>
          <p:cNvPr id="2" name="Inhaltsplatzhalter 1"/>
          <p:cNvSpPr>
            <a:spLocks noGrp="1"/>
          </p:cNvSpPr>
          <p:nvPr>
            <p:ph idx="1"/>
          </p:nvPr>
        </p:nvSpPr>
        <p:spPr/>
        <p:txBody>
          <a:bodyPr>
            <a:normAutofit fontScale="62500" lnSpcReduction="20000"/>
          </a:bodyPr>
          <a:lstStyle>
            <a:defPPr/>
          </a:lstStyle>
          <a:p>
            <a:pPr marL="0" indent="0">
              <a:buNone/>
            </a:pPr>
            <a:r>
              <a:rPr lang="de-DE" sz="3800" b="1">
                <a:solidFill>
                  <a:srgbClr val="3B5BA1"/>
                </a:solidFill>
              </a:rPr>
              <a:t>Bei jedem Arztbesuch</a:t>
            </a:r>
          </a:p>
          <a:p>
            <a:pPr marL="357188" indent="-265113"/>
            <a:r>
              <a:rPr lang="de-DE"/>
              <a:t>Blutdruckmessung</a:t>
            </a:r>
          </a:p>
          <a:p>
            <a:endParaRPr lang="de-DE"/>
          </a:p>
          <a:p>
            <a:pPr marL="0" indent="0">
              <a:buNone/>
            </a:pPr>
            <a:r>
              <a:rPr lang="de-DE" sz="3800" b="1">
                <a:solidFill>
                  <a:srgbClr val="3B5BA1"/>
                </a:solidFill>
              </a:rPr>
              <a:t>Vierteljährlich</a:t>
            </a:r>
          </a:p>
          <a:p>
            <a:pPr marL="357188" indent="-265113"/>
            <a:r>
              <a:rPr lang="de-DE"/>
              <a:t>Bestimmung des HbA1c (Blutzucker-Langzeitwert)</a:t>
            </a:r>
          </a:p>
          <a:p>
            <a:endParaRPr lang="de-DE"/>
          </a:p>
          <a:p>
            <a:pPr marL="0" indent="0">
              <a:buNone/>
            </a:pPr>
            <a:r>
              <a:rPr lang="de-DE" sz="3800" b="1">
                <a:solidFill>
                  <a:srgbClr val="3B5BA1"/>
                </a:solidFill>
              </a:rPr>
              <a:t>Mindestens 1 x jährlich</a:t>
            </a:r>
          </a:p>
          <a:p>
            <a:pPr marL="357188" indent="-265113"/>
            <a:r>
              <a:rPr lang="de-AT"/>
              <a:t>Bestimmung der Nierenparameter, Cholesterinwerte</a:t>
            </a:r>
            <a:endParaRPr lang="de-DE"/>
          </a:p>
          <a:p>
            <a:pPr marL="357188" indent="-265113"/>
            <a:r>
              <a:rPr lang="de-DE"/>
              <a:t>Harntest (Eiweißausscheidung – Nierenfunktion)</a:t>
            </a:r>
          </a:p>
          <a:p>
            <a:pPr marL="357188" indent="-265113"/>
            <a:r>
              <a:rPr lang="de-DE"/>
              <a:t>Fußuntersuchung (Vibrations-, Druck- und Temperaturempfinden sowie Durchblutung)</a:t>
            </a:r>
          </a:p>
          <a:p>
            <a:pPr marL="357188" indent="-265113"/>
            <a:r>
              <a:rPr lang="de-DE"/>
              <a:t>Augenuntersuchung bei Augenärztin oder Augenarzt (inkl. Kontrolle des Augenhintergrunds)</a:t>
            </a:r>
          </a:p>
          <a:p>
            <a:pPr marL="357188" indent="-265113"/>
            <a:r>
              <a:rPr lang="de-DE"/>
              <a:t>Besprechung des Impfstatus</a:t>
            </a:r>
          </a:p>
          <a:p>
            <a:pPr marL="357188" indent="-265113"/>
            <a:r>
              <a:rPr lang="de-DE"/>
              <a:t>Untersuchung auf Erkrankungen des Zahnfleischs bei Zahnärztin oder Zahnarzt</a:t>
            </a:r>
          </a:p>
        </p:txBody>
      </p:sp>
      <p:sp>
        <p:nvSpPr>
          <p:cNvPr id="4" name="Rechteck 3"/>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4</a:t>
            </a:r>
            <a:endParaRPr lang="de-DE" sz="2800" b="1"/>
          </a:p>
        </p:txBody>
      </p:sp>
    </p:spTree>
    <p:extLst>
      <p:ext uri="{BB962C8B-B14F-4D97-AF65-F5344CB8AC3E}">
        <p14:creationId xmlns:p14="http://schemas.microsoft.com/office/powerpoint/2010/main" val="144846672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Diabetes-Typen</a:t>
            </a:r>
          </a:p>
        </p:txBody>
      </p:sp>
      <p:sp>
        <p:nvSpPr>
          <p:cNvPr id="28675"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defPPr/>
          </a:lstStyle>
          <a:p>
            <a:r>
              <a:rPr lang="de-DE" altLang="de-DE" sz="2400"/>
              <a:t>Diabetes mellitus </a:t>
            </a:r>
            <a:r>
              <a:rPr lang="de-DE" altLang="de-DE" sz="2400" b="1"/>
              <a:t>Typ 1</a:t>
            </a:r>
            <a:r>
              <a:rPr lang="de-DE" altLang="de-DE" sz="2400"/>
              <a:t> (meist absoluter Insulinmangel)</a:t>
            </a:r>
          </a:p>
          <a:p>
            <a:r>
              <a:rPr lang="de-DE" altLang="de-DE" sz="2400"/>
              <a:t>Diabetes mellitus </a:t>
            </a:r>
            <a:r>
              <a:rPr lang="de-DE" altLang="de-DE" sz="2400" b="1"/>
              <a:t>Typ 2 </a:t>
            </a:r>
          </a:p>
          <a:p>
            <a:pPr lvl="1"/>
            <a:r>
              <a:rPr lang="de-DE" altLang="de-DE" sz="2000"/>
              <a:t>Übergewichtige Typ-2-Diabetiker (Insulin kann nur vermindert wirken)</a:t>
            </a:r>
          </a:p>
          <a:p>
            <a:pPr lvl="1"/>
            <a:r>
              <a:rPr lang="de-DE" altLang="de-DE" sz="2000"/>
              <a:t>Normalgewichtiger Typ-2-Diabetiker (Bauchspeicheldrüse produziert zu wenig Insulin)</a:t>
            </a:r>
          </a:p>
          <a:p>
            <a:r>
              <a:rPr lang="de-DE" altLang="de-DE" sz="2400"/>
              <a:t>Andere spezifische Diabetesformen bei besonderen Krankheitsbildern oder Funktionsstörungen</a:t>
            </a:r>
          </a:p>
          <a:p>
            <a:r>
              <a:rPr lang="de-DE" altLang="de-DE" sz="2400"/>
              <a:t>Schwangerschaftsdiabetes</a:t>
            </a:r>
          </a:p>
        </p:txBody>
      </p:sp>
      <p:sp>
        <p:nvSpPr>
          <p:cNvPr id="4" name="Rechteck 3"/>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1</a:t>
            </a:r>
            <a:endParaRPr lang="de-DE" sz="2800" b="1"/>
          </a:p>
        </p:txBody>
      </p:sp>
    </p:spTree>
    <p:extLst>
      <p:ext uri="{BB962C8B-B14F-4D97-AF65-F5344CB8AC3E}">
        <p14:creationId xmlns:p14="http://schemas.microsoft.com/office/powerpoint/2010/main" val="1542984163"/>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defPPr/>
          </a:lstStyle>
          <a:p>
            <a:r>
              <a:rPr lang="de-DE"/>
              <a:t>Der „Diabetes-Pass“</a:t>
            </a:r>
          </a:p>
        </p:txBody>
      </p:sp>
      <p:sp>
        <p:nvSpPr>
          <p:cNvPr id="6" name="Rechteck 5"/>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4</a:t>
            </a:r>
            <a:endParaRPr lang="de-DE" sz="2800" b="1"/>
          </a:p>
        </p:txBody>
      </p:sp>
      <p:pic>
        <p:nvPicPr>
          <p:cNvPr id="3" name="Grafik 2">
            <a:extLst>
              <a:ext uri="{FF2B5EF4-FFF2-40B4-BE49-F238E27FC236}">
                <a16:creationId xmlns:a16="http://schemas.microsoft.com/office/drawing/2014/main" id="{E62F3268-D1EC-3CD2-D2E8-D4CCF298DA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15028">
            <a:off x="5495050" y="1020860"/>
            <a:ext cx="3870619" cy="5318538"/>
          </a:xfrm>
          <a:prstGeom prst="rect">
            <a:avLst/>
          </a:prstGeom>
          <a:ln>
            <a:solidFill>
              <a:srgbClr val="575756"/>
            </a:solidFill>
          </a:ln>
          <a:effectLst>
            <a:outerShdw blurRad="50800" dist="38100" dir="5400000" algn="t" rotWithShape="0">
              <a:prstClr val="black">
                <a:alpha val="40000"/>
              </a:prstClr>
            </a:outerShdw>
          </a:effectLst>
        </p:spPr>
      </p:pic>
      <p:pic>
        <p:nvPicPr>
          <p:cNvPr id="5" name="Grafik 4">
            <a:extLst>
              <a:ext uri="{FF2B5EF4-FFF2-40B4-BE49-F238E27FC236}">
                <a16:creationId xmlns:a16="http://schemas.microsoft.com/office/drawing/2014/main" id="{C129C850-91B0-7954-249D-2ABF6C96103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25692" y="2752116"/>
            <a:ext cx="2364029" cy="3200400"/>
          </a:xfrm>
          <a:prstGeom prst="rect">
            <a:avLst/>
          </a:prstGeom>
        </p:spPr>
      </p:pic>
      <p:sp>
        <p:nvSpPr>
          <p:cNvPr id="7" name="Textfeld 6">
            <a:extLst>
              <a:ext uri="{FF2B5EF4-FFF2-40B4-BE49-F238E27FC236}">
                <a16:creationId xmlns:a16="http://schemas.microsoft.com/office/drawing/2014/main" id="{5B1962FF-C93E-5EA3-1FA8-26C7BD4AF601}"/>
              </a:ext>
            </a:extLst>
          </p:cNvPr>
          <p:cNvSpPr txBox="1"/>
          <p:nvPr/>
        </p:nvSpPr>
        <p:spPr>
          <a:xfrm>
            <a:off x="1725692" y="2110900"/>
            <a:ext cx="2364029" cy="515259"/>
          </a:xfrm>
          <a:prstGeom prst="rect">
            <a:avLst/>
          </a:prstGeom>
        </p:spPr>
        <p:txBody>
          <a:bodyPr vert="horz" wrap="square" lIns="0" tIns="0" rIns="0" bIns="0" rtlCol="0">
            <a:noAutofit/>
          </a:bodyPr>
          <a:lstStyle>
            <a:defPPr/>
          </a:lstStyle>
          <a:p>
            <a:pPr algn="ctr">
              <a:lnSpc>
                <a:spcPct val="90000"/>
              </a:lnSpc>
              <a:spcBef>
                <a:spcPts val="300"/>
              </a:spcBef>
            </a:pPr>
            <a:r>
              <a:rPr lang="de-DE" sz="2400">
                <a:solidFill>
                  <a:srgbClr val="575756"/>
                </a:solidFill>
              </a:rPr>
              <a:t>Alte Version</a:t>
            </a:r>
            <a:endParaRPr kumimoji="0" lang="de-AT" sz="2400" b="0" i="0" u="none" strike="noStrike" kern="1200" cap="none" spc="0" normalizeH="0" baseline="0" noProof="0">
              <a:ln>
                <a:noFill/>
              </a:ln>
              <a:solidFill>
                <a:srgbClr val="575756"/>
              </a:solidFill>
              <a:effectLst/>
              <a:uLnTx/>
              <a:uFillTx/>
              <a:latin typeface="+mj-lt"/>
              <a:ea typeface="+mn-ea"/>
              <a:cs typeface="+mn-cs"/>
            </a:endParaRPr>
          </a:p>
        </p:txBody>
      </p:sp>
      <p:sp>
        <p:nvSpPr>
          <p:cNvPr id="8" name="Textfeld 7">
            <a:extLst>
              <a:ext uri="{FF2B5EF4-FFF2-40B4-BE49-F238E27FC236}">
                <a16:creationId xmlns:a16="http://schemas.microsoft.com/office/drawing/2014/main" id="{D45D07D8-3132-8C4F-1A26-D02CD8F8D166}"/>
              </a:ext>
            </a:extLst>
          </p:cNvPr>
          <p:cNvSpPr txBox="1"/>
          <p:nvPr/>
        </p:nvSpPr>
        <p:spPr>
          <a:xfrm>
            <a:off x="9954429" y="5000326"/>
            <a:ext cx="1290744" cy="787633"/>
          </a:xfrm>
          <a:prstGeom prst="rect">
            <a:avLst/>
          </a:prstGeom>
        </p:spPr>
        <p:txBody>
          <a:bodyPr vert="horz" wrap="square" lIns="0" tIns="0" rIns="0" bIns="0" rtlCol="0">
            <a:noAutofit/>
          </a:bodyPr>
          <a:lstStyle>
            <a:defPPr/>
          </a:lstStyle>
          <a:p>
            <a:pPr>
              <a:lnSpc>
                <a:spcPct val="90000"/>
              </a:lnSpc>
              <a:spcBef>
                <a:spcPts val="300"/>
              </a:spcBef>
            </a:pPr>
            <a:r>
              <a:rPr lang="de-DE" sz="2400">
                <a:solidFill>
                  <a:srgbClr val="575756"/>
                </a:solidFill>
              </a:rPr>
              <a:t>Aktuelle </a:t>
            </a:r>
            <a:br>
              <a:rPr lang="de-DE" sz="2400">
                <a:solidFill>
                  <a:srgbClr val="575756"/>
                </a:solidFill>
              </a:rPr>
            </a:br>
            <a:r>
              <a:rPr lang="de-DE" sz="2400">
                <a:solidFill>
                  <a:srgbClr val="575756"/>
                </a:solidFill>
              </a:rPr>
              <a:t>Version</a:t>
            </a:r>
            <a:endParaRPr kumimoji="0" lang="de-AT" sz="2400" b="0" i="0" u="none" strike="noStrike" kern="1200" cap="none" spc="0" normalizeH="0" baseline="0" noProof="0">
              <a:ln>
                <a:noFill/>
              </a:ln>
              <a:solidFill>
                <a:srgbClr val="575756"/>
              </a:solidFill>
              <a:effectLst/>
              <a:uLnTx/>
              <a:uFillTx/>
              <a:latin typeface="+mj-lt"/>
              <a:ea typeface="+mn-ea"/>
              <a:cs typeface="+mn-cs"/>
            </a:endParaRPr>
          </a:p>
        </p:txBody>
      </p:sp>
      <p:sp>
        <p:nvSpPr>
          <p:cNvPr id="9" name="Gleichschenkliges Dreieck 8">
            <a:extLst>
              <a:ext uri="{FF2B5EF4-FFF2-40B4-BE49-F238E27FC236}">
                <a16:creationId xmlns:a16="http://schemas.microsoft.com/office/drawing/2014/main" id="{183C6305-1B8A-F1DF-1278-BA22F168AC9E}"/>
              </a:ext>
            </a:extLst>
          </p:cNvPr>
          <p:cNvSpPr/>
          <p:nvPr/>
        </p:nvSpPr>
        <p:spPr>
          <a:xfrm rot="16200000">
            <a:off x="9430214" y="5174452"/>
            <a:ext cx="340468" cy="251913"/>
          </a:xfrm>
          <a:prstGeom prst="triangle">
            <a:avLst/>
          </a:prstGeom>
          <a:solidFill>
            <a:srgbClr val="3B5B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lstStyle>
          <a:p>
            <a:pPr algn="ctr"/>
            <a:endParaRPr lang="de-AT"/>
          </a:p>
        </p:txBody>
      </p:sp>
      <p:sp>
        <p:nvSpPr>
          <p:cNvPr id="10" name="Gleichschenkliges Dreieck 9">
            <a:extLst>
              <a:ext uri="{FF2B5EF4-FFF2-40B4-BE49-F238E27FC236}">
                <a16:creationId xmlns:a16="http://schemas.microsoft.com/office/drawing/2014/main" id="{7736F2AE-434D-F7AE-7362-F40DE45B9271}"/>
              </a:ext>
            </a:extLst>
          </p:cNvPr>
          <p:cNvSpPr/>
          <p:nvPr/>
        </p:nvSpPr>
        <p:spPr>
          <a:xfrm rot="10800000">
            <a:off x="2737472" y="2500202"/>
            <a:ext cx="340468" cy="251913"/>
          </a:xfrm>
          <a:prstGeom prst="triangle">
            <a:avLst/>
          </a:prstGeom>
          <a:solidFill>
            <a:srgbClr val="3B5B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lstStyle>
          <a:p>
            <a:pPr algn="ctr"/>
            <a:endParaRPr lang="de-AT"/>
          </a:p>
        </p:txBody>
      </p:sp>
    </p:spTree>
    <p:extLst>
      <p:ext uri="{BB962C8B-B14F-4D97-AF65-F5344CB8AC3E}">
        <p14:creationId xmlns:p14="http://schemas.microsoft.com/office/powerpoint/2010/main" val="8490884"/>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E7463716-DC66-7A17-1615-3517A73B124E}"/>
              </a:ext>
            </a:extLst>
          </p:cNvPr>
          <p:cNvPicPr>
            <a:picLocks noGrp="1" noChangeAspect="1"/>
          </p:cNvPicPr>
          <p:nvPr>
            <p:ph type="pic" sz="quarter" idx="22"/>
          </p:nvPr>
        </p:nvPicPr>
        <p:blipFill>
          <a:blip r:embed="rId3"/>
          <a:srcRect t="25" b="25"/>
          <a:stretch>
            <a:fillRect/>
          </a:stretch>
        </p:blipFill>
        <p:spPr>
          <a:prstGeom prst="rect">
            <a:avLst/>
          </a:prstGeom>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defPPr/>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3" name="Titel 2"/>
          <p:cNvSpPr>
            <a:spLocks noGrp="1"/>
          </p:cNvSpPr>
          <p:nvPr>
            <p:ph type="title"/>
          </p:nvPr>
        </p:nvSpPr>
        <p:spPr/>
        <p:txBody>
          <a:bodyPr>
            <a:normAutofit fontScale="90000"/>
          </a:bodyPr>
          <a:lstStyle>
            <a:defPPr/>
          </a:lstStyle>
          <a:p>
            <a:r>
              <a:rPr lang="de-DE"/>
              <a:t>Psychische Gesundheit</a:t>
            </a:r>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rot="16200000">
            <a:off x="10681975" y="3041775"/>
            <a:ext cx="2766647" cy="104400"/>
          </a:xfrm>
          <a:prstGeom prst="rect">
            <a:avLst/>
          </a:prstGeom>
        </p:spPr>
        <p:txBody>
          <a:bodyPr vert="horz" wrap="none" lIns="0" tIns="0" rIns="0" bIns="0" rtlCol="0">
            <a:noAutofit/>
          </a:bodyPr>
          <a:lstStyle>
            <a:defPPr/>
          </a:lstStyle>
          <a:p>
            <a:pPr>
              <a:lnSpc>
                <a:spcPct val="90000"/>
              </a:lnSpc>
              <a:spcBef>
                <a:spcPts val="300"/>
              </a:spcBef>
            </a:pPr>
            <a:r>
              <a:rPr lang="de-DE" sz="1000">
                <a:solidFill>
                  <a:srgbClr val="575756"/>
                </a:solidFill>
              </a:rPr>
              <a:t>Foto: © Dudarev Mikhail – Shutterstock.com</a:t>
            </a:r>
          </a:p>
        </p:txBody>
      </p:sp>
      <p:sp>
        <p:nvSpPr>
          <p:cNvPr id="8" name="Rechteck 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4</a:t>
            </a:r>
            <a:endParaRPr lang="de-DE" sz="2800" b="1"/>
          </a:p>
        </p:txBody>
      </p:sp>
    </p:spTree>
    <p:extLst>
      <p:ext uri="{BB962C8B-B14F-4D97-AF65-F5344CB8AC3E}">
        <p14:creationId xmlns:p14="http://schemas.microsoft.com/office/powerpoint/2010/main" val="214996598"/>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Psychische Gesundheit</a:t>
            </a:r>
          </a:p>
        </p:txBody>
      </p:sp>
      <p:sp>
        <p:nvSpPr>
          <p:cNvPr id="12291" name="Inhaltsplatzhalter 2"/>
          <p:cNvSpPr>
            <a:spLocks noGrp="1"/>
          </p:cNvSpPr>
          <p:nvPr>
            <p:ph idx="1"/>
          </p:nvPr>
        </p:nvSpPr>
        <p:spPr/>
        <p:txBody>
          <a:bodyPr>
            <a:normAutofit/>
          </a:bodyPr>
          <a:lstStyle>
            <a:defPPr/>
          </a:lstStyle>
          <a:p>
            <a:pPr marL="0" indent="0">
              <a:buNone/>
              <a:defRPr/>
            </a:pPr>
            <a:r>
              <a:rPr lang="de-DE" sz="2400" b="1">
                <a:solidFill>
                  <a:srgbClr val="3B5BA1"/>
                </a:solidFill>
              </a:rPr>
              <a:t>Diabetes und Depression – eine wechselseitige Beziehung </a:t>
            </a:r>
            <a:endParaRPr lang="de-DE" sz="2400">
              <a:solidFill>
                <a:srgbClr val="3B5BA1"/>
              </a:solidFill>
            </a:endParaRPr>
          </a:p>
          <a:p>
            <a:pPr>
              <a:defRPr/>
            </a:pPr>
            <a:r>
              <a:rPr lang="de-DE" sz="2400"/>
              <a:t>Rund </a:t>
            </a:r>
            <a:r>
              <a:rPr lang="de-DE" sz="2400" b="1"/>
              <a:t>18 bis 45 % </a:t>
            </a:r>
            <a:r>
              <a:rPr lang="de-DE" sz="2400"/>
              <a:t>der Menschen mit Typ 2 Diabetes sind mit Ihrer Krankheit überfordert.</a:t>
            </a:r>
          </a:p>
          <a:p>
            <a:pPr>
              <a:defRPr/>
            </a:pPr>
            <a:r>
              <a:rPr lang="de-DE" sz="2400"/>
              <a:t>Wichtig ist, sich seine Überlastung selbst einzugestehen!</a:t>
            </a:r>
          </a:p>
          <a:p>
            <a:pPr>
              <a:defRPr/>
            </a:pPr>
            <a:r>
              <a:rPr lang="de-DE" sz="2400"/>
              <a:t>Wirken Sie diabetesbezogenem Stress (Diabetes Distress) entgegen, z. B. durch:</a:t>
            </a:r>
          </a:p>
          <a:p>
            <a:pPr lvl="1">
              <a:defRPr/>
            </a:pPr>
            <a:r>
              <a:rPr lang="de-DE" sz="2000"/>
              <a:t>Gespräche in der Familie oder mit Freunden</a:t>
            </a:r>
          </a:p>
          <a:p>
            <a:pPr lvl="1">
              <a:defRPr/>
            </a:pPr>
            <a:r>
              <a:rPr lang="de-DE" sz="2000"/>
              <a:t>Waldspaziergänge</a:t>
            </a:r>
          </a:p>
          <a:p>
            <a:pPr lvl="1">
              <a:defRPr/>
            </a:pPr>
            <a:r>
              <a:rPr lang="de-DE" sz="2000"/>
              <a:t>körperliche Bewegung wie z. B. Tanzen oder Yoga </a:t>
            </a:r>
          </a:p>
        </p:txBody>
      </p:sp>
      <p:sp>
        <p:nvSpPr>
          <p:cNvPr id="4" name="Rechteck 3"/>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4</a:t>
            </a:r>
            <a:endParaRPr lang="de-DE" sz="2800" b="1"/>
          </a:p>
        </p:txBody>
      </p:sp>
    </p:spTree>
    <p:extLst>
      <p:ext uri="{BB962C8B-B14F-4D97-AF65-F5344CB8AC3E}">
        <p14:creationId xmlns:p14="http://schemas.microsoft.com/office/powerpoint/2010/main" val="1322893011"/>
      </p:ext>
    </p:extLst>
  </p:cSld>
  <p:clrMapOvr>
    <a:masterClrMapping/>
  </p:clrMapOvr>
  <p:transition spd="slow"/>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solidFill>
                  <a:srgbClr val="3B5BA1"/>
                </a:solidFill>
              </a:rPr>
              <a:t>Achten Sie gut auf sich!</a:t>
            </a:r>
          </a:p>
        </p:txBody>
      </p:sp>
      <p:sp>
        <p:nvSpPr>
          <p:cNvPr id="36867" name="Inhaltsplatzhalter 2"/>
          <p:cNvSpPr>
            <a:spLocks noGrp="1"/>
          </p:cNvSpPr>
          <p:nvPr>
            <p:ph idx="1"/>
          </p:nvPr>
        </p:nvSpPr>
        <p:spPr/>
        <p:txBody>
          <a:bodyPr/>
          <a:lstStyle>
            <a:defPPr/>
          </a:lstStyle>
          <a:p>
            <a:pPr marL="0" indent="0" algn="ctr">
              <a:buNone/>
              <a:defRPr/>
            </a:pPr>
            <a:endParaRPr lang="de-DE" altLang="de-DE" sz="3200" b="1" dirty="0"/>
          </a:p>
          <a:p>
            <a:pPr marL="0" indent="0" algn="ctr">
              <a:buNone/>
              <a:defRPr/>
            </a:pPr>
            <a:endParaRPr lang="de-DE" altLang="de-DE" sz="3200" b="1" dirty="0"/>
          </a:p>
          <a:p>
            <a:pPr marL="0" indent="0" algn="ctr">
              <a:buNone/>
              <a:defRPr/>
            </a:pPr>
            <a:r>
              <a:rPr lang="de-DE" altLang="de-DE" sz="3200" b="1" dirty="0">
                <a:solidFill>
                  <a:srgbClr val="3B5BA1"/>
                </a:solidFill>
              </a:rPr>
              <a:t>Hilfe anzunehmen zeugt nicht von Schwäche – ganz im Gegenteil: </a:t>
            </a:r>
            <a:br>
              <a:rPr lang="de-DE" altLang="de-DE" sz="3200" b="1" dirty="0">
                <a:solidFill>
                  <a:srgbClr val="3B5BA1"/>
                </a:solidFill>
              </a:rPr>
            </a:br>
            <a:r>
              <a:rPr lang="de-DE" altLang="de-DE" sz="3200" b="1" dirty="0">
                <a:solidFill>
                  <a:srgbClr val="3B5BA1"/>
                </a:solidFill>
              </a:rPr>
              <a:t>Damit beweisen Sie wahre Stärke.</a:t>
            </a:r>
          </a:p>
        </p:txBody>
      </p:sp>
      <p:pic>
        <p:nvPicPr>
          <p:cNvPr id="3" name="Bildplatzhalter 2"/>
          <p:cNvPicPr>
            <a:picLocks noGrp="1" noChangeAspect="1"/>
          </p:cNvPicPr>
          <p:nvPr>
            <p:ph type="pic" idx="10"/>
          </p:nvPr>
        </p:nvPicPr>
        <p:blipFill>
          <a:blip r:embed="rId3" cstate="screen">
            <a:extLst>
              <a:ext uri="{28A0092B-C50C-407E-A947-70E740481C1C}">
                <a14:useLocalDpi xmlns:a14="http://schemas.microsoft.com/office/drawing/2010/main"/>
              </a:ext>
            </a:extLst>
          </a:blip>
          <a:stretch>
            <a:fillRect/>
          </a:stretch>
        </p:blipFill>
        <p:spPr>
          <a:xfrm>
            <a:off x="7603965" y="1825626"/>
            <a:ext cx="3103954" cy="4351338"/>
          </a:xfrm>
        </p:spPr>
      </p:pic>
      <p:sp>
        <p:nvSpPr>
          <p:cNvPr id="6" name="Textfeld 5"/>
          <p:cNvSpPr txBox="1"/>
          <p:nvPr/>
        </p:nvSpPr>
        <p:spPr>
          <a:xfrm>
            <a:off x="7611065" y="6247833"/>
            <a:ext cx="2766647" cy="237638"/>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Andrei Bortnikau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sp>
        <p:nvSpPr>
          <p:cNvPr id="7" name="Rechteck 6"/>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4</a:t>
            </a:r>
            <a:endParaRPr lang="de-DE" sz="2800" b="1"/>
          </a:p>
        </p:txBody>
      </p:sp>
    </p:spTree>
    <p:extLst>
      <p:ext uri="{BB962C8B-B14F-4D97-AF65-F5344CB8AC3E}">
        <p14:creationId xmlns:p14="http://schemas.microsoft.com/office/powerpoint/2010/main" val="1510802891"/>
      </p:ext>
    </p:extLst>
  </p:cSld>
  <p:clrMapOvr>
    <a:masterClrMapping/>
  </p:clrMapOvr>
  <p:transition spd="slow"/>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3A159-9EBE-CD39-E2E6-3C512E9C501D}"/>
            </a:ext>
          </a:extLst>
        </p:cNvPr>
        <p:cNvGrpSpPr/>
        <p:nvPr/>
      </p:nvGrpSpPr>
      <p:grpSpPr>
        <a:xfrm>
          <a:off x="0" y="0"/>
          <a:ext cx="0" cy="0"/>
          <a:chOff x="0" y="0"/>
          <a:chExt cx="0" cy="0"/>
        </a:xfrm>
      </p:grpSpPr>
      <p:sp>
        <p:nvSpPr>
          <p:cNvPr id="23554" name="Titel 1">
            <a:extLst>
              <a:ext uri="{FF2B5EF4-FFF2-40B4-BE49-F238E27FC236}">
                <a16:creationId xmlns:a16="http://schemas.microsoft.com/office/drawing/2014/main" id="{DEC131A2-620E-D976-3DEA-E0B7F6D9112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dirty="0"/>
              <a:t>Therapie Aktiv auf Facebook</a:t>
            </a:r>
          </a:p>
        </p:txBody>
      </p:sp>
      <p:sp>
        <p:nvSpPr>
          <p:cNvPr id="12291" name="Inhaltsplatzhalter 2">
            <a:extLst>
              <a:ext uri="{FF2B5EF4-FFF2-40B4-BE49-F238E27FC236}">
                <a16:creationId xmlns:a16="http://schemas.microsoft.com/office/drawing/2014/main" id="{CA48E999-D596-9FEB-484D-343FD0A6E662}"/>
              </a:ext>
            </a:extLst>
          </p:cNvPr>
          <p:cNvSpPr>
            <a:spLocks noGrp="1"/>
          </p:cNvSpPr>
          <p:nvPr>
            <p:ph idx="1"/>
          </p:nvPr>
        </p:nvSpPr>
        <p:spPr>
          <a:xfrm>
            <a:off x="4876800" y="1825625"/>
            <a:ext cx="6476999" cy="4351338"/>
          </a:xfrm>
        </p:spPr>
        <p:txBody>
          <a:bodyPr>
            <a:normAutofit lnSpcReduction="10000"/>
          </a:bodyPr>
          <a:lstStyle>
            <a:defPPr/>
          </a:lstStyle>
          <a:p>
            <a:pPr marL="0" indent="0">
              <a:spcAft>
                <a:spcPts val="1200"/>
              </a:spcAft>
              <a:buNone/>
              <a:defRPr/>
            </a:pPr>
            <a:r>
              <a:rPr lang="de-DE" altLang="de-DE" sz="2400" b="1" dirty="0">
                <a:solidFill>
                  <a:srgbClr val="3B5BA1"/>
                </a:solidFill>
              </a:rPr>
              <a:t>Was Sie erwartet</a:t>
            </a:r>
          </a:p>
          <a:p>
            <a:pPr marL="268288" lvl="0" indent="-268288" eaLnBrk="0" fontAlgn="base" hangingPunct="0">
              <a:lnSpc>
                <a:spcPct val="100000"/>
              </a:lnSpc>
              <a:spcBef>
                <a:spcPct val="0"/>
              </a:spcBef>
              <a:spcAft>
                <a:spcPct val="0"/>
              </a:spcAft>
              <a:buClrTx/>
              <a:buFontTx/>
              <a:buChar char="•"/>
            </a:pPr>
            <a:r>
              <a:rPr lang="de-DE" altLang="de-DE" sz="2400" dirty="0"/>
              <a:t>Wöchentliche Beiträge zu aktuellen Diabetes‑Themen</a:t>
            </a:r>
          </a:p>
          <a:p>
            <a:pPr marL="268288" lvl="0" indent="-268288" eaLnBrk="0" fontAlgn="base" hangingPunct="0">
              <a:lnSpc>
                <a:spcPct val="100000"/>
              </a:lnSpc>
              <a:spcBef>
                <a:spcPct val="0"/>
              </a:spcBef>
              <a:spcAft>
                <a:spcPct val="0"/>
              </a:spcAft>
              <a:buClrTx/>
              <a:buFontTx/>
              <a:buChar char="•"/>
            </a:pPr>
            <a:r>
              <a:rPr lang="de-DE" altLang="de-DE" sz="2400" dirty="0"/>
              <a:t>Tipps </a:t>
            </a:r>
            <a:r>
              <a:rPr lang="de-DE" altLang="de-DE" sz="2400"/>
              <a:t>für den </a:t>
            </a:r>
            <a:r>
              <a:rPr lang="de-DE" altLang="de-DE" sz="2400" dirty="0"/>
              <a:t>Alltag</a:t>
            </a:r>
          </a:p>
          <a:p>
            <a:pPr marL="268288" lvl="0" indent="-268288" eaLnBrk="0" fontAlgn="base" hangingPunct="0">
              <a:lnSpc>
                <a:spcPct val="100000"/>
              </a:lnSpc>
              <a:spcBef>
                <a:spcPct val="0"/>
              </a:spcBef>
              <a:spcAft>
                <a:spcPct val="0"/>
              </a:spcAft>
              <a:buClrTx/>
              <a:buFontTx/>
              <a:buChar char="•"/>
            </a:pPr>
            <a:r>
              <a:rPr lang="de-DE" altLang="de-DE" sz="2400" dirty="0"/>
              <a:t>Hinweise auf Veranstaltungen und neue Angebote</a:t>
            </a:r>
          </a:p>
          <a:p>
            <a:pPr marL="268288" lvl="0" indent="-268288" eaLnBrk="0" fontAlgn="base" hangingPunct="0">
              <a:lnSpc>
                <a:spcPct val="100000"/>
              </a:lnSpc>
              <a:spcBef>
                <a:spcPct val="0"/>
              </a:spcBef>
              <a:spcAft>
                <a:spcPct val="0"/>
              </a:spcAft>
              <a:buClrTx/>
              <a:buFontTx/>
              <a:buChar char="•"/>
            </a:pPr>
            <a:r>
              <a:rPr lang="de-DE" altLang="de-DE" sz="2400" dirty="0"/>
              <a:t>Kurze Erklärungen zu häufigen Fragen</a:t>
            </a:r>
          </a:p>
          <a:p>
            <a:pPr marL="0" indent="0">
              <a:buNone/>
              <a:defRPr/>
            </a:pPr>
            <a:endParaRPr lang="de-DE" altLang="de-DE" sz="2400" dirty="0"/>
          </a:p>
          <a:p>
            <a:pPr marL="0" indent="0">
              <a:buNone/>
              <a:defRPr/>
            </a:pPr>
            <a:r>
              <a:rPr lang="de-AT" sz="2400" b="1" dirty="0">
                <a:solidFill>
                  <a:srgbClr val="3B5BA1"/>
                </a:solidFill>
              </a:rPr>
              <a:t>So finden Sie uns</a:t>
            </a:r>
            <a:endParaRPr lang="de-DE" altLang="de-DE" sz="2400" b="1" dirty="0">
              <a:solidFill>
                <a:srgbClr val="3B5BA1"/>
              </a:solidFill>
            </a:endParaRPr>
          </a:p>
          <a:p>
            <a:pPr marL="0" indent="0">
              <a:buNone/>
              <a:defRPr/>
            </a:pPr>
            <a:r>
              <a:rPr lang="de-DE" altLang="de-DE" sz="2400" dirty="0"/>
              <a:t>Therapie Aktiv – Diabetes im Griff</a:t>
            </a:r>
          </a:p>
          <a:p>
            <a:pPr marL="0" indent="0">
              <a:buNone/>
              <a:defRPr/>
            </a:pPr>
            <a:r>
              <a:rPr lang="de-DE" altLang="de-DE" sz="2000" dirty="0">
                <a:hlinkClick r:id="rId2"/>
              </a:rPr>
              <a:t>https://www.facebook.com/TherapieAktiv</a:t>
            </a:r>
            <a:endParaRPr lang="de-DE" altLang="de-DE" sz="2000" dirty="0"/>
          </a:p>
        </p:txBody>
      </p:sp>
      <p:pic>
        <p:nvPicPr>
          <p:cNvPr id="3" name="Grafik 2">
            <a:extLst>
              <a:ext uri="{FF2B5EF4-FFF2-40B4-BE49-F238E27FC236}">
                <a16:creationId xmlns:a16="http://schemas.microsoft.com/office/drawing/2014/main" id="{FB511B09-A1CE-0044-33D0-A49CBF29D1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2133600"/>
            <a:ext cx="3595660" cy="3595660"/>
          </a:xfrm>
          <a:prstGeom prst="rect">
            <a:avLst/>
          </a:prstGeom>
        </p:spPr>
      </p:pic>
      <p:pic>
        <p:nvPicPr>
          <p:cNvPr id="4" name="Grafik 3">
            <a:extLst>
              <a:ext uri="{FF2B5EF4-FFF2-40B4-BE49-F238E27FC236}">
                <a16:creationId xmlns:a16="http://schemas.microsoft.com/office/drawing/2014/main" id="{DE94470B-6CF4-83EA-8F49-5AA905D00C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27869" y="4404823"/>
            <a:ext cx="1825930" cy="1825930"/>
          </a:xfrm>
          <a:prstGeom prst="rect">
            <a:avLst/>
          </a:prstGeom>
        </p:spPr>
      </p:pic>
    </p:spTree>
    <p:extLst>
      <p:ext uri="{BB962C8B-B14F-4D97-AF65-F5344CB8AC3E}">
        <p14:creationId xmlns:p14="http://schemas.microsoft.com/office/powerpoint/2010/main" val="1521961523"/>
      </p:ext>
    </p:extLst>
  </p:cSld>
  <p:clrMapOvr>
    <a:masterClrMapping/>
  </p:clrMapOvr>
  <p:transition spd="slow"/>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3"/>
          </p:nvPr>
        </p:nvSpPr>
        <p:spPr/>
        <p:txBody>
          <a:bodyPr/>
          <a:lstStyle>
            <a:defPPr/>
          </a:lstStyle>
          <a:p>
            <a:r>
              <a:rPr lang="de-DE"/>
              <a:t>Impressum</a:t>
            </a:r>
          </a:p>
        </p:txBody>
      </p:sp>
      <p:pic>
        <p:nvPicPr>
          <p:cNvPr id="7" name="Grafik 3"/>
          <p:cNvPicPr>
            <a:picLocks noChangeAspect="1"/>
          </p:cNvPicPr>
          <p:nvPr/>
        </p:nvPicPr>
        <p:blipFill>
          <a:blip r:embed="rId2" cstate="screen">
            <a:extLst>
              <a:ext uri="{28A0092B-C50C-407E-A947-70E740481C1C}">
                <a14:useLocalDpi xmlns:a14="http://schemas.microsoft.com/office/drawing/2010/main"/>
              </a:ext>
            </a:extLst>
          </a:blip>
          <a:srcRect b="12421"/>
          <a:stretch>
            <a:fillRect/>
          </a:stretch>
        </p:blipFill>
        <p:spPr bwMode="auto">
          <a:xfrm>
            <a:off x="5861281" y="457200"/>
            <a:ext cx="2634649" cy="7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body" sz="half" idx="2"/>
          </p:nvPr>
        </p:nvSpPr>
        <p:spPr>
          <a:xfrm>
            <a:off x="3480389" y="2024109"/>
            <a:ext cx="7847518" cy="4279037"/>
          </a:xfrm>
        </p:spPr>
        <p:txBody>
          <a:bodyPr anchor="t">
            <a:normAutofit/>
          </a:bodyPr>
          <a:lstStyle>
            <a:defPPr/>
          </a:lstStyle>
          <a:p>
            <a:pPr>
              <a:spcBef>
                <a:spcPct val="0"/>
              </a:spcBef>
              <a:defRPr/>
            </a:pPr>
            <a:r>
              <a:rPr lang="de-DE" sz="2000" b="1" dirty="0">
                <a:solidFill>
                  <a:srgbClr val="4D4D4D"/>
                </a:solidFill>
                <a:latin typeface="+mn-lt"/>
              </a:rPr>
              <a:t>Medieninhaber und Herausgeber</a:t>
            </a:r>
          </a:p>
          <a:p>
            <a:pPr>
              <a:spcBef>
                <a:spcPct val="0"/>
              </a:spcBef>
              <a:defRPr/>
            </a:pPr>
            <a:r>
              <a:rPr lang="de-DE" sz="2000" dirty="0">
                <a:solidFill>
                  <a:srgbClr val="4D4D4D"/>
                </a:solidFill>
                <a:latin typeface="+mn-lt"/>
              </a:rPr>
              <a:t>Österreichische Gesundheitskasse, Wienerbergstraße 15 – 19, 1100 Wien </a:t>
            </a:r>
            <a:r>
              <a:rPr lang="de-DE" sz="2000" dirty="0">
                <a:solidFill>
                  <a:srgbClr val="4D4D4D"/>
                </a:solidFill>
                <a:latin typeface="+mn-lt"/>
                <a:hlinkClick r:id="rId3"/>
              </a:rPr>
              <a:t>www.oegk.at/impressum</a:t>
            </a:r>
            <a:r>
              <a:rPr lang="de-DE" sz="2000" dirty="0">
                <a:solidFill>
                  <a:srgbClr val="4D4D4D"/>
                </a:solidFill>
                <a:latin typeface="+mn-lt"/>
              </a:rPr>
              <a:t> </a:t>
            </a:r>
            <a:br>
              <a:rPr lang="de-AT" sz="2000" dirty="0">
                <a:solidFill>
                  <a:srgbClr val="4D4D4D"/>
                </a:solidFill>
                <a:latin typeface="+mn-lt"/>
              </a:rPr>
            </a:br>
            <a:endParaRPr lang="de-AT" sz="2000" dirty="0">
              <a:solidFill>
                <a:srgbClr val="4D4D4D"/>
              </a:solidFill>
              <a:latin typeface="+mn-lt"/>
            </a:endParaRPr>
          </a:p>
          <a:p>
            <a:pPr>
              <a:spcBef>
                <a:spcPct val="0"/>
              </a:spcBef>
              <a:defRPr/>
            </a:pPr>
            <a:r>
              <a:rPr lang="de-DE" sz="2000" b="1" dirty="0">
                <a:solidFill>
                  <a:srgbClr val="4D4D4D"/>
                </a:solidFill>
                <a:latin typeface="+mn-lt"/>
              </a:rPr>
              <a:t>Redaktion</a:t>
            </a:r>
          </a:p>
          <a:p>
            <a:pPr>
              <a:spcBef>
                <a:spcPct val="0"/>
              </a:spcBef>
              <a:defRPr/>
            </a:pPr>
            <a:r>
              <a:rPr lang="de-DE" sz="2000" dirty="0">
                <a:solidFill>
                  <a:srgbClr val="4D4D4D"/>
                </a:solidFill>
                <a:latin typeface="+mn-lt"/>
              </a:rPr>
              <a:t>ÖGK Landesstelle Steiermark, Josef-Pongratz-Platz 1, 8010 Graz</a:t>
            </a:r>
            <a:br>
              <a:rPr lang="de-DE" sz="2000" dirty="0">
                <a:solidFill>
                  <a:srgbClr val="4D4D4D"/>
                </a:solidFill>
                <a:latin typeface="+mn-lt"/>
              </a:rPr>
            </a:br>
            <a:r>
              <a:rPr lang="de-DE" sz="2000" dirty="0">
                <a:latin typeface="+mn-lt"/>
              </a:rPr>
              <a:t>Telefon: +43 5 0766-151895</a:t>
            </a:r>
            <a:br>
              <a:rPr lang="de-DE" sz="2000" dirty="0">
                <a:latin typeface="+mn-lt"/>
              </a:rPr>
            </a:br>
            <a:r>
              <a:rPr lang="de-DE" sz="2000" dirty="0">
                <a:latin typeface="+mn-lt"/>
              </a:rPr>
              <a:t>E-Mail: </a:t>
            </a:r>
            <a:r>
              <a:rPr lang="de-DE" sz="2000" dirty="0">
                <a:latin typeface="+mn-lt"/>
                <a:hlinkClick r:id="rId4"/>
              </a:rPr>
              <a:t>office@therapie-aktiv.at</a:t>
            </a:r>
            <a:endParaRPr lang="de-DE" sz="2000" dirty="0">
              <a:latin typeface="+mn-lt"/>
            </a:endParaRPr>
          </a:p>
          <a:p>
            <a:pPr>
              <a:spcBef>
                <a:spcPct val="0"/>
              </a:spcBef>
              <a:defRPr/>
            </a:pPr>
            <a:endParaRPr lang="de-DE" sz="2000" dirty="0">
              <a:solidFill>
                <a:srgbClr val="4D4D4D"/>
              </a:solidFill>
              <a:latin typeface="+mn-lt"/>
            </a:endParaRPr>
          </a:p>
          <a:p>
            <a:pPr>
              <a:spcBef>
                <a:spcPct val="0"/>
              </a:spcBef>
              <a:defRPr/>
            </a:pPr>
            <a:r>
              <a:rPr lang="de-DE" sz="2000" dirty="0">
                <a:solidFill>
                  <a:srgbClr val="4D4D4D"/>
                </a:solidFill>
                <a:latin typeface="+mn-lt"/>
                <a:hlinkClick r:id="rId5"/>
              </a:rPr>
              <a:t>www.therapie-aktiv.at</a:t>
            </a:r>
            <a:br>
              <a:rPr lang="de-DE" sz="2000" dirty="0">
                <a:solidFill>
                  <a:srgbClr val="4D4D4D"/>
                </a:solidFill>
                <a:latin typeface="+mn-lt"/>
                <a:hlinkClick r:id="rId5"/>
              </a:rPr>
            </a:br>
            <a:endParaRPr lang="de-DE" sz="2000" dirty="0">
              <a:solidFill>
                <a:srgbClr val="4D4D4D"/>
              </a:solidFill>
              <a:latin typeface="+mn-lt"/>
            </a:endParaRPr>
          </a:p>
          <a:p>
            <a:pPr>
              <a:spcBef>
                <a:spcPct val="0"/>
              </a:spcBef>
              <a:defRPr/>
            </a:pPr>
            <a:endParaRPr lang="de-DE" sz="2000" dirty="0">
              <a:solidFill>
                <a:srgbClr val="4D4D4D"/>
              </a:solidFill>
              <a:latin typeface="+mn-lt"/>
            </a:endParaRPr>
          </a:p>
          <a:p>
            <a:pPr>
              <a:spcBef>
                <a:spcPct val="0"/>
              </a:spcBef>
              <a:defRPr/>
            </a:pPr>
            <a:r>
              <a:rPr lang="de-DE" sz="2000" b="1" dirty="0">
                <a:solidFill>
                  <a:srgbClr val="4D4D4D"/>
                </a:solidFill>
                <a:latin typeface="+mn-lt"/>
              </a:rPr>
              <a:t>Version 2026</a:t>
            </a:r>
            <a:endParaRPr lang="de-DE" sz="1100" b="1" dirty="0">
              <a:solidFill>
                <a:srgbClr val="4D4D4D"/>
              </a:solidFill>
              <a:latin typeface="+mn-lt"/>
            </a:endParaRPr>
          </a:p>
        </p:txBody>
      </p:sp>
    </p:spTree>
    <p:extLst>
      <p:ext uri="{BB962C8B-B14F-4D97-AF65-F5344CB8AC3E}">
        <p14:creationId xmlns:p14="http://schemas.microsoft.com/office/powerpoint/2010/main" val="98788035"/>
      </p:ext>
    </p:extLst>
  </p:cSld>
  <p:clrMapOvr>
    <a:masterClrMapping/>
  </p:clrMapOvr>
  <p:transition spd="slow"/>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AB89A-9C24-129F-C22E-DC7856AA8769}"/>
            </a:ext>
          </a:extLst>
        </p:cNvPr>
        <p:cNvGrpSpPr/>
        <p:nvPr/>
      </p:nvGrpSpPr>
      <p:grpSpPr>
        <a:xfrm>
          <a:off x="0" y="0"/>
          <a:ext cx="0" cy="0"/>
          <a:chOff x="0" y="0"/>
          <a:chExt cx="0" cy="0"/>
        </a:xfrm>
      </p:grpSpPr>
      <p:sp>
        <p:nvSpPr>
          <p:cNvPr id="5" name="Inhaltsplatzhalter 4">
            <a:extLst>
              <a:ext uri="{FF2B5EF4-FFF2-40B4-BE49-F238E27FC236}">
                <a16:creationId xmlns:a16="http://schemas.microsoft.com/office/drawing/2014/main" id="{8BDC695A-2971-1549-26AC-6FEAA33048C1}"/>
              </a:ext>
            </a:extLst>
          </p:cNvPr>
          <p:cNvSpPr>
            <a:spLocks noGrp="1"/>
          </p:cNvSpPr>
          <p:nvPr>
            <p:ph idx="13"/>
          </p:nvPr>
        </p:nvSpPr>
        <p:spPr>
          <a:xfrm>
            <a:off x="155644" y="457200"/>
            <a:ext cx="2538918" cy="5762625"/>
          </a:xfrm>
        </p:spPr>
        <p:txBody>
          <a:bodyPr/>
          <a:lstStyle>
            <a:defPPr/>
          </a:lstStyle>
          <a:p>
            <a:pPr algn="ctr"/>
            <a:r>
              <a:rPr lang="de-DE"/>
              <a:t>Urheberrecht</a:t>
            </a:r>
          </a:p>
        </p:txBody>
      </p:sp>
      <p:pic>
        <p:nvPicPr>
          <p:cNvPr id="7" name="Grafik 3">
            <a:extLst>
              <a:ext uri="{FF2B5EF4-FFF2-40B4-BE49-F238E27FC236}">
                <a16:creationId xmlns:a16="http://schemas.microsoft.com/office/drawing/2014/main" id="{B14A271B-5D61-5C3D-FAB2-1F4278148B8B}"/>
              </a:ext>
            </a:extLst>
          </p:cNvPr>
          <p:cNvPicPr>
            <a:picLocks noChangeAspect="1"/>
          </p:cNvPicPr>
          <p:nvPr/>
        </p:nvPicPr>
        <p:blipFill>
          <a:blip r:embed="rId2" cstate="screen">
            <a:extLst>
              <a:ext uri="{28A0092B-C50C-407E-A947-70E740481C1C}">
                <a14:useLocalDpi xmlns:a14="http://schemas.microsoft.com/office/drawing/2010/main"/>
              </a:ext>
            </a:extLst>
          </a:blip>
          <a:srcRect b="12421"/>
          <a:stretch>
            <a:fillRect/>
          </a:stretch>
        </p:blipFill>
        <p:spPr bwMode="auto">
          <a:xfrm>
            <a:off x="5861281" y="457200"/>
            <a:ext cx="2634649" cy="7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a:extLst>
              <a:ext uri="{FF2B5EF4-FFF2-40B4-BE49-F238E27FC236}">
                <a16:creationId xmlns:a16="http://schemas.microsoft.com/office/drawing/2014/main" id="{D7989502-788E-7BD4-265B-CCF5DA448E85}"/>
              </a:ext>
            </a:extLst>
          </p:cNvPr>
          <p:cNvSpPr>
            <a:spLocks noGrp="1"/>
          </p:cNvSpPr>
          <p:nvPr>
            <p:ph type="body" sz="half" idx="2"/>
          </p:nvPr>
        </p:nvSpPr>
        <p:spPr>
          <a:xfrm>
            <a:off x="3480389" y="2024109"/>
            <a:ext cx="7847518" cy="4279037"/>
          </a:xfrm>
        </p:spPr>
        <p:txBody>
          <a:bodyPr anchor="t">
            <a:normAutofit/>
          </a:bodyPr>
          <a:lstStyle>
            <a:defPPr/>
          </a:lstStyle>
          <a:p>
            <a:endParaRPr lang="de-AT" sz="2000" b="1">
              <a:latin typeface="+mn-lt"/>
            </a:endParaRPr>
          </a:p>
          <a:p>
            <a:r>
              <a:rPr lang="de-AT" b="1">
                <a:latin typeface="+mn-lt"/>
              </a:rPr>
              <a:t>Hinweis zum Urheberrecht</a:t>
            </a:r>
            <a:r>
              <a:rPr lang="de-AT">
                <a:latin typeface="+mn-lt"/>
              </a:rPr>
              <a:t> </a:t>
            </a:r>
          </a:p>
          <a:p>
            <a:r>
              <a:rPr lang="de-AT" sz="2000">
                <a:latin typeface="+mn-lt"/>
              </a:rPr>
              <a:t>Alle in dieser Präsentation verwendeten Bilder unterliegen dem Urheberrecht und dürfen weder entnommen, vervielfältigt, veröffentlicht noch in anderer Weise verwendet werden. Die Präsentation darf insgesamt nicht verändert, bearbeitet oder in Teilen weiterverwendet werden. Jede Nutzung außerhalb des vorgesehenen Präsentationskontextes bedarf der ausdrücklichen schriftlichen Zustimmung der Rechteinhaber.</a:t>
            </a:r>
          </a:p>
        </p:txBody>
      </p:sp>
    </p:spTree>
    <p:extLst>
      <p:ext uri="{BB962C8B-B14F-4D97-AF65-F5344CB8AC3E}">
        <p14:creationId xmlns:p14="http://schemas.microsoft.com/office/powerpoint/2010/main" val="4111976613"/>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p:cNvPicPr>
            <a:picLocks noGrp="1" noChangeAspect="1"/>
          </p:cNvPicPr>
          <p:nvPr>
            <p:ph type="pic" sz="quarter" idx="22"/>
          </p:nvPr>
        </p:nvPicPr>
        <p:blipFill>
          <a:blip r:embed="rId2" cstate="screen">
            <a:extLst>
              <a:ext uri="{28A0092B-C50C-407E-A947-70E740481C1C}">
                <a14:useLocalDpi xmlns:a14="http://schemas.microsoft.com/office/drawing/2010/main"/>
              </a:ext>
            </a:extLst>
          </a:blip>
          <a:srcRect t="15956" b="15956"/>
          <a:stretch>
            <a:fillRect/>
          </a:stretch>
        </p:blipFill>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defPPr/>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3" name="Titel 2"/>
          <p:cNvSpPr>
            <a:spLocks noGrp="1"/>
          </p:cNvSpPr>
          <p:nvPr>
            <p:ph type="title"/>
          </p:nvPr>
        </p:nvSpPr>
        <p:spPr/>
        <p:txBody>
          <a:bodyPr>
            <a:normAutofit fontScale="90000"/>
          </a:bodyPr>
          <a:lstStyle>
            <a:defPPr/>
          </a:lstStyle>
          <a:p>
            <a:r>
              <a:rPr lang="de-DE"/>
              <a:t>Blutzucker-Selbstmessung</a:t>
            </a:r>
          </a:p>
        </p:txBody>
      </p:sp>
      <p:sp>
        <p:nvSpPr>
          <p:cNvPr id="4" name="Textplatzhalter 3"/>
          <p:cNvSpPr>
            <a:spLocks noGrp="1"/>
          </p:cNvSpPr>
          <p:nvPr>
            <p:ph type="body" sz="quarter" idx="21"/>
          </p:nvPr>
        </p:nvSpPr>
        <p:spPr/>
        <p:txBody>
          <a:bodyPr>
            <a:normAutofit fontScale="85000" lnSpcReduction="20000"/>
          </a:bodyPr>
          <a:lstStyle>
            <a:defPPr/>
          </a:lstStyle>
          <a:p>
            <a:r>
              <a:rPr lang="de-DE"/>
              <a:t>Schritt für Schritt-Anleitung</a:t>
            </a:r>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rot="16200000">
            <a:off x="10681975" y="3035376"/>
            <a:ext cx="2766647" cy="104400"/>
          </a:xfrm>
          <a:prstGeom prst="rect">
            <a:avLst/>
          </a:prstGeom>
        </p:spPr>
        <p:txBody>
          <a:bodyPr vert="horz" wrap="none" lIns="0" tIns="0" rIns="0" bIns="0" rtlCol="0">
            <a:noAutofit/>
          </a:bodyPr>
          <a:lstStyle>
            <a:defPPr/>
          </a:lstStyle>
          <a:p>
            <a:pPr>
              <a:lnSpc>
                <a:spcPct val="90000"/>
              </a:lnSpc>
              <a:spcBef>
                <a:spcPts val="300"/>
              </a:spcBef>
            </a:pPr>
            <a:r>
              <a:rPr lang="de-DE" sz="1000">
                <a:solidFill>
                  <a:schemeClr val="bg1"/>
                </a:solidFill>
                <a:latin typeface="+mj-lt"/>
              </a:rPr>
              <a:t>Foto: © Kwangmoozaa – Shutterstock.com</a:t>
            </a:r>
          </a:p>
        </p:txBody>
      </p:sp>
      <p:sp>
        <p:nvSpPr>
          <p:cNvPr id="11" name="Rechteck 10"/>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1</a:t>
            </a:r>
            <a:endParaRPr lang="de-DE" sz="2800" b="1"/>
          </a:p>
        </p:txBody>
      </p:sp>
    </p:spTree>
    <p:extLst>
      <p:ext uri="{BB962C8B-B14F-4D97-AF65-F5344CB8AC3E}">
        <p14:creationId xmlns:p14="http://schemas.microsoft.com/office/powerpoint/2010/main" val="14943800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defPPr/>
          </a:lstStyle>
          <a:p>
            <a:r>
              <a:rPr lang="de-DE"/>
              <a:t>Blutzucker-Selbstmessung</a:t>
            </a:r>
            <a:br>
              <a:rPr lang="de-DE"/>
            </a:br>
            <a:r>
              <a:rPr lang="de-DE" b="1">
                <a:latin typeface="+mn-lt"/>
              </a:rPr>
              <a:t>Vorbereitung</a:t>
            </a:r>
          </a:p>
        </p:txBody>
      </p:sp>
      <p:pic>
        <p:nvPicPr>
          <p:cNvPr id="5" name="Grafik 4">
            <a:extLst>
              <a:ext uri="{FF2B5EF4-FFF2-40B4-BE49-F238E27FC236}">
                <a16:creationId xmlns:a16="http://schemas.microsoft.com/office/drawing/2014/main" id="{DEB5D49D-F813-947C-84A9-45C1FD43B6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1691272"/>
            <a:ext cx="3600000" cy="2400968"/>
          </a:xfrm>
          <a:prstGeom prst="rect">
            <a:avLst/>
          </a:prstGeom>
        </p:spPr>
      </p:pic>
      <p:pic>
        <p:nvPicPr>
          <p:cNvPr id="7" name="Grafik 6">
            <a:extLst>
              <a:ext uri="{FF2B5EF4-FFF2-40B4-BE49-F238E27FC236}">
                <a16:creationId xmlns:a16="http://schemas.microsoft.com/office/drawing/2014/main" id="{61BCCE5F-115F-B418-AFFB-1E60C62661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4167426"/>
            <a:ext cx="3600000" cy="2395162"/>
          </a:xfrm>
          <a:prstGeom prst="rect">
            <a:avLst/>
          </a:prstGeom>
        </p:spPr>
      </p:pic>
      <p:sp>
        <p:nvSpPr>
          <p:cNvPr id="8" name="Textfeld 8">
            <a:extLst>
              <a:ext uri="{FF2B5EF4-FFF2-40B4-BE49-F238E27FC236}">
                <a16:creationId xmlns:a16="http://schemas.microsoft.com/office/drawing/2014/main" id="{97D0DBCB-01AD-3BA2-3420-546D082B631F}"/>
              </a:ext>
            </a:extLst>
          </p:cNvPr>
          <p:cNvSpPr txBox="1">
            <a:spLocks noChangeArrowheads="1"/>
          </p:cNvSpPr>
          <p:nvPr/>
        </p:nvSpPr>
        <p:spPr bwMode="auto">
          <a:xfrm>
            <a:off x="4513634" y="4167425"/>
            <a:ext cx="6840166" cy="2394000"/>
          </a:xfrm>
          <a:prstGeom prst="rect">
            <a:avLst/>
          </a:prstGeom>
          <a:solidFill>
            <a:srgbClr val="E4E4F2"/>
          </a:solidFill>
          <a:ln>
            <a:noFill/>
          </a:ln>
        </p:spPr>
        <p:txBody>
          <a:bodyPr wrap="square" lIns="144000" tIns="72000" rIns="144000" bIns="72000">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800"/>
              </a:spcAft>
            </a:pPr>
            <a:r>
              <a:rPr lang="de-DE" altLang="de-DE" sz="2400">
                <a:solidFill>
                  <a:srgbClr val="575756"/>
                </a:solidFill>
                <a:latin typeface="+mn-lt"/>
                <a:cs typeface="+mn-cs"/>
              </a:rPr>
              <a:t>Waschen Sie Ihre Hände gründlich mit Wasser. </a:t>
            </a:r>
          </a:p>
          <a:p>
            <a:pPr marL="285750" indent="-285750">
              <a:spcAft>
                <a:spcPts val="600"/>
              </a:spcAft>
              <a:buFont typeface="Arial" panose="020B0604020202020204" pitchFamily="34" charset="0"/>
              <a:buChar char="•"/>
            </a:pPr>
            <a:r>
              <a:rPr lang="de-DE" altLang="de-DE" sz="1700">
                <a:solidFill>
                  <a:srgbClr val="575756"/>
                </a:solidFill>
                <a:latin typeface="Calibri" panose="020F0502020204030204" pitchFamily="34" charset="0"/>
                <a:cs typeface="Calibri" panose="020F0502020204030204" pitchFamily="34" charset="0"/>
              </a:rPr>
              <a:t>Selbst kleinste Essensreste können die Messwerte verfälschen. </a:t>
            </a:r>
          </a:p>
          <a:p>
            <a:pPr marL="285750" indent="-285750">
              <a:buFont typeface="Arial" panose="020B0604020202020204" pitchFamily="34" charset="0"/>
              <a:buChar char="•"/>
            </a:pPr>
            <a:r>
              <a:rPr lang="de-DE" altLang="de-DE" sz="1700" b="1">
                <a:solidFill>
                  <a:srgbClr val="575756"/>
                </a:solidFill>
                <a:latin typeface="Calibri" panose="020F0502020204030204" pitchFamily="34" charset="0"/>
                <a:cs typeface="Calibri" panose="020F0502020204030204" pitchFamily="34" charset="0"/>
              </a:rPr>
              <a:t>keine Seife mit Zusätzen </a:t>
            </a:r>
            <a:r>
              <a:rPr lang="de-DE" altLang="de-DE" sz="1700">
                <a:solidFill>
                  <a:srgbClr val="575756"/>
                </a:solidFill>
                <a:latin typeface="Calibri" panose="020F0502020204030204" pitchFamily="34" charset="0"/>
                <a:cs typeface="Calibri" panose="020F0502020204030204" pitchFamily="34" charset="0"/>
              </a:rPr>
              <a:t>(wie z.B. Honig, Karamell, Frucht) und </a:t>
            </a:r>
            <a:r>
              <a:rPr lang="de-DE" altLang="de-DE" sz="1700" b="1">
                <a:solidFill>
                  <a:srgbClr val="575756"/>
                </a:solidFill>
                <a:latin typeface="Calibri" panose="020F0502020204030204" pitchFamily="34" charset="0"/>
                <a:cs typeface="Calibri" panose="020F0502020204030204" pitchFamily="34" charset="0"/>
              </a:rPr>
              <a:t>kein Desinfektionsmittel</a:t>
            </a:r>
            <a:r>
              <a:rPr lang="de-DE" altLang="de-DE" sz="1700">
                <a:solidFill>
                  <a:srgbClr val="575756"/>
                </a:solidFill>
                <a:latin typeface="Calibri" panose="020F0502020204030204" pitchFamily="34" charset="0"/>
                <a:cs typeface="Calibri" panose="020F0502020204030204" pitchFamily="34" charset="0"/>
              </a:rPr>
              <a:t> verwenden – können die Ergebnisse beeinflussen</a:t>
            </a:r>
          </a:p>
          <a:p>
            <a:pPr marL="285750" indent="-285750">
              <a:buFont typeface="Arial" panose="020B0604020202020204" pitchFamily="34" charset="0"/>
              <a:buChar char="•"/>
            </a:pPr>
            <a:r>
              <a:rPr lang="de-DE" altLang="de-DE" sz="1700">
                <a:solidFill>
                  <a:srgbClr val="575756"/>
                </a:solidFill>
                <a:latin typeface="Calibri" panose="020F0502020204030204" pitchFamily="34" charset="0"/>
                <a:cs typeface="Calibri" panose="020F0502020204030204" pitchFamily="34" charset="0"/>
              </a:rPr>
              <a:t>bei kalten Händen warmes Wasser verwenden, um leichter Blut zu gewinnen</a:t>
            </a:r>
          </a:p>
          <a:p>
            <a:pPr marL="285750" indent="-285750">
              <a:buFont typeface="Arial" panose="020B0604020202020204" pitchFamily="34" charset="0"/>
              <a:buChar char="•"/>
            </a:pPr>
            <a:r>
              <a:rPr lang="de-DE" altLang="de-DE" sz="1700">
                <a:solidFill>
                  <a:srgbClr val="575756"/>
                </a:solidFill>
                <a:latin typeface="Calibri" panose="020F0502020204030204" pitchFamily="34" charset="0"/>
                <a:cs typeface="Calibri" panose="020F0502020204030204" pitchFamily="34" charset="0"/>
              </a:rPr>
              <a:t>Hände vollständig trocknen</a:t>
            </a:r>
          </a:p>
        </p:txBody>
      </p:sp>
      <p:sp>
        <p:nvSpPr>
          <p:cNvPr id="4" name="Rechteck 1">
            <a:extLst>
              <a:ext uri="{FF2B5EF4-FFF2-40B4-BE49-F238E27FC236}">
                <a16:creationId xmlns:a16="http://schemas.microsoft.com/office/drawing/2014/main" id="{8AEED930-B610-4CCF-316D-6FE54324363E}"/>
              </a:ext>
            </a:extLst>
          </p:cNvPr>
          <p:cNvSpPr>
            <a:spLocks noChangeArrowheads="1"/>
          </p:cNvSpPr>
          <p:nvPr/>
        </p:nvSpPr>
        <p:spPr bwMode="auto">
          <a:xfrm>
            <a:off x="838200" y="1691272"/>
            <a:ext cx="720000" cy="720000"/>
          </a:xfrm>
          <a:prstGeom prst="rect">
            <a:avLst/>
          </a:prstGeom>
          <a:solidFill>
            <a:srgbClr val="3B5BA1"/>
          </a:solidFill>
          <a:ln w="9525" algn="ctr">
            <a:noFill/>
            <a:round/>
          </a:ln>
        </p:spPr>
        <p:txBody>
          <a:bodyPr wrap="none" anchor="ctr" anchorCtr="0"/>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a:solidFill>
                  <a:srgbClr val="FFFFFF"/>
                </a:solidFill>
                <a:latin typeface="Calibri" panose="020F0502020204030204" pitchFamily="34" charset="0"/>
                <a:cs typeface="Calibri" panose="020F0502020204030204" pitchFamily="34" charset="0"/>
              </a:rPr>
              <a:t>1</a:t>
            </a:r>
            <a:endParaRPr lang="de-DE" altLang="de-DE" sz="4400">
              <a:latin typeface="Calibri" panose="020F0502020204030204" pitchFamily="34" charset="0"/>
              <a:cs typeface="Calibri" panose="020F0502020204030204" pitchFamily="34" charset="0"/>
            </a:endParaRPr>
          </a:p>
        </p:txBody>
      </p:sp>
      <p:sp>
        <p:nvSpPr>
          <p:cNvPr id="6" name="Rechteck 1">
            <a:extLst>
              <a:ext uri="{FF2B5EF4-FFF2-40B4-BE49-F238E27FC236}">
                <a16:creationId xmlns:a16="http://schemas.microsoft.com/office/drawing/2014/main" id="{18D42121-9A20-6B15-0877-9D62E326E1C5}"/>
              </a:ext>
            </a:extLst>
          </p:cNvPr>
          <p:cNvSpPr>
            <a:spLocks noChangeArrowheads="1"/>
          </p:cNvSpPr>
          <p:nvPr/>
        </p:nvSpPr>
        <p:spPr bwMode="auto">
          <a:xfrm>
            <a:off x="838200" y="4167426"/>
            <a:ext cx="720000" cy="720000"/>
          </a:xfrm>
          <a:prstGeom prst="rect">
            <a:avLst/>
          </a:prstGeom>
          <a:solidFill>
            <a:srgbClr val="3B5BA1"/>
          </a:solidFill>
          <a:ln w="9525" algn="ctr">
            <a:noFill/>
            <a:round/>
          </a:ln>
        </p:spPr>
        <p:txBody>
          <a:bodyPr wrap="none" anchor="ctr" anchorCtr="0"/>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a:solidFill>
                  <a:srgbClr val="FFFFFF"/>
                </a:solidFill>
                <a:latin typeface="Calibri" panose="020F0502020204030204" pitchFamily="34" charset="0"/>
                <a:cs typeface="Calibri" panose="020F0502020204030204" pitchFamily="34" charset="0"/>
              </a:rPr>
              <a:t>2</a:t>
            </a:r>
            <a:endParaRPr lang="de-DE" altLang="de-DE" sz="4400">
              <a:latin typeface="Calibri" panose="020F0502020204030204" pitchFamily="34" charset="0"/>
              <a:cs typeface="Calibri" panose="020F0502020204030204" pitchFamily="34" charset="0"/>
            </a:endParaRPr>
          </a:p>
        </p:txBody>
      </p:sp>
      <p:sp>
        <p:nvSpPr>
          <p:cNvPr id="9" name="Textfeld 8">
            <a:extLst>
              <a:ext uri="{FF2B5EF4-FFF2-40B4-BE49-F238E27FC236}">
                <a16:creationId xmlns:a16="http://schemas.microsoft.com/office/drawing/2014/main" id="{7A6741D4-CF77-EBB5-8E39-5DD6A984392A}"/>
              </a:ext>
            </a:extLst>
          </p:cNvPr>
          <p:cNvSpPr txBox="1">
            <a:spLocks noChangeArrowheads="1"/>
          </p:cNvSpPr>
          <p:nvPr/>
        </p:nvSpPr>
        <p:spPr bwMode="auto">
          <a:xfrm>
            <a:off x="4513634" y="1698240"/>
            <a:ext cx="6840166" cy="2394000"/>
          </a:xfrm>
          <a:prstGeom prst="rect">
            <a:avLst/>
          </a:prstGeom>
          <a:solidFill>
            <a:srgbClr val="E4E4F2"/>
          </a:solidFill>
          <a:ln>
            <a:noFill/>
          </a:ln>
        </p:spPr>
        <p:txBody>
          <a:bodyPr wrap="square" lIns="144000" tIns="72000" rIns="144000" bIns="72000">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de-DE" altLang="de-DE" sz="2400">
                <a:solidFill>
                  <a:srgbClr val="575756"/>
                </a:solidFill>
                <a:latin typeface="+mn-lt"/>
                <a:cs typeface="+mn-cs"/>
              </a:rPr>
              <a:t>Legen Sie Blutzuckermessgerät, Stechhilfe, Lanzetten, Blutzuckerteststreifen, Diabetes-Tagebuch, Kugelschreiber und eventuell ein Taschentuch bereit.</a:t>
            </a:r>
          </a:p>
        </p:txBody>
      </p:sp>
      <p:sp>
        <p:nvSpPr>
          <p:cNvPr id="3" name="Textfeld 2">
            <a:extLst>
              <a:ext uri="{FF2B5EF4-FFF2-40B4-BE49-F238E27FC236}">
                <a16:creationId xmlns:a16="http://schemas.microsoft.com/office/drawing/2014/main" id="{CC30E629-275E-D609-472B-1F8A644BA16D}"/>
              </a:ext>
            </a:extLst>
          </p:cNvPr>
          <p:cNvSpPr txBox="1"/>
          <p:nvPr/>
        </p:nvSpPr>
        <p:spPr>
          <a:xfrm rot="16200000">
            <a:off x="-687240" y="5125902"/>
            <a:ext cx="2766647" cy="104400"/>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hxdbzxy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sp>
        <p:nvSpPr>
          <p:cNvPr id="10" name="Rechteck 9">
            <a:extLst>
              <a:ext uri="{FF2B5EF4-FFF2-40B4-BE49-F238E27FC236}">
                <a16:creationId xmlns:a16="http://schemas.microsoft.com/office/drawing/2014/main" id="{DE699CB7-5A2E-599A-7DDC-55A3D7311557}"/>
              </a:ext>
            </a:extLst>
          </p:cNvPr>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1</a:t>
            </a:r>
            <a:endParaRPr lang="de-DE" sz="2800" b="1"/>
          </a:p>
        </p:txBody>
      </p:sp>
    </p:spTree>
    <p:extLst>
      <p:ext uri="{BB962C8B-B14F-4D97-AF65-F5344CB8AC3E}">
        <p14:creationId xmlns:p14="http://schemas.microsoft.com/office/powerpoint/2010/main" val="15361138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F30F0-E08A-8E3C-DB63-B9788221E6B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C490A00-66CC-EE02-5798-78BCC5F98099}"/>
              </a:ext>
            </a:extLst>
          </p:cNvPr>
          <p:cNvSpPr>
            <a:spLocks noGrp="1"/>
          </p:cNvSpPr>
          <p:nvPr>
            <p:ph type="title"/>
          </p:nvPr>
        </p:nvSpPr>
        <p:spPr/>
        <p:txBody>
          <a:bodyPr>
            <a:normAutofit fontScale="90000"/>
          </a:bodyPr>
          <a:lstStyle>
            <a:defPPr/>
          </a:lstStyle>
          <a:p>
            <a:r>
              <a:rPr lang="de-DE"/>
              <a:t>Blutzucker-Selbstmessung</a:t>
            </a:r>
            <a:br>
              <a:rPr lang="de-DE"/>
            </a:br>
            <a:r>
              <a:rPr lang="de-DE" b="1">
                <a:latin typeface="+mn-lt"/>
              </a:rPr>
              <a:t>Stechgerät vorbereiten</a:t>
            </a:r>
            <a:endParaRPr lang="de-DE">
              <a:latin typeface="+mn-lt"/>
            </a:endParaRPr>
          </a:p>
        </p:txBody>
      </p:sp>
      <p:pic>
        <p:nvPicPr>
          <p:cNvPr id="7" name="Grafik 6">
            <a:extLst>
              <a:ext uri="{FF2B5EF4-FFF2-40B4-BE49-F238E27FC236}">
                <a16:creationId xmlns:a16="http://schemas.microsoft.com/office/drawing/2014/main" id="{7B49483C-1BE7-1E9B-C154-3CD55EB813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1691272"/>
            <a:ext cx="3600000" cy="2400968"/>
          </a:xfrm>
          <a:prstGeom prst="rect">
            <a:avLst/>
          </a:prstGeom>
        </p:spPr>
      </p:pic>
      <p:pic>
        <p:nvPicPr>
          <p:cNvPr id="9" name="Grafik 8">
            <a:extLst>
              <a:ext uri="{FF2B5EF4-FFF2-40B4-BE49-F238E27FC236}">
                <a16:creationId xmlns:a16="http://schemas.microsoft.com/office/drawing/2014/main" id="{8FBB449A-EB59-D430-C7C1-CE3B7FFEBA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4167426"/>
            <a:ext cx="3600000" cy="2399516"/>
          </a:xfrm>
          <a:prstGeom prst="rect">
            <a:avLst/>
          </a:prstGeom>
        </p:spPr>
      </p:pic>
      <p:sp>
        <p:nvSpPr>
          <p:cNvPr id="4" name="Rechteck 1">
            <a:extLst>
              <a:ext uri="{FF2B5EF4-FFF2-40B4-BE49-F238E27FC236}">
                <a16:creationId xmlns:a16="http://schemas.microsoft.com/office/drawing/2014/main" id="{7E8FF0DE-90C3-0378-D828-3CC6BF1A2275}"/>
              </a:ext>
            </a:extLst>
          </p:cNvPr>
          <p:cNvSpPr>
            <a:spLocks noChangeArrowheads="1"/>
          </p:cNvSpPr>
          <p:nvPr/>
        </p:nvSpPr>
        <p:spPr bwMode="auto">
          <a:xfrm>
            <a:off x="838200" y="1691272"/>
            <a:ext cx="720000" cy="720000"/>
          </a:xfrm>
          <a:prstGeom prst="rect">
            <a:avLst/>
          </a:prstGeom>
          <a:solidFill>
            <a:srgbClr val="3B5BA1"/>
          </a:solidFill>
          <a:ln w="9525" algn="ctr">
            <a:noFill/>
            <a:round/>
          </a:ln>
        </p:spPr>
        <p:txBody>
          <a:bodyPr wrap="none" anchor="ctr" anchorCtr="0"/>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a:solidFill>
                  <a:srgbClr val="FFFFFF"/>
                </a:solidFill>
                <a:latin typeface="Calibri" panose="020F0502020204030204" pitchFamily="34" charset="0"/>
                <a:cs typeface="Calibri" panose="020F0502020204030204" pitchFamily="34" charset="0"/>
              </a:rPr>
              <a:t>3</a:t>
            </a:r>
            <a:endParaRPr lang="de-DE" altLang="de-DE" sz="4400">
              <a:latin typeface="Calibri" panose="020F0502020204030204" pitchFamily="34" charset="0"/>
              <a:cs typeface="Calibri" panose="020F0502020204030204" pitchFamily="34" charset="0"/>
            </a:endParaRPr>
          </a:p>
        </p:txBody>
      </p:sp>
      <p:sp>
        <p:nvSpPr>
          <p:cNvPr id="6" name="Textfeld 8">
            <a:extLst>
              <a:ext uri="{FF2B5EF4-FFF2-40B4-BE49-F238E27FC236}">
                <a16:creationId xmlns:a16="http://schemas.microsoft.com/office/drawing/2014/main" id="{E030FB75-894C-D8AF-AE40-81960F414842}"/>
              </a:ext>
            </a:extLst>
          </p:cNvPr>
          <p:cNvSpPr txBox="1">
            <a:spLocks noChangeArrowheads="1"/>
          </p:cNvSpPr>
          <p:nvPr/>
        </p:nvSpPr>
        <p:spPr bwMode="auto">
          <a:xfrm>
            <a:off x="4513634" y="4167426"/>
            <a:ext cx="6840166" cy="2401200"/>
          </a:xfrm>
          <a:prstGeom prst="rect">
            <a:avLst/>
          </a:prstGeom>
          <a:solidFill>
            <a:srgbClr val="E4E4F2"/>
          </a:solidFill>
          <a:ln>
            <a:noFill/>
          </a:ln>
        </p:spPr>
        <p:txBody>
          <a:bodyPr wrap="square" lIns="144000" tIns="72000" rIns="144000" bIns="72000">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de-DE" sz="2400">
                <a:solidFill>
                  <a:srgbClr val="575756"/>
                </a:solidFill>
                <a:latin typeface="+mn-lt"/>
                <a:cs typeface="+mn-cs"/>
              </a:rPr>
              <a:t>Wählen Sie die Einstichtiefe so, dass ein ausreichend großer Blutstropfen gewonnen werden kann.</a:t>
            </a:r>
          </a:p>
        </p:txBody>
      </p:sp>
      <p:sp>
        <p:nvSpPr>
          <p:cNvPr id="8" name="Textfeld 7">
            <a:extLst>
              <a:ext uri="{FF2B5EF4-FFF2-40B4-BE49-F238E27FC236}">
                <a16:creationId xmlns:a16="http://schemas.microsoft.com/office/drawing/2014/main" id="{E1096FE6-CBE2-AEEC-19E0-415B41105D6D}"/>
              </a:ext>
            </a:extLst>
          </p:cNvPr>
          <p:cNvSpPr txBox="1">
            <a:spLocks noChangeArrowheads="1"/>
          </p:cNvSpPr>
          <p:nvPr/>
        </p:nvSpPr>
        <p:spPr bwMode="auto">
          <a:xfrm>
            <a:off x="4513634" y="1698240"/>
            <a:ext cx="6840166" cy="2401200"/>
          </a:xfrm>
          <a:prstGeom prst="rect">
            <a:avLst/>
          </a:prstGeom>
          <a:solidFill>
            <a:srgbClr val="E4E4F2"/>
          </a:solidFill>
          <a:ln>
            <a:noFill/>
          </a:ln>
        </p:spPr>
        <p:txBody>
          <a:bodyPr wrap="square" lIns="144000" tIns="72000" rIns="144000" bIns="72000">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de-DE" sz="2400">
                <a:solidFill>
                  <a:srgbClr val="575756"/>
                </a:solidFill>
                <a:latin typeface="+mn-lt"/>
                <a:cs typeface="+mn-cs"/>
              </a:rPr>
              <a:t>Setzen Sie </a:t>
            </a:r>
            <a:r>
              <a:rPr lang="de-DE" altLang="de-DE" sz="2400" b="1">
                <a:solidFill>
                  <a:srgbClr val="575756"/>
                </a:solidFill>
                <a:latin typeface="+mn-lt"/>
                <a:cs typeface="+mn-cs"/>
              </a:rPr>
              <a:t>vor jeder Messung eine neue Lanzette </a:t>
            </a:r>
            <a:r>
              <a:rPr lang="de-DE" altLang="de-DE" sz="2400">
                <a:solidFill>
                  <a:srgbClr val="575756"/>
                </a:solidFill>
                <a:latin typeface="+mn-lt"/>
                <a:cs typeface="+mn-cs"/>
              </a:rPr>
              <a:t>in die Stechhilfe ein:</a:t>
            </a:r>
          </a:p>
          <a:p>
            <a:pPr marL="282575" indent="-282575">
              <a:buFont typeface="Arial" panose="020B0604020202020204" pitchFamily="34" charset="0"/>
              <a:buChar char="•"/>
            </a:pPr>
            <a:r>
              <a:rPr lang="de-DE" altLang="de-DE" sz="2400">
                <a:solidFill>
                  <a:srgbClr val="575756"/>
                </a:solidFill>
                <a:latin typeface="+mn-lt"/>
                <a:cs typeface="+mn-cs"/>
              </a:rPr>
              <a:t>oberes Ende der Stechhilfe abschrauben/abziehen</a:t>
            </a:r>
          </a:p>
          <a:p>
            <a:pPr marL="282575" indent="-282575">
              <a:buFont typeface="Arial" panose="020B0604020202020204" pitchFamily="34" charset="0"/>
              <a:buChar char="•"/>
            </a:pPr>
            <a:r>
              <a:rPr lang="de-DE" altLang="de-DE" sz="2400">
                <a:solidFill>
                  <a:srgbClr val="575756"/>
                </a:solidFill>
                <a:latin typeface="+mn-lt"/>
                <a:cs typeface="+mn-cs"/>
              </a:rPr>
              <a:t>neue Lanzette einsetzen</a:t>
            </a:r>
          </a:p>
          <a:p>
            <a:pPr marL="282575" indent="-282575">
              <a:buFont typeface="Arial" panose="020B0604020202020204" pitchFamily="34" charset="0"/>
              <a:buChar char="•"/>
            </a:pPr>
            <a:r>
              <a:rPr lang="de-DE" altLang="de-DE" sz="2400">
                <a:solidFill>
                  <a:srgbClr val="575756"/>
                </a:solidFill>
                <a:latin typeface="+mn-lt"/>
                <a:cs typeface="+mn-cs"/>
              </a:rPr>
              <a:t>oberes Ende der Stechhilfe wieder aufschrauben/aufsetzen</a:t>
            </a:r>
          </a:p>
        </p:txBody>
      </p:sp>
      <p:sp>
        <p:nvSpPr>
          <p:cNvPr id="3" name="Rechteck 2">
            <a:extLst>
              <a:ext uri="{FF2B5EF4-FFF2-40B4-BE49-F238E27FC236}">
                <a16:creationId xmlns:a16="http://schemas.microsoft.com/office/drawing/2014/main" id="{FFF0E857-5CF6-6356-FA0B-24C70564DDC3}"/>
              </a:ext>
            </a:extLst>
          </p:cNvPr>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1</a:t>
            </a:r>
            <a:endParaRPr lang="de-DE" sz="2800" b="1"/>
          </a:p>
        </p:txBody>
      </p:sp>
    </p:spTree>
    <p:extLst>
      <p:ext uri="{BB962C8B-B14F-4D97-AF65-F5344CB8AC3E}">
        <p14:creationId xmlns:p14="http://schemas.microsoft.com/office/powerpoint/2010/main" val="311679857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9B17C-7608-DA29-0DAD-2B9BA0777CA3}"/>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6BE17571-D1BF-F29F-5F07-159750151354}"/>
              </a:ext>
            </a:extLst>
          </p:cNvPr>
          <p:cNvPicPr>
            <a:picLocks noChangeAspect="1"/>
          </p:cNvPicPr>
          <p:nvPr/>
        </p:nvPicPr>
        <p:blipFill>
          <a:blip r:embed="rId2">
            <a:extLst>
              <a:ext uri="{28A0092B-C50C-407E-A947-70E740481C1C}">
                <a14:useLocalDpi xmlns:a14="http://schemas.microsoft.com/office/drawing/2010/main"/>
              </a:ext>
            </a:extLst>
          </a:blip>
          <a:srcRect b="5580"/>
          <a:stretch>
            <a:fillRect/>
          </a:stretch>
        </p:blipFill>
        <p:spPr>
          <a:xfrm>
            <a:off x="838200" y="2660924"/>
            <a:ext cx="2675123" cy="3789544"/>
          </a:xfrm>
          <a:prstGeom prst="rect">
            <a:avLst/>
          </a:prstGeom>
        </p:spPr>
      </p:pic>
      <p:pic>
        <p:nvPicPr>
          <p:cNvPr id="10" name="Grafik 9">
            <a:extLst>
              <a:ext uri="{FF2B5EF4-FFF2-40B4-BE49-F238E27FC236}">
                <a16:creationId xmlns:a16="http://schemas.microsoft.com/office/drawing/2014/main" id="{8E84A237-52A4-C6D5-8E81-8C3C081249A3}"/>
              </a:ext>
            </a:extLst>
          </p:cNvPr>
          <p:cNvPicPr>
            <a:picLocks noChangeAspect="1"/>
          </p:cNvPicPr>
          <p:nvPr/>
        </p:nvPicPr>
        <p:blipFill>
          <a:blip r:embed="rId3">
            <a:extLst>
              <a:ext uri="{28A0092B-C50C-407E-A947-70E740481C1C}">
                <a14:useLocalDpi xmlns:a14="http://schemas.microsoft.com/office/drawing/2010/main"/>
              </a:ext>
            </a:extLst>
          </a:blip>
          <a:srcRect b="5580"/>
          <a:stretch>
            <a:fillRect/>
          </a:stretch>
        </p:blipFill>
        <p:spPr>
          <a:xfrm>
            <a:off x="3255372" y="2660922"/>
            <a:ext cx="2675124" cy="3789545"/>
          </a:xfrm>
          <a:prstGeom prst="rect">
            <a:avLst/>
          </a:prstGeom>
        </p:spPr>
      </p:pic>
      <p:pic>
        <p:nvPicPr>
          <p:cNvPr id="11" name="Grafik 10">
            <a:extLst>
              <a:ext uri="{FF2B5EF4-FFF2-40B4-BE49-F238E27FC236}">
                <a16:creationId xmlns:a16="http://schemas.microsoft.com/office/drawing/2014/main" id="{76466369-8AEE-1071-87A1-A6F94166A428}"/>
              </a:ext>
            </a:extLst>
          </p:cNvPr>
          <p:cNvPicPr>
            <a:picLocks noChangeAspect="1"/>
          </p:cNvPicPr>
          <p:nvPr/>
        </p:nvPicPr>
        <p:blipFill>
          <a:blip r:embed="rId4">
            <a:extLst>
              <a:ext uri="{28A0092B-C50C-407E-A947-70E740481C1C}">
                <a14:useLocalDpi xmlns:a14="http://schemas.microsoft.com/office/drawing/2010/main"/>
              </a:ext>
            </a:extLst>
          </a:blip>
          <a:srcRect t="9557" b="13034"/>
          <a:stretch>
            <a:fillRect/>
          </a:stretch>
        </p:blipFill>
        <p:spPr>
          <a:xfrm>
            <a:off x="6013721" y="2654376"/>
            <a:ext cx="5329910" cy="1375845"/>
          </a:xfrm>
          <a:prstGeom prst="rect">
            <a:avLst/>
          </a:prstGeom>
        </p:spPr>
      </p:pic>
      <p:pic>
        <p:nvPicPr>
          <p:cNvPr id="12" name="Grafik 11">
            <a:extLst>
              <a:ext uri="{FF2B5EF4-FFF2-40B4-BE49-F238E27FC236}">
                <a16:creationId xmlns:a16="http://schemas.microsoft.com/office/drawing/2014/main" id="{D991E6A2-1CCC-71B3-2383-D3284E795476}"/>
              </a:ext>
            </a:extLst>
          </p:cNvPr>
          <p:cNvPicPr>
            <a:picLocks noChangeAspect="1"/>
          </p:cNvPicPr>
          <p:nvPr/>
        </p:nvPicPr>
        <p:blipFill>
          <a:blip r:embed="rId5">
            <a:extLst>
              <a:ext uri="{28A0092B-C50C-407E-A947-70E740481C1C}">
                <a14:useLocalDpi xmlns:a14="http://schemas.microsoft.com/office/drawing/2010/main"/>
              </a:ext>
            </a:extLst>
          </a:blip>
          <a:srcRect t="12554" b="16926"/>
          <a:stretch>
            <a:fillRect/>
          </a:stretch>
        </p:blipFill>
        <p:spPr>
          <a:xfrm>
            <a:off x="6013721" y="3868753"/>
            <a:ext cx="5329910" cy="1253402"/>
          </a:xfrm>
          <a:prstGeom prst="rect">
            <a:avLst/>
          </a:prstGeom>
        </p:spPr>
      </p:pic>
      <p:sp>
        <p:nvSpPr>
          <p:cNvPr id="2" name="Titel 1">
            <a:extLst>
              <a:ext uri="{FF2B5EF4-FFF2-40B4-BE49-F238E27FC236}">
                <a16:creationId xmlns:a16="http://schemas.microsoft.com/office/drawing/2014/main" id="{C21898C4-DD6A-6700-6786-DED17F0659CF}"/>
              </a:ext>
            </a:extLst>
          </p:cNvPr>
          <p:cNvSpPr>
            <a:spLocks noGrp="1"/>
          </p:cNvSpPr>
          <p:nvPr>
            <p:ph type="title"/>
          </p:nvPr>
        </p:nvSpPr>
        <p:spPr/>
        <p:txBody>
          <a:bodyPr>
            <a:normAutofit fontScale="90000"/>
          </a:bodyPr>
          <a:lstStyle>
            <a:defPPr/>
          </a:lstStyle>
          <a:p>
            <a:r>
              <a:rPr lang="de-DE"/>
              <a:t>Blutzucker-Selbstmessung</a:t>
            </a:r>
            <a:br>
              <a:rPr lang="de-DE"/>
            </a:br>
            <a:r>
              <a:rPr lang="de-DE" b="1">
                <a:latin typeface="+mn-lt"/>
              </a:rPr>
              <a:t>Stechgerät vorbereiten</a:t>
            </a:r>
            <a:endParaRPr lang="de-DE">
              <a:latin typeface="+mn-lt"/>
            </a:endParaRPr>
          </a:p>
        </p:txBody>
      </p:sp>
      <p:sp>
        <p:nvSpPr>
          <p:cNvPr id="4" name="Rechteck 1">
            <a:extLst>
              <a:ext uri="{FF2B5EF4-FFF2-40B4-BE49-F238E27FC236}">
                <a16:creationId xmlns:a16="http://schemas.microsoft.com/office/drawing/2014/main" id="{724D4DA9-3E3E-9CC5-7921-0A2B4B57D13F}"/>
              </a:ext>
            </a:extLst>
          </p:cNvPr>
          <p:cNvSpPr>
            <a:spLocks noChangeArrowheads="1"/>
          </p:cNvSpPr>
          <p:nvPr/>
        </p:nvSpPr>
        <p:spPr bwMode="auto">
          <a:xfrm>
            <a:off x="838200" y="1691272"/>
            <a:ext cx="720000" cy="720000"/>
          </a:xfrm>
          <a:prstGeom prst="rect">
            <a:avLst/>
          </a:prstGeom>
          <a:solidFill>
            <a:srgbClr val="3B5BA1"/>
          </a:solidFill>
          <a:ln w="9525" algn="ctr">
            <a:noFill/>
            <a:round/>
          </a:ln>
        </p:spPr>
        <p:txBody>
          <a:bodyPr wrap="none" anchor="ctr" anchorCtr="0"/>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a:solidFill>
                  <a:srgbClr val="FFFFFF"/>
                </a:solidFill>
                <a:latin typeface="Calibri" panose="020F0502020204030204" pitchFamily="34" charset="0"/>
                <a:cs typeface="Calibri" panose="020F0502020204030204" pitchFamily="34" charset="0"/>
              </a:rPr>
              <a:t>3</a:t>
            </a:r>
            <a:endParaRPr lang="de-DE" altLang="de-DE" sz="4400">
              <a:latin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D5898D01-2D6C-D362-17CF-B158C06BB792}"/>
              </a:ext>
            </a:extLst>
          </p:cNvPr>
          <p:cNvSpPr txBox="1">
            <a:spLocks noChangeArrowheads="1"/>
          </p:cNvSpPr>
          <p:nvPr/>
        </p:nvSpPr>
        <p:spPr bwMode="auto">
          <a:xfrm>
            <a:off x="1624518" y="1701878"/>
            <a:ext cx="9729282" cy="884070"/>
          </a:xfrm>
          <a:prstGeom prst="rect">
            <a:avLst/>
          </a:prstGeom>
          <a:solidFill>
            <a:srgbClr val="E4E4F2"/>
          </a:solidFill>
          <a:ln>
            <a:noFill/>
          </a:ln>
        </p:spPr>
        <p:txBody>
          <a:bodyPr wrap="square" lIns="144000" tIns="72000" rIns="144000" bIns="72000" anchor="ctr">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AT" altLang="de-DE" sz="2400">
                <a:solidFill>
                  <a:srgbClr val="575756"/>
                </a:solidFill>
                <a:latin typeface="+mn-lt"/>
                <a:cs typeface="+mn-cs"/>
              </a:rPr>
              <a:t>Manche Stechhilfen muss man durch Drücken oder Zurückziehen des Spannknopfes spannen, bevor man sie einsetzen kann.</a:t>
            </a:r>
          </a:p>
        </p:txBody>
      </p:sp>
      <p:sp>
        <p:nvSpPr>
          <p:cNvPr id="13" name="Textfeld 12">
            <a:extLst>
              <a:ext uri="{FF2B5EF4-FFF2-40B4-BE49-F238E27FC236}">
                <a16:creationId xmlns:a16="http://schemas.microsoft.com/office/drawing/2014/main" id="{13E5E9D2-8A99-D36D-070F-41815EF2E5A0}"/>
              </a:ext>
            </a:extLst>
          </p:cNvPr>
          <p:cNvSpPr txBox="1">
            <a:spLocks noChangeArrowheads="1"/>
          </p:cNvSpPr>
          <p:nvPr/>
        </p:nvSpPr>
        <p:spPr bwMode="auto">
          <a:xfrm>
            <a:off x="6013721" y="5197065"/>
            <a:ext cx="5329910" cy="1253402"/>
          </a:xfrm>
          <a:prstGeom prst="rect">
            <a:avLst/>
          </a:prstGeom>
          <a:solidFill>
            <a:srgbClr val="E4E4F2"/>
          </a:solidFill>
          <a:ln>
            <a:noFill/>
          </a:ln>
        </p:spPr>
        <p:txBody>
          <a:bodyPr wrap="square" lIns="144000" tIns="72000" rIns="144000" bIns="72000" anchor="ctr">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de-DE" sz="2400">
                <a:solidFill>
                  <a:srgbClr val="575756"/>
                </a:solidFill>
                <a:latin typeface="+mn-lt"/>
                <a:cs typeface="+mn-cs"/>
              </a:rPr>
              <a:t>Bei manchen S</a:t>
            </a:r>
            <a:r>
              <a:rPr lang="de-AT" altLang="de-DE" sz="2400" err="1">
                <a:solidFill>
                  <a:srgbClr val="575756"/>
                </a:solidFill>
                <a:latin typeface="+mn-lt"/>
                <a:cs typeface="+mn-cs"/>
              </a:rPr>
              <a:t>techhilfen zeigt der Auslöseknopf eine Farbänderung an, sobald diese gespannt ist.</a:t>
            </a:r>
          </a:p>
        </p:txBody>
      </p:sp>
      <p:sp>
        <p:nvSpPr>
          <p:cNvPr id="7" name="Pfeil: nach unten 6">
            <a:extLst>
              <a:ext uri="{FF2B5EF4-FFF2-40B4-BE49-F238E27FC236}">
                <a16:creationId xmlns:a16="http://schemas.microsoft.com/office/drawing/2014/main" id="{690A1AED-4FD3-1AC2-6CCD-0EBB8BB9B328}"/>
              </a:ext>
            </a:extLst>
          </p:cNvPr>
          <p:cNvSpPr/>
          <p:nvPr/>
        </p:nvSpPr>
        <p:spPr>
          <a:xfrm>
            <a:off x="1979588" y="2783270"/>
            <a:ext cx="275610" cy="547584"/>
          </a:xfrm>
          <a:prstGeom prst="downArrow">
            <a:avLst>
              <a:gd name="adj1" fmla="val 48414"/>
              <a:gd name="adj2" fmla="val 66654"/>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lstStyle>
          <a:p>
            <a:pPr algn="ctr"/>
            <a:endParaRPr lang="de-AT"/>
          </a:p>
        </p:txBody>
      </p:sp>
      <p:sp>
        <p:nvSpPr>
          <p:cNvPr id="9" name="Pfeil: nach unten 8">
            <a:extLst>
              <a:ext uri="{FF2B5EF4-FFF2-40B4-BE49-F238E27FC236}">
                <a16:creationId xmlns:a16="http://schemas.microsoft.com/office/drawing/2014/main" id="{A5706F04-5CE0-0929-DCC8-C65B586D83D6}"/>
              </a:ext>
            </a:extLst>
          </p:cNvPr>
          <p:cNvSpPr/>
          <p:nvPr/>
        </p:nvSpPr>
        <p:spPr>
          <a:xfrm>
            <a:off x="4398557" y="2783270"/>
            <a:ext cx="275610" cy="547584"/>
          </a:xfrm>
          <a:prstGeom prst="downArrow">
            <a:avLst>
              <a:gd name="adj1" fmla="val 48414"/>
              <a:gd name="adj2" fmla="val 66654"/>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lstStyle>
          <a:p>
            <a:pPr algn="ctr"/>
            <a:endParaRPr lang="de-AT"/>
          </a:p>
        </p:txBody>
      </p:sp>
      <p:pic>
        <p:nvPicPr>
          <p:cNvPr id="15" name="Grafik 14" descr="dunkel (mittlere Sonne) Silhouette">
            <a:extLst>
              <a:ext uri="{FF2B5EF4-FFF2-40B4-BE49-F238E27FC236}">
                <a16:creationId xmlns:a16="http://schemas.microsoft.com/office/drawing/2014/main" id="{96E130DE-3BD4-74DA-9F1F-A9FF44F7652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504487" y="3993227"/>
            <a:ext cx="1036907" cy="1036907"/>
          </a:xfrm>
          <a:prstGeom prst="rect">
            <a:avLst/>
          </a:prstGeom>
        </p:spPr>
      </p:pic>
      <p:sp>
        <p:nvSpPr>
          <p:cNvPr id="5" name="Rechteck 4">
            <a:extLst>
              <a:ext uri="{FF2B5EF4-FFF2-40B4-BE49-F238E27FC236}">
                <a16:creationId xmlns:a16="http://schemas.microsoft.com/office/drawing/2014/main" id="{99D4A338-2CCF-4CA0-2152-C71F938418CA}"/>
              </a:ext>
            </a:extLst>
          </p:cNvPr>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1</a:t>
            </a:r>
            <a:endParaRPr lang="de-DE" sz="2800" b="1"/>
          </a:p>
        </p:txBody>
      </p:sp>
    </p:spTree>
    <p:extLst>
      <p:ext uri="{BB962C8B-B14F-4D97-AF65-F5344CB8AC3E}">
        <p14:creationId xmlns:p14="http://schemas.microsoft.com/office/powerpoint/2010/main" val="276666348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46E34-EB18-AAB2-274F-89108E6B5121}"/>
            </a:ext>
          </a:extLst>
        </p:cNvPr>
        <p:cNvGrpSpPr/>
        <p:nvPr/>
      </p:nvGrpSpPr>
      <p:grpSpPr>
        <a:xfrm>
          <a:off x="0" y="0"/>
          <a:ext cx="0" cy="0"/>
          <a:chOff x="0" y="0"/>
          <a:chExt cx="0" cy="0"/>
        </a:xfrm>
      </p:grpSpPr>
      <p:pic>
        <p:nvPicPr>
          <p:cNvPr id="10" name="Grafik 9">
            <a:extLst>
              <a:ext uri="{FF2B5EF4-FFF2-40B4-BE49-F238E27FC236}">
                <a16:creationId xmlns:a16="http://schemas.microsoft.com/office/drawing/2014/main" id="{28B4BB3D-1648-53B9-61B4-76CCC5802824}"/>
              </a:ext>
            </a:extLst>
          </p:cNvPr>
          <p:cNvPicPr>
            <a:picLocks noChangeAspect="1"/>
          </p:cNvPicPr>
          <p:nvPr/>
        </p:nvPicPr>
        <p:blipFill>
          <a:blip r:embed="rId2">
            <a:extLst>
              <a:ext uri="{28A0092B-C50C-407E-A947-70E740481C1C}">
                <a14:useLocalDpi xmlns:a14="http://schemas.microsoft.com/office/drawing/2010/main"/>
              </a:ext>
            </a:extLst>
          </a:blip>
          <a:srcRect l="8366" r="6019"/>
          <a:stretch>
            <a:fillRect/>
          </a:stretch>
        </p:blipFill>
        <p:spPr>
          <a:xfrm>
            <a:off x="838200" y="1691271"/>
            <a:ext cx="2671165" cy="4680000"/>
          </a:xfrm>
          <a:prstGeom prst="rect">
            <a:avLst/>
          </a:prstGeom>
        </p:spPr>
      </p:pic>
      <p:sp>
        <p:nvSpPr>
          <p:cNvPr id="2" name="Titel 1">
            <a:extLst>
              <a:ext uri="{FF2B5EF4-FFF2-40B4-BE49-F238E27FC236}">
                <a16:creationId xmlns:a16="http://schemas.microsoft.com/office/drawing/2014/main" id="{A5B00ED7-310B-7577-3F66-35162885665F}"/>
              </a:ext>
            </a:extLst>
          </p:cNvPr>
          <p:cNvSpPr>
            <a:spLocks noGrp="1"/>
          </p:cNvSpPr>
          <p:nvPr>
            <p:ph type="title"/>
          </p:nvPr>
        </p:nvSpPr>
        <p:spPr/>
        <p:txBody>
          <a:bodyPr>
            <a:normAutofit fontScale="90000"/>
          </a:bodyPr>
          <a:lstStyle>
            <a:defPPr/>
          </a:lstStyle>
          <a:p>
            <a:r>
              <a:rPr lang="de-DE"/>
              <a:t>Blutzucker-Selbstmessung</a:t>
            </a:r>
            <a:br>
              <a:rPr lang="de-DE"/>
            </a:br>
            <a:r>
              <a:rPr lang="de-DE" b="1">
                <a:latin typeface="+mn-lt"/>
              </a:rPr>
              <a:t>Blutzuckermessgerät vorbereiten</a:t>
            </a:r>
            <a:endParaRPr lang="de-DE">
              <a:latin typeface="+mn-lt"/>
            </a:endParaRPr>
          </a:p>
        </p:txBody>
      </p:sp>
      <p:sp>
        <p:nvSpPr>
          <p:cNvPr id="4" name="Rechteck 1">
            <a:extLst>
              <a:ext uri="{FF2B5EF4-FFF2-40B4-BE49-F238E27FC236}">
                <a16:creationId xmlns:a16="http://schemas.microsoft.com/office/drawing/2014/main" id="{46E94FBA-DD93-8EDE-8FBF-58DE4F5A8F45}"/>
              </a:ext>
            </a:extLst>
          </p:cNvPr>
          <p:cNvSpPr>
            <a:spLocks noChangeArrowheads="1"/>
          </p:cNvSpPr>
          <p:nvPr/>
        </p:nvSpPr>
        <p:spPr bwMode="auto">
          <a:xfrm>
            <a:off x="838200" y="1691272"/>
            <a:ext cx="720000" cy="720000"/>
          </a:xfrm>
          <a:prstGeom prst="rect">
            <a:avLst/>
          </a:prstGeom>
          <a:solidFill>
            <a:srgbClr val="3B5BA1"/>
          </a:solidFill>
          <a:ln w="9525" algn="ctr">
            <a:noFill/>
            <a:round/>
          </a:ln>
        </p:spPr>
        <p:txBody>
          <a:bodyPr wrap="none" anchor="ctr" anchorCtr="0"/>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a:solidFill>
                  <a:srgbClr val="FFFFFF"/>
                </a:solidFill>
                <a:latin typeface="Calibri" panose="020F0502020204030204" pitchFamily="34" charset="0"/>
                <a:cs typeface="Calibri" panose="020F0502020204030204" pitchFamily="34" charset="0"/>
              </a:rPr>
              <a:t>4</a:t>
            </a:r>
            <a:endParaRPr lang="de-DE" altLang="de-DE" sz="4400">
              <a:latin typeface="Calibri" panose="020F0502020204030204" pitchFamily="34" charset="0"/>
              <a:cs typeface="Calibri" panose="020F0502020204030204" pitchFamily="34" charset="0"/>
            </a:endParaRPr>
          </a:p>
        </p:txBody>
      </p:sp>
      <p:sp>
        <p:nvSpPr>
          <p:cNvPr id="6" name="Textfeld 8">
            <a:extLst>
              <a:ext uri="{FF2B5EF4-FFF2-40B4-BE49-F238E27FC236}">
                <a16:creationId xmlns:a16="http://schemas.microsoft.com/office/drawing/2014/main" id="{C94A69DB-18CD-AFD0-2953-32A64F61F0F8}"/>
              </a:ext>
            </a:extLst>
          </p:cNvPr>
          <p:cNvSpPr txBox="1">
            <a:spLocks noChangeArrowheads="1"/>
          </p:cNvSpPr>
          <p:nvPr/>
        </p:nvSpPr>
        <p:spPr bwMode="auto">
          <a:xfrm>
            <a:off x="5972783" y="1691272"/>
            <a:ext cx="5381017" cy="4680000"/>
          </a:xfrm>
          <a:prstGeom prst="rect">
            <a:avLst/>
          </a:prstGeom>
          <a:solidFill>
            <a:srgbClr val="E4E4F2"/>
          </a:solidFill>
          <a:ln>
            <a:noFill/>
          </a:ln>
        </p:spPr>
        <p:txBody>
          <a:bodyPr wrap="square" lIns="144000" tIns="72000" rIns="144000" bIns="72000">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de-DE" sz="2400">
                <a:solidFill>
                  <a:srgbClr val="575756"/>
                </a:solidFill>
                <a:latin typeface="+mn-lt"/>
                <a:cs typeface="+mn-cs"/>
              </a:rPr>
              <a:t>Nehmen Sie einen Teststreifen aus der Dose oder der Verpackung und führen Sie ihn in das Blutzuckermessgerät ein. Das Gerät schaltet sich dadurch ein und ist bereit für die Messung.</a:t>
            </a:r>
          </a:p>
          <a:p>
            <a:endParaRPr lang="de-DE" altLang="de-DE" sz="2400">
              <a:solidFill>
                <a:srgbClr val="575756"/>
              </a:solidFill>
              <a:latin typeface="+mn-lt"/>
              <a:cs typeface="+mn-cs"/>
            </a:endParaRPr>
          </a:p>
          <a:p>
            <a:r>
              <a:rPr lang="de-AT" altLang="de-DE" sz="2400" b="1">
                <a:solidFill>
                  <a:srgbClr val="575756"/>
                </a:solidFill>
                <a:latin typeface="+mn-lt"/>
                <a:cs typeface="+mn-cs"/>
              </a:rPr>
              <a:t>Wichtig:</a:t>
            </a:r>
          </a:p>
          <a:p>
            <a:pPr marL="342900" indent="-342900">
              <a:buFont typeface="Arial" panose="020B0604020202020204" pitchFamily="34" charset="0"/>
              <a:buChar char="•"/>
            </a:pPr>
            <a:r>
              <a:rPr lang="de-AT" altLang="de-DE" sz="2400">
                <a:solidFill>
                  <a:srgbClr val="575756"/>
                </a:solidFill>
                <a:latin typeface="+mn-lt"/>
                <a:cs typeface="+mn-cs"/>
              </a:rPr>
              <a:t>Die Teststreifendose sofort verschließen und immer geschützt vor Hitze, Kälte und Feuchtigkeit lagern.</a:t>
            </a:r>
          </a:p>
          <a:p>
            <a:pPr marL="342900" indent="-342900">
              <a:buFont typeface="Arial" panose="020B0604020202020204" pitchFamily="34" charset="0"/>
              <a:buChar char="•"/>
            </a:pPr>
            <a:r>
              <a:rPr lang="de-AT" altLang="de-DE" sz="2400">
                <a:solidFill>
                  <a:srgbClr val="575756"/>
                </a:solidFill>
                <a:latin typeface="+mn-lt"/>
                <a:cs typeface="+mn-cs"/>
              </a:rPr>
              <a:t>Verwenden Sie keine abgelaufenen </a:t>
            </a:r>
            <a:br>
              <a:rPr lang="de-AT" altLang="de-DE" sz="2400">
                <a:solidFill>
                  <a:srgbClr val="575756"/>
                </a:solidFill>
                <a:latin typeface="+mn-lt"/>
                <a:cs typeface="+mn-cs"/>
              </a:rPr>
            </a:br>
            <a:r>
              <a:rPr lang="de-AT" altLang="de-DE" sz="2400">
                <a:solidFill>
                  <a:srgbClr val="575756"/>
                </a:solidFill>
                <a:latin typeface="+mn-lt"/>
                <a:cs typeface="+mn-cs"/>
              </a:rPr>
              <a:t>Teststreifen.</a:t>
            </a:r>
          </a:p>
          <a:p>
            <a:endParaRPr lang="de-DE" altLang="de-DE" sz="2400">
              <a:solidFill>
                <a:srgbClr val="575756"/>
              </a:solidFill>
              <a:latin typeface="+mn-lt"/>
              <a:cs typeface="+mn-cs"/>
            </a:endParaRPr>
          </a:p>
        </p:txBody>
      </p:sp>
      <p:pic>
        <p:nvPicPr>
          <p:cNvPr id="14" name="Grafik 13">
            <a:extLst>
              <a:ext uri="{FF2B5EF4-FFF2-40B4-BE49-F238E27FC236}">
                <a16:creationId xmlns:a16="http://schemas.microsoft.com/office/drawing/2014/main" id="{3C6CC349-F8EA-329B-5177-0C0A289BC87F}"/>
              </a:ext>
            </a:extLst>
          </p:cNvPr>
          <p:cNvPicPr>
            <a:picLocks noChangeAspect="1"/>
          </p:cNvPicPr>
          <p:nvPr/>
        </p:nvPicPr>
        <p:blipFill>
          <a:blip r:embed="rId3">
            <a:extLst>
              <a:ext uri="{28A0092B-C50C-407E-A947-70E740481C1C}">
                <a14:useLocalDpi xmlns:a14="http://schemas.microsoft.com/office/drawing/2010/main"/>
              </a:ext>
            </a:extLst>
          </a:blip>
          <a:srcRect l="13528" r="6057"/>
          <a:stretch>
            <a:fillRect/>
          </a:stretch>
        </p:blipFill>
        <p:spPr>
          <a:xfrm>
            <a:off x="3356042" y="1691270"/>
            <a:ext cx="2509961" cy="4680000"/>
          </a:xfrm>
          <a:prstGeom prst="rect">
            <a:avLst/>
          </a:prstGeom>
        </p:spPr>
      </p:pic>
      <p:sp>
        <p:nvSpPr>
          <p:cNvPr id="5" name="Pfeil: nach unten 4">
            <a:extLst>
              <a:ext uri="{FF2B5EF4-FFF2-40B4-BE49-F238E27FC236}">
                <a16:creationId xmlns:a16="http://schemas.microsoft.com/office/drawing/2014/main" id="{6243A42F-632C-A497-4C00-5BD5DE88A342}"/>
              </a:ext>
            </a:extLst>
          </p:cNvPr>
          <p:cNvSpPr/>
          <p:nvPr/>
        </p:nvSpPr>
        <p:spPr>
          <a:xfrm rot="10800000">
            <a:off x="1897363" y="5437605"/>
            <a:ext cx="275610" cy="547584"/>
          </a:xfrm>
          <a:prstGeom prst="downArrow">
            <a:avLst>
              <a:gd name="adj1" fmla="val 48414"/>
              <a:gd name="adj2" fmla="val 66654"/>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lstStyle>
          <a:p>
            <a:pPr algn="ctr"/>
            <a:endParaRPr lang="de-AT"/>
          </a:p>
        </p:txBody>
      </p:sp>
      <p:sp>
        <p:nvSpPr>
          <p:cNvPr id="3" name="Rechteck 2">
            <a:extLst>
              <a:ext uri="{FF2B5EF4-FFF2-40B4-BE49-F238E27FC236}">
                <a16:creationId xmlns:a16="http://schemas.microsoft.com/office/drawing/2014/main" id="{05B14360-E402-C6F1-AE2F-AA722EE79E1E}"/>
              </a:ext>
            </a:extLst>
          </p:cNvPr>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1</a:t>
            </a:r>
            <a:endParaRPr lang="de-DE" sz="2800" b="1"/>
          </a:p>
        </p:txBody>
      </p:sp>
    </p:spTree>
    <p:extLst>
      <p:ext uri="{BB962C8B-B14F-4D97-AF65-F5344CB8AC3E}">
        <p14:creationId xmlns:p14="http://schemas.microsoft.com/office/powerpoint/2010/main" val="401912187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DBE59-37F2-A0E0-B043-96D47DF8B38D}"/>
            </a:ext>
          </a:extLst>
        </p:cNvPr>
        <p:cNvGrpSpPr/>
        <p:nvPr/>
      </p:nvGrpSpPr>
      <p:grpSpPr>
        <a:xfrm>
          <a:off x="0" y="0"/>
          <a:ext cx="0" cy="0"/>
          <a:chOff x="0" y="0"/>
          <a:chExt cx="0" cy="0"/>
        </a:xfrm>
      </p:grpSpPr>
      <p:pic>
        <p:nvPicPr>
          <p:cNvPr id="10" name="Grafik 9">
            <a:extLst>
              <a:ext uri="{FF2B5EF4-FFF2-40B4-BE49-F238E27FC236}">
                <a16:creationId xmlns:a16="http://schemas.microsoft.com/office/drawing/2014/main" id="{2E856986-45B2-6475-2ACC-BFCB2B45D5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2" y="1691272"/>
            <a:ext cx="3510708" cy="2340000"/>
          </a:xfrm>
          <a:prstGeom prst="rect">
            <a:avLst/>
          </a:prstGeom>
        </p:spPr>
      </p:pic>
      <p:sp>
        <p:nvSpPr>
          <p:cNvPr id="2" name="Titel 1">
            <a:extLst>
              <a:ext uri="{FF2B5EF4-FFF2-40B4-BE49-F238E27FC236}">
                <a16:creationId xmlns:a16="http://schemas.microsoft.com/office/drawing/2014/main" id="{A424563F-18B4-87A3-05CE-6A6DD809B152}"/>
              </a:ext>
            </a:extLst>
          </p:cNvPr>
          <p:cNvSpPr>
            <a:spLocks noGrp="1"/>
          </p:cNvSpPr>
          <p:nvPr>
            <p:ph type="title"/>
          </p:nvPr>
        </p:nvSpPr>
        <p:spPr/>
        <p:txBody>
          <a:bodyPr>
            <a:normAutofit fontScale="90000"/>
          </a:bodyPr>
          <a:lstStyle>
            <a:defPPr/>
          </a:lstStyle>
          <a:p>
            <a:r>
              <a:rPr lang="de-DE"/>
              <a:t>Blutzucker-Selbstmessung</a:t>
            </a:r>
            <a:br>
              <a:rPr lang="de-DE"/>
            </a:br>
            <a:r>
              <a:rPr lang="de-DE" b="1">
                <a:latin typeface="+mn-lt"/>
              </a:rPr>
              <a:t>Hände massieren</a:t>
            </a:r>
          </a:p>
        </p:txBody>
      </p:sp>
      <p:sp>
        <p:nvSpPr>
          <p:cNvPr id="4" name="Rechteck 1">
            <a:extLst>
              <a:ext uri="{FF2B5EF4-FFF2-40B4-BE49-F238E27FC236}">
                <a16:creationId xmlns:a16="http://schemas.microsoft.com/office/drawing/2014/main" id="{29D1E0AF-36B4-11EC-1376-C764B65DA9F0}"/>
              </a:ext>
            </a:extLst>
          </p:cNvPr>
          <p:cNvSpPr>
            <a:spLocks noChangeArrowheads="1"/>
          </p:cNvSpPr>
          <p:nvPr/>
        </p:nvSpPr>
        <p:spPr bwMode="auto">
          <a:xfrm>
            <a:off x="838200" y="1691272"/>
            <a:ext cx="720000" cy="720000"/>
          </a:xfrm>
          <a:prstGeom prst="rect">
            <a:avLst/>
          </a:prstGeom>
          <a:solidFill>
            <a:srgbClr val="3B5BA1"/>
          </a:solidFill>
          <a:ln w="9525" algn="ctr">
            <a:noFill/>
            <a:round/>
          </a:ln>
        </p:spPr>
        <p:txBody>
          <a:bodyPr wrap="none" anchor="ctr" anchorCtr="0"/>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a:solidFill>
                  <a:srgbClr val="FFFFFF"/>
                </a:solidFill>
                <a:latin typeface="Calibri" panose="020F0502020204030204" pitchFamily="34" charset="0"/>
                <a:cs typeface="Calibri" panose="020F0502020204030204" pitchFamily="34" charset="0"/>
              </a:rPr>
              <a:t>5</a:t>
            </a:r>
            <a:endParaRPr lang="de-DE" altLang="de-DE" sz="4400">
              <a:latin typeface="Calibri" panose="020F0502020204030204" pitchFamily="34" charset="0"/>
              <a:cs typeface="Calibri" panose="020F0502020204030204" pitchFamily="34" charset="0"/>
            </a:endParaRPr>
          </a:p>
        </p:txBody>
      </p:sp>
      <p:sp>
        <p:nvSpPr>
          <p:cNvPr id="9" name="Textfeld 8">
            <a:extLst>
              <a:ext uri="{FF2B5EF4-FFF2-40B4-BE49-F238E27FC236}">
                <a16:creationId xmlns:a16="http://schemas.microsoft.com/office/drawing/2014/main" id="{067EB284-A8D8-D068-9644-24D98BFBACA9}"/>
              </a:ext>
            </a:extLst>
          </p:cNvPr>
          <p:cNvSpPr txBox="1">
            <a:spLocks noChangeArrowheads="1"/>
          </p:cNvSpPr>
          <p:nvPr/>
        </p:nvSpPr>
        <p:spPr bwMode="auto">
          <a:xfrm>
            <a:off x="4455266" y="1691272"/>
            <a:ext cx="6898532" cy="4788000"/>
          </a:xfrm>
          <a:prstGeom prst="rect">
            <a:avLst/>
          </a:prstGeom>
          <a:solidFill>
            <a:srgbClr val="E4E4F2"/>
          </a:solidFill>
          <a:ln>
            <a:noFill/>
          </a:ln>
        </p:spPr>
        <p:txBody>
          <a:bodyPr wrap="square" lIns="144000" tIns="72000" rIns="144000" bIns="72000">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de-AT" altLang="de-DE" sz="2400">
                <a:solidFill>
                  <a:srgbClr val="575756"/>
                </a:solidFill>
                <a:latin typeface="+mn-lt"/>
                <a:cs typeface="+mn-cs"/>
              </a:rPr>
              <a:t>Streichen oder massieren Sie die Handfläche zu den  Fingern hin mehrmals aus, um die Durchblutung zu fördern.</a:t>
            </a:r>
          </a:p>
          <a:p>
            <a:pPr>
              <a:spcAft>
                <a:spcPts val="600"/>
              </a:spcAft>
            </a:pPr>
            <a:endParaRPr lang="de-AT" altLang="de-DE" sz="2400">
              <a:solidFill>
                <a:srgbClr val="575756"/>
              </a:solidFill>
              <a:latin typeface="+mn-lt"/>
              <a:cs typeface="+mn-cs"/>
            </a:endParaRPr>
          </a:p>
          <a:p>
            <a:pPr>
              <a:spcAft>
                <a:spcPts val="600"/>
              </a:spcAft>
            </a:pPr>
            <a:r>
              <a:rPr lang="de-AT" altLang="de-DE" sz="2400">
                <a:solidFill>
                  <a:srgbClr val="575756"/>
                </a:solidFill>
                <a:latin typeface="+mn-lt"/>
                <a:cs typeface="+mn-cs"/>
              </a:rPr>
              <a:t>Vermeiden Sie das „Quetschen“ oder „Melken“ des Fingers bei der Gewinnung des Blutstropfens.</a:t>
            </a:r>
          </a:p>
          <a:p>
            <a:pPr>
              <a:spcAft>
                <a:spcPts val="600"/>
              </a:spcAft>
            </a:pPr>
            <a:endParaRPr lang="de-AT" altLang="de-DE" sz="2400">
              <a:solidFill>
                <a:srgbClr val="575756"/>
              </a:solidFill>
              <a:latin typeface="+mn-lt"/>
              <a:cs typeface="+mn-cs"/>
            </a:endParaRPr>
          </a:p>
          <a:p>
            <a:pPr>
              <a:spcAft>
                <a:spcPts val="600"/>
              </a:spcAft>
            </a:pPr>
            <a:r>
              <a:rPr lang="de-AT" altLang="de-DE" sz="2400">
                <a:solidFill>
                  <a:srgbClr val="575756"/>
                </a:solidFill>
                <a:latin typeface="+mn-lt"/>
                <a:cs typeface="+mn-cs"/>
              </a:rPr>
              <a:t>Bevorzugen Sie zum Stechen Mittel-, Ring- oder kleinen Finger.</a:t>
            </a:r>
          </a:p>
        </p:txBody>
      </p:sp>
      <p:pic>
        <p:nvPicPr>
          <p:cNvPr id="12" name="Grafik 11">
            <a:extLst>
              <a:ext uri="{FF2B5EF4-FFF2-40B4-BE49-F238E27FC236}">
                <a16:creationId xmlns:a16="http://schemas.microsoft.com/office/drawing/2014/main" id="{0761E27E-9D97-E87E-C549-7202FC45DD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4128816"/>
            <a:ext cx="3510708" cy="2340000"/>
          </a:xfrm>
          <a:prstGeom prst="rect">
            <a:avLst/>
          </a:prstGeom>
        </p:spPr>
      </p:pic>
      <p:sp>
        <p:nvSpPr>
          <p:cNvPr id="13" name="Pfeil: nach unten 12">
            <a:extLst>
              <a:ext uri="{FF2B5EF4-FFF2-40B4-BE49-F238E27FC236}">
                <a16:creationId xmlns:a16="http://schemas.microsoft.com/office/drawing/2014/main" id="{A8503FDD-E744-F161-F522-012D2040A6A9}"/>
              </a:ext>
            </a:extLst>
          </p:cNvPr>
          <p:cNvSpPr/>
          <p:nvPr/>
        </p:nvSpPr>
        <p:spPr>
          <a:xfrm rot="14808416">
            <a:off x="2533573" y="5069064"/>
            <a:ext cx="275610" cy="547584"/>
          </a:xfrm>
          <a:prstGeom prst="downArrow">
            <a:avLst>
              <a:gd name="adj1" fmla="val 48414"/>
              <a:gd name="adj2" fmla="val 66654"/>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lstStyle>
          <a:p>
            <a:pPr algn="ctr"/>
            <a:endParaRPr lang="de-AT"/>
          </a:p>
        </p:txBody>
      </p:sp>
      <p:sp>
        <p:nvSpPr>
          <p:cNvPr id="14" name="Pfeil: nach unten 13">
            <a:extLst>
              <a:ext uri="{FF2B5EF4-FFF2-40B4-BE49-F238E27FC236}">
                <a16:creationId xmlns:a16="http://schemas.microsoft.com/office/drawing/2014/main" id="{3F1D60FC-65E1-CF29-493F-026BE05E0B20}"/>
              </a:ext>
            </a:extLst>
          </p:cNvPr>
          <p:cNvSpPr/>
          <p:nvPr/>
        </p:nvSpPr>
        <p:spPr>
          <a:xfrm rot="14808416">
            <a:off x="2919431" y="2386032"/>
            <a:ext cx="275610" cy="547584"/>
          </a:xfrm>
          <a:prstGeom prst="downArrow">
            <a:avLst>
              <a:gd name="adj1" fmla="val 48414"/>
              <a:gd name="adj2" fmla="val 66654"/>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lstStyle>
          <a:p>
            <a:pPr algn="ctr"/>
            <a:endParaRPr lang="de-AT"/>
          </a:p>
        </p:txBody>
      </p:sp>
      <p:sp>
        <p:nvSpPr>
          <p:cNvPr id="3" name="Rechteck 2">
            <a:extLst>
              <a:ext uri="{FF2B5EF4-FFF2-40B4-BE49-F238E27FC236}">
                <a16:creationId xmlns:a16="http://schemas.microsoft.com/office/drawing/2014/main" id="{1928C55C-FE92-BA93-978F-18BC7D3446DF}"/>
              </a:ext>
            </a:extLst>
          </p:cNvPr>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1</a:t>
            </a:r>
            <a:endParaRPr lang="de-DE" sz="2800" b="1"/>
          </a:p>
        </p:txBody>
      </p:sp>
    </p:spTree>
    <p:extLst>
      <p:ext uri="{BB962C8B-B14F-4D97-AF65-F5344CB8AC3E}">
        <p14:creationId xmlns:p14="http://schemas.microsoft.com/office/powerpoint/2010/main" val="148015412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C1EAF-D4C1-D45E-1CD2-67A419794E59}"/>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3A5144BB-ED52-77A4-E6D4-C62FF5ACA8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1691271"/>
            <a:ext cx="3265317" cy="4896000"/>
          </a:xfrm>
          <a:prstGeom prst="rect">
            <a:avLst/>
          </a:prstGeom>
        </p:spPr>
      </p:pic>
      <p:sp>
        <p:nvSpPr>
          <p:cNvPr id="2" name="Titel 1">
            <a:extLst>
              <a:ext uri="{FF2B5EF4-FFF2-40B4-BE49-F238E27FC236}">
                <a16:creationId xmlns:a16="http://schemas.microsoft.com/office/drawing/2014/main" id="{7245486D-CCC6-AD0D-2C77-0DA7111ED957}"/>
              </a:ext>
            </a:extLst>
          </p:cNvPr>
          <p:cNvSpPr>
            <a:spLocks noGrp="1"/>
          </p:cNvSpPr>
          <p:nvPr>
            <p:ph type="title"/>
          </p:nvPr>
        </p:nvSpPr>
        <p:spPr/>
        <p:txBody>
          <a:bodyPr>
            <a:normAutofit fontScale="90000"/>
          </a:bodyPr>
          <a:lstStyle>
            <a:defPPr/>
          </a:lstStyle>
          <a:p>
            <a:r>
              <a:rPr lang="de-DE"/>
              <a:t>Blutzucker-Selbstmessung</a:t>
            </a:r>
            <a:br>
              <a:rPr lang="de-DE"/>
            </a:br>
            <a:r>
              <a:rPr lang="de-DE" b="1">
                <a:latin typeface="+mn-lt"/>
              </a:rPr>
              <a:t>Stechen mit der Stechhilfe</a:t>
            </a:r>
          </a:p>
        </p:txBody>
      </p:sp>
      <p:sp>
        <p:nvSpPr>
          <p:cNvPr id="4" name="Rechteck 1">
            <a:extLst>
              <a:ext uri="{FF2B5EF4-FFF2-40B4-BE49-F238E27FC236}">
                <a16:creationId xmlns:a16="http://schemas.microsoft.com/office/drawing/2014/main" id="{113A95FB-991B-9D4B-59D0-140D09DEC081}"/>
              </a:ext>
            </a:extLst>
          </p:cNvPr>
          <p:cNvSpPr>
            <a:spLocks noChangeArrowheads="1"/>
          </p:cNvSpPr>
          <p:nvPr/>
        </p:nvSpPr>
        <p:spPr bwMode="auto">
          <a:xfrm>
            <a:off x="838200" y="1691272"/>
            <a:ext cx="720000" cy="720000"/>
          </a:xfrm>
          <a:prstGeom prst="rect">
            <a:avLst/>
          </a:prstGeom>
          <a:solidFill>
            <a:srgbClr val="3B5BA1"/>
          </a:solidFill>
          <a:ln w="9525" algn="ctr">
            <a:noFill/>
            <a:round/>
          </a:ln>
        </p:spPr>
        <p:txBody>
          <a:bodyPr wrap="none" anchor="ctr" anchorCtr="0"/>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a:solidFill>
                  <a:srgbClr val="FFFFFF"/>
                </a:solidFill>
                <a:latin typeface="Calibri" panose="020F0502020204030204" pitchFamily="34" charset="0"/>
                <a:cs typeface="Calibri" panose="020F0502020204030204" pitchFamily="34" charset="0"/>
              </a:rPr>
              <a:t>6</a:t>
            </a:r>
            <a:endParaRPr lang="de-DE" altLang="de-DE" sz="4400">
              <a:latin typeface="Calibri" panose="020F0502020204030204" pitchFamily="34" charset="0"/>
              <a:cs typeface="Calibri" panose="020F0502020204030204" pitchFamily="34" charset="0"/>
            </a:endParaRPr>
          </a:p>
        </p:txBody>
      </p:sp>
      <p:sp>
        <p:nvSpPr>
          <p:cNvPr id="9" name="Textfeld 8">
            <a:extLst>
              <a:ext uri="{FF2B5EF4-FFF2-40B4-BE49-F238E27FC236}">
                <a16:creationId xmlns:a16="http://schemas.microsoft.com/office/drawing/2014/main" id="{7A80398E-F9FD-B773-2D2A-1527B1D6F400}"/>
              </a:ext>
            </a:extLst>
          </p:cNvPr>
          <p:cNvSpPr txBox="1">
            <a:spLocks noChangeArrowheads="1"/>
          </p:cNvSpPr>
          <p:nvPr/>
        </p:nvSpPr>
        <p:spPr bwMode="auto">
          <a:xfrm>
            <a:off x="4202349" y="1691272"/>
            <a:ext cx="7151449" cy="4896000"/>
          </a:xfrm>
          <a:prstGeom prst="rect">
            <a:avLst/>
          </a:prstGeom>
          <a:solidFill>
            <a:srgbClr val="E4E4F2"/>
          </a:solidFill>
          <a:ln>
            <a:noFill/>
          </a:ln>
        </p:spPr>
        <p:txBody>
          <a:bodyPr wrap="square" lIns="144000" tIns="72000" rIns="144000" bIns="72000">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de-AT" altLang="de-DE" sz="2400">
                <a:solidFill>
                  <a:srgbClr val="575756"/>
                </a:solidFill>
                <a:latin typeface="+mn-lt"/>
                <a:cs typeface="+mn-cs"/>
              </a:rPr>
              <a:t>Drücken Sie die Stechhilfe seitlich am Finger (an der Fingerbeere) gut an. </a:t>
            </a:r>
          </a:p>
          <a:p>
            <a:pPr>
              <a:spcAft>
                <a:spcPts val="600"/>
              </a:spcAft>
            </a:pPr>
            <a:endParaRPr lang="de-AT" altLang="de-DE" sz="2400">
              <a:solidFill>
                <a:srgbClr val="575756"/>
              </a:solidFill>
              <a:latin typeface="+mn-lt"/>
              <a:cs typeface="+mn-cs"/>
            </a:endParaRPr>
          </a:p>
          <a:p>
            <a:pPr>
              <a:spcAft>
                <a:spcPts val="600"/>
              </a:spcAft>
            </a:pPr>
            <a:r>
              <a:rPr lang="de-AT" altLang="de-DE" sz="2400">
                <a:solidFill>
                  <a:srgbClr val="575756"/>
                </a:solidFill>
                <a:latin typeface="+mn-lt"/>
                <a:cs typeface="+mn-cs"/>
              </a:rPr>
              <a:t>Lösen Sie die Stechhilfe durch Druck auf den Auslöseknopf aus.</a:t>
            </a:r>
          </a:p>
          <a:p>
            <a:pPr>
              <a:spcAft>
                <a:spcPts val="600"/>
              </a:spcAft>
            </a:pPr>
            <a:endParaRPr lang="de-AT" altLang="de-DE" sz="2400">
              <a:solidFill>
                <a:srgbClr val="575756"/>
              </a:solidFill>
              <a:latin typeface="+mn-lt"/>
              <a:cs typeface="+mn-cs"/>
            </a:endParaRPr>
          </a:p>
          <a:p>
            <a:pPr>
              <a:spcAft>
                <a:spcPts val="600"/>
              </a:spcAft>
            </a:pPr>
            <a:r>
              <a:rPr lang="de-AT" altLang="de-DE" sz="2400">
                <a:solidFill>
                  <a:srgbClr val="575756"/>
                </a:solidFill>
                <a:latin typeface="+mn-lt"/>
                <a:cs typeface="+mn-cs"/>
              </a:rPr>
              <a:t>Wechseln Sie bei jeder Messung den Finger.</a:t>
            </a:r>
          </a:p>
        </p:txBody>
      </p:sp>
      <p:sp>
        <p:nvSpPr>
          <p:cNvPr id="3" name="Rechteck 2">
            <a:extLst>
              <a:ext uri="{FF2B5EF4-FFF2-40B4-BE49-F238E27FC236}">
                <a16:creationId xmlns:a16="http://schemas.microsoft.com/office/drawing/2014/main" id="{89EA9C4A-FB54-08DF-C22C-2718A47F8C3B}"/>
              </a:ext>
            </a:extLst>
          </p:cNvPr>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1</a:t>
            </a:r>
            <a:endParaRPr lang="de-DE" sz="2800" b="1"/>
          </a:p>
        </p:txBody>
      </p:sp>
    </p:spTree>
    <p:extLst>
      <p:ext uri="{BB962C8B-B14F-4D97-AF65-F5344CB8AC3E}">
        <p14:creationId xmlns:p14="http://schemas.microsoft.com/office/powerpoint/2010/main" val="10818924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F14D3-FD11-0816-99AD-2F2BB4F91316}"/>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EB6E41CC-B108-5D47-43BD-78F150D487B4}"/>
              </a:ext>
            </a:extLst>
          </p:cNvPr>
          <p:cNvPicPr>
            <a:picLocks noChangeAspect="1"/>
          </p:cNvPicPr>
          <p:nvPr/>
        </p:nvPicPr>
        <p:blipFill>
          <a:blip r:embed="rId2" cstate="screen">
            <a:extLst>
              <a:ext uri="{28A0092B-C50C-407E-A947-70E740481C1C}">
                <a14:useLocalDpi xmlns:a14="http://schemas.microsoft.com/office/drawing/2010/main"/>
              </a:ext>
            </a:extLst>
          </a:blip>
          <a:srcRect t="19383" b="13862"/>
          <a:stretch>
            <a:fillRect/>
          </a:stretch>
        </p:blipFill>
        <p:spPr>
          <a:xfrm>
            <a:off x="838198" y="1691272"/>
            <a:ext cx="2340000" cy="2342133"/>
          </a:xfrm>
          <a:prstGeom prst="rect">
            <a:avLst/>
          </a:prstGeom>
        </p:spPr>
      </p:pic>
      <p:sp>
        <p:nvSpPr>
          <p:cNvPr id="2" name="Titel 1">
            <a:extLst>
              <a:ext uri="{FF2B5EF4-FFF2-40B4-BE49-F238E27FC236}">
                <a16:creationId xmlns:a16="http://schemas.microsoft.com/office/drawing/2014/main" id="{AF5FC8DA-7D34-81F8-6D7C-71CEF76CD805}"/>
              </a:ext>
            </a:extLst>
          </p:cNvPr>
          <p:cNvSpPr>
            <a:spLocks noGrp="1"/>
          </p:cNvSpPr>
          <p:nvPr>
            <p:ph type="title"/>
          </p:nvPr>
        </p:nvSpPr>
        <p:spPr/>
        <p:txBody>
          <a:bodyPr>
            <a:normAutofit fontScale="90000"/>
          </a:bodyPr>
          <a:lstStyle>
            <a:defPPr/>
          </a:lstStyle>
          <a:p>
            <a:r>
              <a:rPr lang="de-DE"/>
              <a:t>Blutzucker-Selbstmessung</a:t>
            </a:r>
            <a:br>
              <a:rPr lang="de-DE"/>
            </a:br>
            <a:r>
              <a:rPr lang="de-DE" b="1">
                <a:latin typeface="+mn-lt"/>
              </a:rPr>
              <a:t>Blutzuckermessung</a:t>
            </a:r>
          </a:p>
        </p:txBody>
      </p:sp>
      <p:sp>
        <p:nvSpPr>
          <p:cNvPr id="4" name="Rechteck 1">
            <a:extLst>
              <a:ext uri="{FF2B5EF4-FFF2-40B4-BE49-F238E27FC236}">
                <a16:creationId xmlns:a16="http://schemas.microsoft.com/office/drawing/2014/main" id="{3F0A8497-CECB-8C75-6FD3-3169DA1439C7}"/>
              </a:ext>
            </a:extLst>
          </p:cNvPr>
          <p:cNvSpPr>
            <a:spLocks noChangeArrowheads="1"/>
          </p:cNvSpPr>
          <p:nvPr/>
        </p:nvSpPr>
        <p:spPr bwMode="auto">
          <a:xfrm>
            <a:off x="838200" y="1691272"/>
            <a:ext cx="720000" cy="720000"/>
          </a:xfrm>
          <a:prstGeom prst="rect">
            <a:avLst/>
          </a:prstGeom>
          <a:solidFill>
            <a:srgbClr val="3B5BA1"/>
          </a:solidFill>
          <a:ln w="9525" algn="ctr">
            <a:noFill/>
            <a:round/>
          </a:ln>
        </p:spPr>
        <p:txBody>
          <a:bodyPr wrap="none" anchor="ctr" anchorCtr="0"/>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a:solidFill>
                  <a:srgbClr val="FFFFFF"/>
                </a:solidFill>
                <a:latin typeface="Calibri" panose="020F0502020204030204" pitchFamily="34" charset="0"/>
                <a:cs typeface="Calibri" panose="020F0502020204030204" pitchFamily="34" charset="0"/>
              </a:rPr>
              <a:t>7</a:t>
            </a:r>
            <a:endParaRPr lang="de-DE" altLang="de-DE" sz="4400">
              <a:latin typeface="Calibri" panose="020F0502020204030204" pitchFamily="34" charset="0"/>
              <a:cs typeface="Calibri" panose="020F0502020204030204" pitchFamily="34" charset="0"/>
            </a:endParaRPr>
          </a:p>
        </p:txBody>
      </p:sp>
      <p:sp>
        <p:nvSpPr>
          <p:cNvPr id="9" name="Textfeld 8">
            <a:extLst>
              <a:ext uri="{FF2B5EF4-FFF2-40B4-BE49-F238E27FC236}">
                <a16:creationId xmlns:a16="http://schemas.microsoft.com/office/drawing/2014/main" id="{6C2C873D-7021-3AE7-CA18-24D216BA88A9}"/>
              </a:ext>
            </a:extLst>
          </p:cNvPr>
          <p:cNvSpPr txBox="1">
            <a:spLocks noChangeArrowheads="1"/>
          </p:cNvSpPr>
          <p:nvPr/>
        </p:nvSpPr>
        <p:spPr bwMode="auto">
          <a:xfrm>
            <a:off x="3297677" y="1691272"/>
            <a:ext cx="8056121" cy="2340000"/>
          </a:xfrm>
          <a:prstGeom prst="rect">
            <a:avLst/>
          </a:prstGeom>
          <a:solidFill>
            <a:srgbClr val="E4E4F2"/>
          </a:solidFill>
          <a:ln>
            <a:noFill/>
          </a:ln>
        </p:spPr>
        <p:txBody>
          <a:bodyPr wrap="square" lIns="144000" tIns="72000" rIns="144000" bIns="72000">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de-AT" altLang="de-DE" sz="2400">
                <a:solidFill>
                  <a:srgbClr val="575756"/>
                </a:solidFill>
                <a:latin typeface="+mn-lt"/>
                <a:cs typeface="+mn-cs"/>
              </a:rPr>
              <a:t>Halten  Sie den Teststreifen in den Blutstropfen, bis das Gerät genügend Blut aufgenommen hat und ein Signal ertönt.</a:t>
            </a:r>
          </a:p>
        </p:txBody>
      </p:sp>
      <p:pic>
        <p:nvPicPr>
          <p:cNvPr id="3" name="Grafik 2">
            <a:extLst>
              <a:ext uri="{FF2B5EF4-FFF2-40B4-BE49-F238E27FC236}">
                <a16:creationId xmlns:a16="http://schemas.microsoft.com/office/drawing/2014/main" id="{C6500242-B189-56F6-BA2F-604F51689E96}"/>
              </a:ext>
            </a:extLst>
          </p:cNvPr>
          <p:cNvPicPr>
            <a:picLocks noChangeAspect="1"/>
          </p:cNvPicPr>
          <p:nvPr/>
        </p:nvPicPr>
        <p:blipFill>
          <a:blip r:embed="rId3" cstate="screen">
            <a:extLst>
              <a:ext uri="{28A0092B-C50C-407E-A947-70E740481C1C}">
                <a14:useLocalDpi xmlns:a14="http://schemas.microsoft.com/office/drawing/2010/main"/>
              </a:ext>
            </a:extLst>
          </a:blip>
          <a:srcRect t="23190" b="10960"/>
          <a:stretch>
            <a:fillRect/>
          </a:stretch>
        </p:blipFill>
        <p:spPr>
          <a:xfrm>
            <a:off x="838199" y="4158001"/>
            <a:ext cx="2340000" cy="2310385"/>
          </a:xfrm>
          <a:prstGeom prst="rect">
            <a:avLst/>
          </a:prstGeom>
        </p:spPr>
      </p:pic>
      <p:sp>
        <p:nvSpPr>
          <p:cNvPr id="5" name="Textfeld 4">
            <a:extLst>
              <a:ext uri="{FF2B5EF4-FFF2-40B4-BE49-F238E27FC236}">
                <a16:creationId xmlns:a16="http://schemas.microsoft.com/office/drawing/2014/main" id="{9524E83A-3FF3-930A-1987-DACDAE47984C}"/>
              </a:ext>
            </a:extLst>
          </p:cNvPr>
          <p:cNvSpPr txBox="1">
            <a:spLocks noChangeArrowheads="1"/>
          </p:cNvSpPr>
          <p:nvPr/>
        </p:nvSpPr>
        <p:spPr bwMode="auto">
          <a:xfrm>
            <a:off x="3297677" y="4158001"/>
            <a:ext cx="8056121" cy="2311200"/>
          </a:xfrm>
          <a:prstGeom prst="rect">
            <a:avLst/>
          </a:prstGeom>
          <a:solidFill>
            <a:srgbClr val="E4E4F2"/>
          </a:solidFill>
          <a:ln>
            <a:noFill/>
          </a:ln>
        </p:spPr>
        <p:txBody>
          <a:bodyPr wrap="square" lIns="144000" tIns="72000" rIns="144000" bIns="72000">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de-AT" altLang="de-DE" sz="2400">
                <a:solidFill>
                  <a:srgbClr val="575756"/>
                </a:solidFill>
                <a:latin typeface="+mn-lt"/>
                <a:cs typeface="+mn-cs"/>
              </a:rPr>
              <a:t>Warten Sie die Messzeit ab. Nach ein paar Sekunden erscheint das Messergebnis am Display.</a:t>
            </a:r>
          </a:p>
          <a:p>
            <a:pPr>
              <a:spcAft>
                <a:spcPts val="600"/>
              </a:spcAft>
            </a:pPr>
            <a:endParaRPr lang="de-AT" altLang="de-DE" sz="2400">
              <a:solidFill>
                <a:srgbClr val="575756"/>
              </a:solidFill>
              <a:latin typeface="+mn-lt"/>
              <a:cs typeface="+mn-cs"/>
            </a:endParaRPr>
          </a:p>
          <a:p>
            <a:pPr>
              <a:spcAft>
                <a:spcPts val="600"/>
              </a:spcAft>
            </a:pPr>
            <a:r>
              <a:rPr lang="de-AT" altLang="de-DE" sz="2400">
                <a:solidFill>
                  <a:srgbClr val="575756"/>
                </a:solidFill>
                <a:latin typeface="+mn-lt"/>
                <a:cs typeface="+mn-cs"/>
              </a:rPr>
              <a:t>Entfernen Sie den Blutstropfen mit einem Taschentuch. Versorgen Sie die Einstichstelle eventuell mit einem Pflaster.</a:t>
            </a:r>
          </a:p>
        </p:txBody>
      </p:sp>
      <p:sp>
        <p:nvSpPr>
          <p:cNvPr id="7" name="Rechteck 1">
            <a:extLst>
              <a:ext uri="{FF2B5EF4-FFF2-40B4-BE49-F238E27FC236}">
                <a16:creationId xmlns:a16="http://schemas.microsoft.com/office/drawing/2014/main" id="{07D744E7-834E-C2C1-A787-68C6185C823A}"/>
              </a:ext>
            </a:extLst>
          </p:cNvPr>
          <p:cNvSpPr>
            <a:spLocks noChangeArrowheads="1"/>
          </p:cNvSpPr>
          <p:nvPr/>
        </p:nvSpPr>
        <p:spPr bwMode="auto">
          <a:xfrm>
            <a:off x="838198" y="4158001"/>
            <a:ext cx="720000" cy="720000"/>
          </a:xfrm>
          <a:prstGeom prst="rect">
            <a:avLst/>
          </a:prstGeom>
          <a:solidFill>
            <a:srgbClr val="3B5BA1"/>
          </a:solidFill>
          <a:ln w="9525" algn="ctr">
            <a:noFill/>
            <a:round/>
          </a:ln>
        </p:spPr>
        <p:txBody>
          <a:bodyPr wrap="none" anchor="ctr" anchorCtr="0"/>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a:solidFill>
                  <a:schemeClr val="bg1"/>
                </a:solidFill>
                <a:latin typeface="Calibri" panose="020F0502020204030204" pitchFamily="34" charset="0"/>
                <a:cs typeface="Calibri" panose="020F0502020204030204" pitchFamily="34" charset="0"/>
              </a:rPr>
              <a:t>8</a:t>
            </a:r>
          </a:p>
        </p:txBody>
      </p:sp>
      <p:sp>
        <p:nvSpPr>
          <p:cNvPr id="6" name="Rechteck 5">
            <a:extLst>
              <a:ext uri="{FF2B5EF4-FFF2-40B4-BE49-F238E27FC236}">
                <a16:creationId xmlns:a16="http://schemas.microsoft.com/office/drawing/2014/main" id="{A97BDF2C-858E-CFFB-5E23-9C6374450CA9}"/>
              </a:ext>
            </a:extLst>
          </p:cNvPr>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1</a:t>
            </a:r>
            <a:endParaRPr lang="de-DE" sz="2800" b="1"/>
          </a:p>
        </p:txBody>
      </p:sp>
    </p:spTree>
    <p:extLst>
      <p:ext uri="{BB962C8B-B14F-4D97-AF65-F5344CB8AC3E}">
        <p14:creationId xmlns:p14="http://schemas.microsoft.com/office/powerpoint/2010/main" val="190452527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p:cNvPicPr>
            <a:picLocks noGrp="1" noChangeAspect="1"/>
          </p:cNvPicPr>
          <p:nvPr>
            <p:ph type="pic" sz="quarter" idx="22"/>
          </p:nvPr>
        </p:nvPicPr>
        <p:blipFill>
          <a:blip r:embed="rId2" cstate="screen">
            <a:extLst>
              <a:ext uri="{28A0092B-C50C-407E-A947-70E740481C1C}">
                <a14:useLocalDpi xmlns:a14="http://schemas.microsoft.com/office/drawing/2010/main"/>
              </a:ext>
            </a:extLst>
          </a:blip>
          <a:srcRect t="20239" b="11689"/>
          <a:stretch>
            <a:fillRect/>
          </a:stretch>
        </p:blipFill>
        <p:spPr>
          <a:xfrm flipH="1">
            <a:off x="0" y="1189038"/>
            <a:ext cx="12192000" cy="5532437"/>
          </a:xfrm>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defPPr/>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3" name="Titel 2"/>
          <p:cNvSpPr>
            <a:spLocks noGrp="1"/>
          </p:cNvSpPr>
          <p:nvPr>
            <p:ph type="title"/>
          </p:nvPr>
        </p:nvSpPr>
        <p:spPr/>
        <p:txBody>
          <a:bodyPr>
            <a:normAutofit fontScale="90000"/>
          </a:bodyPr>
          <a:lstStyle>
            <a:defPPr/>
          </a:lstStyle>
          <a:p>
            <a:r>
              <a:rPr lang="de-DE"/>
              <a:t>Willkommen zum 1. Modul</a:t>
            </a:r>
          </a:p>
        </p:txBody>
      </p:sp>
      <p:sp>
        <p:nvSpPr>
          <p:cNvPr id="4" name="Textplatzhalter 3"/>
          <p:cNvSpPr>
            <a:spLocks noGrp="1"/>
          </p:cNvSpPr>
          <p:nvPr>
            <p:ph type="body" sz="quarter" idx="21"/>
          </p:nvPr>
        </p:nvSpPr>
        <p:spPr/>
        <p:txBody>
          <a:bodyPr>
            <a:normAutofit fontScale="85000" lnSpcReduction="20000"/>
          </a:bodyPr>
          <a:lstStyle>
            <a:defPPr/>
          </a:lstStyle>
          <a:p>
            <a:r>
              <a:rPr lang="de-AT"/>
              <a:t>Diabetes mellitus Typ 2</a:t>
            </a:r>
            <a:endParaRPr lang="de-DE"/>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rot="16200000">
            <a:off x="10681975" y="5195879"/>
            <a:ext cx="2766647" cy="104400"/>
          </a:xfrm>
          <a:prstGeom prst="rect">
            <a:avLst/>
          </a:prstGeom>
        </p:spPr>
        <p:txBody>
          <a:bodyPr vert="horz" wrap="none" lIns="0" tIns="0" rIns="0" bIns="0" rtlCol="0">
            <a:noAutofit/>
          </a:bodyPr>
          <a:lstStyle>
            <a:defPPr/>
          </a:lstStyle>
          <a:p>
            <a:pPr marL="0" marR="0" indent="0" algn="l" defTabSz="914400" rtl="0" eaLnBrk="1" fontAlgn="auto" latinLnBrk="0" hangingPunct="1">
              <a:lnSpc>
                <a:spcPct val="90000"/>
              </a:lnSpc>
              <a:spcBef>
                <a:spcPts val="300"/>
              </a:spcBef>
              <a:spcAft>
                <a:spcPct val="0"/>
              </a:spcAft>
              <a:buClrTx/>
              <a:buSzTx/>
              <a:buFont typeface="Arial" panose="020B0604020202020204" pitchFamily="34" charset="0"/>
              <a:buNone/>
            </a:pPr>
            <a:r>
              <a:rPr kumimoji="0" lang="de-DE" sz="1000" b="0" i="0" u="none" strike="noStrike" kern="1200" cap="none" spc="0" normalizeH="0" baseline="0" noProof="0">
                <a:ln>
                  <a:noFill/>
                </a:ln>
                <a:solidFill>
                  <a:schemeClr val="bg1"/>
                </a:solidFill>
                <a:effectLst/>
                <a:uLnTx/>
                <a:uFillTx/>
                <a:latin typeface="+mj-lt"/>
                <a:ea typeface="+mn-ea"/>
                <a:cs typeface="+mn-cs"/>
              </a:rPr>
              <a:t>Foto: © Africa Studio – Shutterstock.com</a:t>
            </a:r>
          </a:p>
        </p:txBody>
      </p:sp>
      <p:sp>
        <p:nvSpPr>
          <p:cNvPr id="12" name="Rechteck 11"/>
          <p:cNvSpPr/>
          <p:nvPr/>
        </p:nvSpPr>
        <p:spPr>
          <a:xfrm>
            <a:off x="781787" y="0"/>
            <a:ext cx="2005610" cy="668053"/>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3600" b="1"/>
              <a:t>Modul 1</a:t>
            </a:r>
            <a:endParaRPr lang="de-DE" sz="3600" b="1"/>
          </a:p>
        </p:txBody>
      </p:sp>
    </p:spTree>
    <p:extLst>
      <p:ext uri="{BB962C8B-B14F-4D97-AF65-F5344CB8AC3E}">
        <p14:creationId xmlns:p14="http://schemas.microsoft.com/office/powerpoint/2010/main" val="118953005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29F97-C8A5-1549-21A5-E0B303A71057}"/>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8D103592-66C4-7721-BA0D-2CB6ABCD26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1" y="1691272"/>
            <a:ext cx="3508585" cy="2340000"/>
          </a:xfrm>
          <a:prstGeom prst="rect">
            <a:avLst/>
          </a:prstGeom>
        </p:spPr>
      </p:pic>
      <p:sp>
        <p:nvSpPr>
          <p:cNvPr id="2" name="Titel 1">
            <a:extLst>
              <a:ext uri="{FF2B5EF4-FFF2-40B4-BE49-F238E27FC236}">
                <a16:creationId xmlns:a16="http://schemas.microsoft.com/office/drawing/2014/main" id="{128BA723-00F7-9AD7-7517-CE29C5212671}"/>
              </a:ext>
            </a:extLst>
          </p:cNvPr>
          <p:cNvSpPr>
            <a:spLocks noGrp="1"/>
          </p:cNvSpPr>
          <p:nvPr>
            <p:ph type="title"/>
          </p:nvPr>
        </p:nvSpPr>
        <p:spPr/>
        <p:txBody>
          <a:bodyPr>
            <a:normAutofit fontScale="90000"/>
          </a:bodyPr>
          <a:lstStyle>
            <a:defPPr/>
          </a:lstStyle>
          <a:p>
            <a:r>
              <a:rPr lang="de-DE"/>
              <a:t>Blutzucker-Selbstmessung</a:t>
            </a:r>
            <a:br>
              <a:rPr lang="de-DE"/>
            </a:br>
            <a:r>
              <a:rPr lang="de-DE" sz="3600" b="1">
                <a:latin typeface="+mn-lt"/>
              </a:rPr>
              <a:t>Ergebnis notieren und Lanzette entsorgen</a:t>
            </a:r>
            <a:endParaRPr lang="de-DE" b="1">
              <a:latin typeface="+mn-lt"/>
            </a:endParaRPr>
          </a:p>
        </p:txBody>
      </p:sp>
      <p:sp>
        <p:nvSpPr>
          <p:cNvPr id="4" name="Rechteck 1">
            <a:extLst>
              <a:ext uri="{FF2B5EF4-FFF2-40B4-BE49-F238E27FC236}">
                <a16:creationId xmlns:a16="http://schemas.microsoft.com/office/drawing/2014/main" id="{7E57DEA7-8E4A-B068-50A3-8927B8FFC04B}"/>
              </a:ext>
            </a:extLst>
          </p:cNvPr>
          <p:cNvSpPr>
            <a:spLocks noChangeArrowheads="1"/>
          </p:cNvSpPr>
          <p:nvPr/>
        </p:nvSpPr>
        <p:spPr bwMode="auto">
          <a:xfrm>
            <a:off x="838200" y="1691272"/>
            <a:ext cx="720000" cy="720000"/>
          </a:xfrm>
          <a:prstGeom prst="rect">
            <a:avLst/>
          </a:prstGeom>
          <a:solidFill>
            <a:srgbClr val="3B5BA1"/>
          </a:solidFill>
          <a:ln w="9525" algn="ctr">
            <a:noFill/>
            <a:round/>
          </a:ln>
        </p:spPr>
        <p:txBody>
          <a:bodyPr wrap="none" anchor="ctr" anchorCtr="0"/>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a:solidFill>
                  <a:schemeClr val="bg1"/>
                </a:solidFill>
                <a:latin typeface="Calibri" panose="020F0502020204030204" pitchFamily="34" charset="0"/>
                <a:cs typeface="Calibri" panose="020F0502020204030204" pitchFamily="34" charset="0"/>
              </a:rPr>
              <a:t>9</a:t>
            </a:r>
          </a:p>
        </p:txBody>
      </p:sp>
      <p:sp>
        <p:nvSpPr>
          <p:cNvPr id="9" name="Textfeld 8">
            <a:extLst>
              <a:ext uri="{FF2B5EF4-FFF2-40B4-BE49-F238E27FC236}">
                <a16:creationId xmlns:a16="http://schemas.microsoft.com/office/drawing/2014/main" id="{C65E0D01-27E3-A262-FC62-9E7A5EC19B09}"/>
              </a:ext>
            </a:extLst>
          </p:cNvPr>
          <p:cNvSpPr txBox="1">
            <a:spLocks noChangeArrowheads="1"/>
          </p:cNvSpPr>
          <p:nvPr/>
        </p:nvSpPr>
        <p:spPr bwMode="auto">
          <a:xfrm>
            <a:off x="4455268" y="1691272"/>
            <a:ext cx="6898529" cy="2340000"/>
          </a:xfrm>
          <a:prstGeom prst="rect">
            <a:avLst/>
          </a:prstGeom>
          <a:solidFill>
            <a:srgbClr val="E4E4F2"/>
          </a:solidFill>
          <a:ln>
            <a:noFill/>
          </a:ln>
        </p:spPr>
        <p:txBody>
          <a:bodyPr wrap="square" lIns="144000" tIns="72000" rIns="144000" bIns="72000">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de-AT" altLang="de-DE" sz="2400">
                <a:solidFill>
                  <a:srgbClr val="575756"/>
                </a:solidFill>
                <a:latin typeface="+mn-lt"/>
                <a:cs typeface="+mn-cs"/>
              </a:rPr>
              <a:t>Tragen Sie das Messergebnis in Ihr Diabetes-Tagebuch ein.</a:t>
            </a:r>
          </a:p>
        </p:txBody>
      </p:sp>
      <p:sp>
        <p:nvSpPr>
          <p:cNvPr id="3" name="Rechteck 1">
            <a:extLst>
              <a:ext uri="{FF2B5EF4-FFF2-40B4-BE49-F238E27FC236}">
                <a16:creationId xmlns:a16="http://schemas.microsoft.com/office/drawing/2014/main" id="{6B46B171-8B01-E427-A5B9-893C37735E1C}"/>
              </a:ext>
            </a:extLst>
          </p:cNvPr>
          <p:cNvSpPr>
            <a:spLocks noChangeArrowheads="1"/>
          </p:cNvSpPr>
          <p:nvPr/>
        </p:nvSpPr>
        <p:spPr bwMode="auto">
          <a:xfrm>
            <a:off x="838200" y="4282544"/>
            <a:ext cx="720000" cy="720000"/>
          </a:xfrm>
          <a:prstGeom prst="rect">
            <a:avLst/>
          </a:prstGeom>
          <a:solidFill>
            <a:srgbClr val="3B5BA1"/>
          </a:solidFill>
          <a:ln w="9525" algn="ctr">
            <a:noFill/>
            <a:round/>
          </a:ln>
        </p:spPr>
        <p:txBody>
          <a:bodyPr wrap="none" anchor="ctr" anchorCtr="0"/>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4400" b="1">
                <a:solidFill>
                  <a:schemeClr val="bg1"/>
                </a:solidFill>
                <a:latin typeface="Calibri" panose="020F0502020204030204" pitchFamily="34" charset="0"/>
                <a:cs typeface="Calibri" panose="020F0502020204030204" pitchFamily="34" charset="0"/>
              </a:rPr>
              <a:t>10</a:t>
            </a:r>
          </a:p>
        </p:txBody>
      </p:sp>
      <p:sp>
        <p:nvSpPr>
          <p:cNvPr id="5" name="Textfeld 4">
            <a:extLst>
              <a:ext uri="{FF2B5EF4-FFF2-40B4-BE49-F238E27FC236}">
                <a16:creationId xmlns:a16="http://schemas.microsoft.com/office/drawing/2014/main" id="{FBD2A7AF-38BE-A563-7AA0-880CC2595A73}"/>
              </a:ext>
            </a:extLst>
          </p:cNvPr>
          <p:cNvSpPr txBox="1">
            <a:spLocks noChangeArrowheads="1"/>
          </p:cNvSpPr>
          <p:nvPr/>
        </p:nvSpPr>
        <p:spPr bwMode="auto">
          <a:xfrm>
            <a:off x="1653702" y="4282544"/>
            <a:ext cx="9700095" cy="2069010"/>
          </a:xfrm>
          <a:prstGeom prst="rect">
            <a:avLst/>
          </a:prstGeom>
          <a:solidFill>
            <a:srgbClr val="E4E4F2"/>
          </a:solidFill>
          <a:ln>
            <a:noFill/>
          </a:ln>
        </p:spPr>
        <p:txBody>
          <a:bodyPr wrap="square" lIns="144000" tIns="72000" rIns="144000" bIns="72000">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de-AT" altLang="de-DE" sz="2400" b="1">
                <a:solidFill>
                  <a:srgbClr val="575756"/>
                </a:solidFill>
                <a:latin typeface="+mn-lt"/>
                <a:cs typeface="+mn-cs"/>
              </a:rPr>
              <a:t>Lanzetten sind Einmalprodukte. Werfen Sie sie nach jeder Messung weg!</a:t>
            </a:r>
          </a:p>
          <a:p>
            <a:pPr>
              <a:spcAft>
                <a:spcPts val="600"/>
              </a:spcAft>
            </a:pPr>
            <a:r>
              <a:rPr lang="de-AT" altLang="de-DE" sz="2400">
                <a:solidFill>
                  <a:srgbClr val="575756"/>
                </a:solidFill>
                <a:latin typeface="+mn-lt"/>
                <a:cs typeface="+mn-cs"/>
              </a:rPr>
              <a:t>Um sich und Ihre Mitmenschen vor Verletzungen zu schützen, sammeln Sie die gebrauchten Lanzetten in einem Hartplastikbehälter (z. B. leere Mineralwasserflasche). Verschließen Sie diesen gut und entsorgen Sie ihn ordnungsgemäß.</a:t>
            </a:r>
          </a:p>
        </p:txBody>
      </p:sp>
      <p:sp>
        <p:nvSpPr>
          <p:cNvPr id="7" name="Rechteck 6">
            <a:extLst>
              <a:ext uri="{FF2B5EF4-FFF2-40B4-BE49-F238E27FC236}">
                <a16:creationId xmlns:a16="http://schemas.microsoft.com/office/drawing/2014/main" id="{374AF1CE-FD35-115F-A4F5-C9FE1C45F401}"/>
              </a:ext>
            </a:extLst>
          </p:cNvPr>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1</a:t>
            </a:r>
            <a:endParaRPr lang="de-DE" sz="2800" b="1"/>
          </a:p>
        </p:txBody>
      </p:sp>
    </p:spTree>
    <p:extLst>
      <p:ext uri="{BB962C8B-B14F-4D97-AF65-F5344CB8AC3E}">
        <p14:creationId xmlns:p14="http://schemas.microsoft.com/office/powerpoint/2010/main" val="133870640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defPPr/>
          </a:lstStyle>
          <a:p>
            <a:r>
              <a:rPr lang="de-DE"/>
              <a:t>BZ-Selbstmessung: </a:t>
            </a:r>
            <a:br>
              <a:rPr lang="de-DE"/>
            </a:br>
            <a:r>
              <a:rPr lang="de-DE"/>
              <a:t>Das kann die Werte verfälschen</a:t>
            </a:r>
          </a:p>
        </p:txBody>
      </p:sp>
      <p:sp>
        <p:nvSpPr>
          <p:cNvPr id="3" name="Inhaltsplatzhalter 2"/>
          <p:cNvSpPr>
            <a:spLocks noGrp="1"/>
          </p:cNvSpPr>
          <p:nvPr>
            <p:ph idx="1"/>
          </p:nvPr>
        </p:nvSpPr>
        <p:spPr/>
        <p:txBody>
          <a:bodyPr>
            <a:normAutofit/>
          </a:bodyPr>
          <a:lstStyle>
            <a:defPPr/>
          </a:lstStyle>
          <a:p>
            <a:r>
              <a:rPr lang="de-DE" altLang="de-DE" sz="2400"/>
              <a:t>Zu wenig Blut aufgetragen</a:t>
            </a:r>
          </a:p>
          <a:p>
            <a:r>
              <a:rPr lang="de-DE" altLang="de-DE" sz="2400"/>
              <a:t>Testreifen unsachgemäß gelagert </a:t>
            </a:r>
          </a:p>
          <a:p>
            <a:pPr marL="804863" lvl="1" indent="-357188"/>
            <a:r>
              <a:rPr lang="de-DE" altLang="de-DE" sz="2000"/>
              <a:t>zu feucht, zu kalt, zu heiß</a:t>
            </a:r>
          </a:p>
          <a:p>
            <a:r>
              <a:rPr lang="de-DE" altLang="de-DE" sz="2400"/>
              <a:t>Hände nicht gewaschen</a:t>
            </a:r>
          </a:p>
          <a:p>
            <a:r>
              <a:rPr lang="de-DE" altLang="de-DE" sz="2400"/>
              <a:t>Zu sehr gequetscht</a:t>
            </a:r>
          </a:p>
          <a:p>
            <a:r>
              <a:rPr lang="de-DE" altLang="de-DE" sz="2400"/>
              <a:t>Alkoholtupfer verwendet</a:t>
            </a:r>
          </a:p>
          <a:p>
            <a:r>
              <a:rPr lang="de-AT" altLang="de-DE" sz="2400"/>
              <a:t>Hände mit einer Seife mit Zusatz </a:t>
            </a:r>
            <a:br>
              <a:rPr lang="de-AT" altLang="de-DE" sz="2400"/>
            </a:br>
            <a:r>
              <a:rPr lang="de-AT" altLang="de-DE" sz="2400"/>
              <a:t>von Honig oder Karamell gewaschen</a:t>
            </a:r>
            <a:endParaRPr lang="de-DE" altLang="de-DE" sz="2400"/>
          </a:p>
          <a:p>
            <a:r>
              <a:rPr lang="de-DE" altLang="de-DE" sz="2400"/>
              <a:t>Abgelaufene Streifen verwendet</a:t>
            </a:r>
          </a:p>
        </p:txBody>
      </p:sp>
      <p:sp>
        <p:nvSpPr>
          <p:cNvPr id="8" name="Rechteck 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1</a:t>
            </a:r>
            <a:endParaRPr lang="de-DE" sz="2800" b="1"/>
          </a:p>
        </p:txBody>
      </p:sp>
      <p:pic>
        <p:nvPicPr>
          <p:cNvPr id="4" name="Grafik 3">
            <a:extLst>
              <a:ext uri="{FF2B5EF4-FFF2-40B4-BE49-F238E27FC236}">
                <a16:creationId xmlns:a16="http://schemas.microsoft.com/office/drawing/2014/main" id="{D6D7C7ED-E588-A79C-7EBC-CBE569EEF4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32483" y="2330512"/>
            <a:ext cx="3045396" cy="3045396"/>
          </a:xfrm>
          <a:prstGeom prst="rect">
            <a:avLst/>
          </a:prstGeom>
        </p:spPr>
      </p:pic>
    </p:spTree>
    <p:extLst>
      <p:ext uri="{BB962C8B-B14F-4D97-AF65-F5344CB8AC3E}">
        <p14:creationId xmlns:p14="http://schemas.microsoft.com/office/powerpoint/2010/main" val="410141149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defPPr/>
          </a:lstStyle>
          <a:p>
            <a:r>
              <a:rPr lang="de-DE"/>
              <a:t>BZ-Selbstmessung:</a:t>
            </a:r>
            <a:br>
              <a:rPr lang="de-DE"/>
            </a:br>
            <a:r>
              <a:rPr lang="de-DE"/>
              <a:t>Wann und wie oft soll ich messen?</a:t>
            </a:r>
          </a:p>
        </p:txBody>
      </p:sp>
      <p:sp>
        <p:nvSpPr>
          <p:cNvPr id="3" name="Inhaltsplatzhalter 2"/>
          <p:cNvSpPr>
            <a:spLocks noGrp="1"/>
          </p:cNvSpPr>
          <p:nvPr>
            <p:ph idx="1"/>
          </p:nvPr>
        </p:nvSpPr>
        <p:spPr/>
        <p:txBody>
          <a:bodyPr>
            <a:normAutofit/>
          </a:bodyPr>
          <a:lstStyle>
            <a:defPPr/>
          </a:lstStyle>
          <a:p>
            <a:r>
              <a:rPr lang="de-DE" altLang="de-DE" sz="2400"/>
              <a:t>Im Rahmen der Schulung empfehlen wir, </a:t>
            </a:r>
            <a:r>
              <a:rPr lang="de-DE" altLang="de-DE" sz="2400" b="1"/>
              <a:t>pro Woche 1 x ein 7-Punkte-Tagesprofil </a:t>
            </a:r>
            <a:r>
              <a:rPr lang="de-DE" altLang="de-DE" sz="2400"/>
              <a:t>zu machen:</a:t>
            </a:r>
          </a:p>
          <a:p>
            <a:pPr lvl="1"/>
            <a:r>
              <a:rPr lang="de-DE" altLang="de-DE" sz="2000"/>
              <a:t>1. Wert = Nüchternblutzucker</a:t>
            </a:r>
          </a:p>
          <a:p>
            <a:pPr lvl="1"/>
            <a:r>
              <a:rPr lang="de-DE" altLang="de-DE" sz="2000"/>
              <a:t>2. Wert = 2 Stunden nach dem Frühstück</a:t>
            </a:r>
          </a:p>
          <a:p>
            <a:pPr lvl="1"/>
            <a:r>
              <a:rPr lang="de-DE" altLang="de-DE" sz="2000"/>
              <a:t>3. Wert = vor dem Mittagessen</a:t>
            </a:r>
          </a:p>
          <a:p>
            <a:pPr lvl="1"/>
            <a:r>
              <a:rPr lang="de-DE" altLang="de-DE" sz="2000"/>
              <a:t>4. Wert = 2 Stunden nach dem Mittagessen</a:t>
            </a:r>
          </a:p>
          <a:p>
            <a:pPr lvl="1"/>
            <a:r>
              <a:rPr lang="de-DE" altLang="de-DE" sz="2000"/>
              <a:t>5. Wert = vor dem Abendessen</a:t>
            </a:r>
          </a:p>
          <a:p>
            <a:pPr lvl="1"/>
            <a:r>
              <a:rPr lang="de-DE" altLang="de-DE" sz="2000"/>
              <a:t>6. Wert = 2 Stunden nach dem Abendessen</a:t>
            </a:r>
          </a:p>
          <a:p>
            <a:pPr lvl="1"/>
            <a:r>
              <a:rPr lang="de-DE" altLang="de-DE" sz="2000"/>
              <a:t>7. Wert = vor dem Schlafengehen</a:t>
            </a:r>
          </a:p>
          <a:p>
            <a:r>
              <a:rPr lang="de-DE" altLang="de-DE" sz="2400"/>
              <a:t>Über die Häufigkeit und den Zeitpunkt der fortlaufenden Blutzuckerkontrolle sprechen Sie bitte mit Ihrer Ärztin oder Ihrem Arzt!</a:t>
            </a:r>
          </a:p>
        </p:txBody>
      </p:sp>
      <p:sp>
        <p:nvSpPr>
          <p:cNvPr id="5" name="Rechteck 4"/>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1</a:t>
            </a:r>
            <a:endParaRPr lang="de-DE" sz="2800" b="1"/>
          </a:p>
        </p:txBody>
      </p:sp>
    </p:spTree>
    <p:extLst>
      <p:ext uri="{BB962C8B-B14F-4D97-AF65-F5344CB8AC3E}">
        <p14:creationId xmlns:p14="http://schemas.microsoft.com/office/powerpoint/2010/main" val="357160737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p:cNvPicPr>
            <a:picLocks noGrp="1" noChangeAspect="1"/>
          </p:cNvPicPr>
          <p:nvPr>
            <p:ph type="pic" sz="quarter" idx="13"/>
          </p:nvPr>
        </p:nvPicPr>
        <p:blipFill>
          <a:blip r:embed="rId2">
            <a:extLst>
              <a:ext uri="{28A0092B-C50C-407E-A947-70E740481C1C}">
                <a14:useLocalDpi xmlns:a14="http://schemas.microsoft.com/office/drawing/2010/main"/>
              </a:ext>
            </a:extLst>
          </a:blip>
          <a:srcRect t="30524" b="21524"/>
          <a:stretch>
            <a:fillRect/>
          </a:stretch>
        </p:blipFill>
        <p:spPr/>
      </p:pic>
      <p:sp>
        <p:nvSpPr>
          <p:cNvPr id="2" name="Titel 1"/>
          <p:cNvSpPr>
            <a:spLocks noGrp="1"/>
          </p:cNvSpPr>
          <p:nvPr>
            <p:ph type="title"/>
          </p:nvPr>
        </p:nvSpPr>
        <p:spPr/>
        <p:txBody>
          <a:bodyPr>
            <a:normAutofit fontScale="90000"/>
          </a:bodyPr>
          <a:lstStyle>
            <a:defPPr/>
          </a:lstStyle>
          <a:p>
            <a:r>
              <a:rPr lang="de-DE"/>
              <a:t>Diabetes mellitus Typ 2</a:t>
            </a:r>
          </a:p>
        </p:txBody>
      </p:sp>
      <p:sp>
        <p:nvSpPr>
          <p:cNvPr id="3" name="Textplatzhalter 2"/>
          <p:cNvSpPr>
            <a:spLocks noGrp="1"/>
          </p:cNvSpPr>
          <p:nvPr>
            <p:ph type="body" sz="quarter" idx="11"/>
          </p:nvPr>
        </p:nvSpPr>
        <p:spPr/>
        <p:txBody>
          <a:bodyPr>
            <a:normAutofit lnSpcReduction="10000"/>
          </a:bodyPr>
          <a:lstStyle>
            <a:defPPr/>
          </a:lstStyle>
          <a:p>
            <a:r>
              <a:rPr lang="de-DE"/>
              <a:t>Schulung</a:t>
            </a:r>
          </a:p>
        </p:txBody>
      </p:sp>
      <p:sp>
        <p:nvSpPr>
          <p:cNvPr id="4" name="Textplatzhalter 3"/>
          <p:cNvSpPr>
            <a:spLocks noGrp="1"/>
          </p:cNvSpPr>
          <p:nvPr>
            <p:ph type="body" sz="quarter" idx="12"/>
          </p:nvPr>
        </p:nvSpPr>
        <p:spPr/>
        <p:txBody>
          <a:bodyPr>
            <a:normAutofit fontScale="92500" lnSpcReduction="10000"/>
          </a:bodyPr>
          <a:lstStyle>
            <a:defPPr/>
          </a:lstStyle>
          <a:p>
            <a:r>
              <a:rPr lang="de-DE"/>
              <a:t>Ohne Insulintherapie</a:t>
            </a:r>
          </a:p>
        </p:txBody>
      </p:sp>
      <p:cxnSp>
        <p:nvCxnSpPr>
          <p:cNvPr id="8" name="Gerader Verbinder 7"/>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rot="16200000">
            <a:off x="10681976" y="4047465"/>
            <a:ext cx="2766647" cy="104400"/>
          </a:xfrm>
          <a:prstGeom prst="rect">
            <a:avLst/>
          </a:prstGeom>
        </p:spPr>
        <p:txBody>
          <a:bodyPr vert="horz" wrap="none" lIns="0" tIns="0" rIns="0" bIns="0" rtlCol="0">
            <a:noAutofit/>
          </a:bodyPr>
          <a:lstStyle>
            <a:defPPr/>
          </a:lstStyle>
          <a:p>
            <a:pPr>
              <a:lnSpc>
                <a:spcPct val="90000"/>
              </a:lnSpc>
              <a:spcBef>
                <a:spcPts val="300"/>
              </a:spcBef>
            </a:pPr>
            <a:r>
              <a:rPr lang="de-DE" sz="1000">
                <a:solidFill>
                  <a:srgbClr val="575756"/>
                </a:solidFill>
                <a:latin typeface="+mj-lt"/>
              </a:rPr>
              <a:t>Foto: © Raffael Stiborek – Agentur Wundermild</a:t>
            </a:r>
          </a:p>
        </p:txBody>
      </p:sp>
      <p:sp>
        <p:nvSpPr>
          <p:cNvPr id="9" name="Rechteck 8"/>
          <p:cNvSpPr/>
          <p:nvPr/>
        </p:nvSpPr>
        <p:spPr>
          <a:xfrm>
            <a:off x="9546336" y="1895921"/>
            <a:ext cx="2645664" cy="802420"/>
          </a:xfrm>
          <a:prstGeom prst="rect">
            <a:avLst/>
          </a:prstGeom>
          <a:solidFill>
            <a:srgbClr val="F9B000"/>
          </a:solidFill>
          <a:ln>
            <a:noFill/>
          </a:ln>
          <a:effectLst>
            <a:outerShdw blurRad="101600" dist="508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4800" b="1"/>
              <a:t>Modul 2</a:t>
            </a:r>
            <a:endParaRPr lang="de-DE" sz="4800" b="1"/>
          </a:p>
        </p:txBody>
      </p:sp>
    </p:spTree>
    <p:extLst>
      <p:ext uri="{BB962C8B-B14F-4D97-AF65-F5344CB8AC3E}">
        <p14:creationId xmlns:p14="http://schemas.microsoft.com/office/powerpoint/2010/main" val="28274130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p:cNvPicPr>
            <a:picLocks noGrp="1" noChangeAspect="1"/>
          </p:cNvPicPr>
          <p:nvPr>
            <p:ph type="pic" sz="quarter" idx="22"/>
          </p:nvPr>
        </p:nvPicPr>
        <p:blipFill>
          <a:blip r:embed="rId2" cstate="screen">
            <a:extLst>
              <a:ext uri="{28A0092B-C50C-407E-A947-70E740481C1C}">
                <a14:useLocalDpi xmlns:a14="http://schemas.microsoft.com/office/drawing/2010/main"/>
              </a:ext>
            </a:extLst>
          </a:blip>
          <a:srcRect t="28849" b="733"/>
          <a:stretch>
            <a:fillRect/>
          </a:stretch>
        </p:blipFill>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defPPr/>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3" name="Titel 2"/>
          <p:cNvSpPr>
            <a:spLocks noGrp="1"/>
          </p:cNvSpPr>
          <p:nvPr>
            <p:ph type="title"/>
          </p:nvPr>
        </p:nvSpPr>
        <p:spPr/>
        <p:txBody>
          <a:bodyPr>
            <a:normAutofit fontScale="90000"/>
          </a:bodyPr>
          <a:lstStyle>
            <a:defPPr/>
          </a:lstStyle>
          <a:p>
            <a:r>
              <a:rPr lang="de-DE"/>
              <a:t>Willkommen zum 2. Modul</a:t>
            </a:r>
          </a:p>
        </p:txBody>
      </p:sp>
      <p:sp>
        <p:nvSpPr>
          <p:cNvPr id="4" name="Textplatzhalter 3"/>
          <p:cNvSpPr>
            <a:spLocks noGrp="1"/>
          </p:cNvSpPr>
          <p:nvPr>
            <p:ph type="body" sz="quarter" idx="21"/>
          </p:nvPr>
        </p:nvSpPr>
        <p:spPr/>
        <p:txBody>
          <a:bodyPr>
            <a:normAutofit fontScale="85000" lnSpcReduction="20000"/>
          </a:bodyPr>
          <a:lstStyle>
            <a:defPPr/>
          </a:lstStyle>
          <a:p>
            <a:r>
              <a:rPr lang="de-DE"/>
              <a:t>Gesunde Ernährung</a:t>
            </a:r>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rot="16200000">
            <a:off x="10752423" y="5125431"/>
            <a:ext cx="2766647" cy="245296"/>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chemeClr val="bg1"/>
                </a:solidFill>
                <a:effectLst/>
                <a:uLnTx/>
                <a:uFillTx/>
                <a:latin typeface="+mj-lt"/>
                <a:ea typeface="+mn-ea"/>
                <a:cs typeface="+mn-cs"/>
              </a:rPr>
              <a:t>Foto: </a:t>
            </a:r>
            <a:r>
              <a:rPr lang="de-DE" sz="1000">
                <a:solidFill>
                  <a:schemeClr val="bg1"/>
                </a:solidFill>
                <a:latin typeface="+mj-lt"/>
              </a:rPr>
              <a:t>© Daniel Vincek – stock.adobe.com</a:t>
            </a:r>
            <a:endParaRPr kumimoji="0" lang="de-DE" sz="1000" b="0" i="0" u="none" strike="noStrike" kern="1200" cap="none" spc="0" normalizeH="0" baseline="0" noProof="0">
              <a:ln>
                <a:noFill/>
              </a:ln>
              <a:solidFill>
                <a:schemeClr val="bg1"/>
              </a:solidFill>
              <a:effectLst/>
              <a:uLnTx/>
              <a:uFillTx/>
              <a:latin typeface="+mj-lt"/>
              <a:ea typeface="+mn-ea"/>
              <a:cs typeface="+mn-cs"/>
            </a:endParaRPr>
          </a:p>
        </p:txBody>
      </p:sp>
      <p:sp>
        <p:nvSpPr>
          <p:cNvPr id="11" name="Rechteck 10"/>
          <p:cNvSpPr/>
          <p:nvPr/>
        </p:nvSpPr>
        <p:spPr>
          <a:xfrm>
            <a:off x="781787" y="0"/>
            <a:ext cx="2005610" cy="668053"/>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3600" b="1"/>
              <a:t>Modul 2</a:t>
            </a:r>
            <a:endParaRPr lang="de-DE" sz="3600" b="1"/>
          </a:p>
        </p:txBody>
      </p:sp>
    </p:spTree>
    <p:extLst>
      <p:ext uri="{BB962C8B-B14F-4D97-AF65-F5344CB8AC3E}">
        <p14:creationId xmlns:p14="http://schemas.microsoft.com/office/powerpoint/2010/main" val="46243584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defPPr/>
          </a:lstStyle>
          <a:p>
            <a:pPr>
              <a:defRPr/>
            </a:pPr>
            <a:r>
              <a:rPr lang="de-DE"/>
              <a:t>Was erwartet Sie heute?</a:t>
            </a:r>
          </a:p>
        </p:txBody>
      </p:sp>
      <p:sp>
        <p:nvSpPr>
          <p:cNvPr id="4" name="Inhaltsplatzhalter 3"/>
          <p:cNvSpPr>
            <a:spLocks noGrp="1"/>
          </p:cNvSpPr>
          <p:nvPr>
            <p:ph idx="1"/>
          </p:nvPr>
        </p:nvSpPr>
        <p:spPr/>
        <p:txBody>
          <a:bodyPr>
            <a:normAutofit/>
          </a:bodyPr>
          <a:lstStyle>
            <a:defPPr/>
          </a:lstStyle>
          <a:p>
            <a:pPr marL="0" indent="0">
              <a:buNone/>
            </a:pPr>
            <a:r>
              <a:rPr lang="de-DE" b="1">
                <a:solidFill>
                  <a:srgbClr val="3B5BA1"/>
                </a:solidFill>
              </a:rPr>
              <a:t>Themen</a:t>
            </a:r>
          </a:p>
          <a:p>
            <a:r>
              <a:rPr lang="de-AT" sz="2400"/>
              <a:t>Nahrungsbestandteile, Energieverteilung</a:t>
            </a:r>
            <a:endParaRPr lang="de-DE" sz="2400"/>
          </a:p>
          <a:p>
            <a:r>
              <a:rPr lang="de-DE" sz="2400"/>
              <a:t>Kohlenhydrate &amp; Blutzucker</a:t>
            </a:r>
          </a:p>
          <a:p>
            <a:r>
              <a:rPr lang="de-AT" sz="2400"/>
              <a:t>Optimale Fettzufuhr</a:t>
            </a:r>
            <a:endParaRPr lang="de-DE" sz="2400"/>
          </a:p>
          <a:p>
            <a:r>
              <a:rPr lang="de-AT" sz="2400"/>
              <a:t>Eiweißbedarf</a:t>
            </a:r>
          </a:p>
          <a:p>
            <a:r>
              <a:rPr lang="de-DE" sz="2400"/>
              <a:t>„Gesunder Teller“</a:t>
            </a:r>
          </a:p>
          <a:p>
            <a:r>
              <a:rPr lang="de-AT" sz="2400"/>
              <a:t>Ernährungspyramide</a:t>
            </a:r>
            <a:endParaRPr lang="de-DE" sz="2400"/>
          </a:p>
        </p:txBody>
      </p:sp>
      <p:sp>
        <p:nvSpPr>
          <p:cNvPr id="9" name="Textfeld 8"/>
          <p:cNvSpPr txBox="1"/>
          <p:nvPr/>
        </p:nvSpPr>
        <p:spPr>
          <a:xfrm>
            <a:off x="7597302" y="6232048"/>
            <a:ext cx="2766647" cy="104400"/>
          </a:xfrm>
          <a:prstGeom prst="rect">
            <a:avLst/>
          </a:prstGeom>
        </p:spPr>
        <p:txBody>
          <a:bodyPr vert="horz" wrap="none" lIns="0" tIns="0" rIns="0" bIns="0" rtlCol="0">
            <a:noAutofit/>
          </a:bodyPr>
          <a:lstStyle>
            <a:defPPr/>
          </a:lstStyle>
          <a:p>
            <a:pPr>
              <a:lnSpc>
                <a:spcPct val="90000"/>
              </a:lnSpc>
              <a:spcBef>
                <a:spcPts val="300"/>
              </a:spcBef>
            </a:pPr>
            <a:r>
              <a:rPr lang="de-DE" sz="1000">
                <a:solidFill>
                  <a:srgbClr val="575756"/>
                </a:solidFill>
              </a:rPr>
              <a:t>Foto: © Lisavetta  – Shutterstock.com</a:t>
            </a:r>
          </a:p>
        </p:txBody>
      </p:sp>
      <p:sp>
        <p:nvSpPr>
          <p:cNvPr id="5" name="Rechteck 4"/>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2</a:t>
            </a:r>
            <a:endParaRPr lang="de-DE" sz="2800" b="1"/>
          </a:p>
        </p:txBody>
      </p:sp>
      <p:pic>
        <p:nvPicPr>
          <p:cNvPr id="8" name="Bildplatzhalter 7">
            <a:extLst>
              <a:ext uri="{FF2B5EF4-FFF2-40B4-BE49-F238E27FC236}">
                <a16:creationId xmlns:a16="http://schemas.microsoft.com/office/drawing/2014/main" id="{ECCBB2D1-672D-5400-E179-EED819AA0C38}"/>
              </a:ext>
            </a:extLst>
          </p:cNvPr>
          <p:cNvPicPr>
            <a:picLocks noGrp="1" noChangeAspect="1"/>
          </p:cNvPicPr>
          <p:nvPr>
            <p:ph type="pic" idx="10"/>
          </p:nvPr>
        </p:nvPicPr>
        <p:blipFill>
          <a:blip r:embed="rId3"/>
          <a:srcRect t="26" b="26"/>
          <a:stretch>
            <a:fillRect/>
          </a:stretch>
        </p:blipFill>
        <p:spPr>
          <a:prstGeom prst="rect">
            <a:avLst/>
          </a:prstGeom>
        </p:spPr>
      </p:pic>
    </p:spTree>
    <p:extLst>
      <p:ext uri="{BB962C8B-B14F-4D97-AF65-F5344CB8AC3E}">
        <p14:creationId xmlns:p14="http://schemas.microsoft.com/office/powerpoint/2010/main" val="387011273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Woraus besteht unsere Nahrung?</a:t>
            </a:r>
          </a:p>
        </p:txBody>
      </p:sp>
      <p:sp>
        <p:nvSpPr>
          <p:cNvPr id="3" name="Inhaltsplatzhalter 2"/>
          <p:cNvSpPr>
            <a:spLocks noGrp="1"/>
          </p:cNvSpPr>
          <p:nvPr>
            <p:ph idx="1"/>
          </p:nvPr>
        </p:nvSpPr>
        <p:spPr/>
        <p:txBody>
          <a:bodyPr>
            <a:noAutofit/>
          </a:bodyPr>
          <a:lstStyle>
            <a:defPPr/>
          </a:lstStyle>
          <a:p>
            <a:pPr marL="0" indent="0">
              <a:buNone/>
              <a:defRPr/>
            </a:pPr>
            <a:r>
              <a:rPr lang="de-DE" sz="2400" b="1">
                <a:solidFill>
                  <a:srgbClr val="3B5BA1"/>
                </a:solidFill>
              </a:rPr>
              <a:t>1. Nährstoffe</a:t>
            </a:r>
          </a:p>
          <a:p>
            <a:pPr lvl="1">
              <a:defRPr/>
            </a:pPr>
            <a:r>
              <a:rPr lang="de-DE" sz="2000"/>
              <a:t>Eiweiß (1 g = 4 kcal)</a:t>
            </a:r>
          </a:p>
          <a:p>
            <a:pPr lvl="1">
              <a:defRPr/>
            </a:pPr>
            <a:r>
              <a:rPr lang="de-DE" sz="2000"/>
              <a:t>Fett (1 g = 9 kcal)</a:t>
            </a:r>
          </a:p>
          <a:p>
            <a:pPr lvl="1">
              <a:defRPr/>
            </a:pPr>
            <a:r>
              <a:rPr lang="de-DE" sz="2000"/>
              <a:t>Kohlenhydrate (1 g = 4 kcal)</a:t>
            </a:r>
          </a:p>
          <a:p>
            <a:pPr lvl="1">
              <a:spcAft>
                <a:spcPts val="600"/>
              </a:spcAft>
              <a:defRPr/>
            </a:pPr>
            <a:r>
              <a:rPr lang="de-DE" sz="2000"/>
              <a:t>Alkohol (1 g = 7 kcal)</a:t>
            </a:r>
          </a:p>
          <a:p>
            <a:pPr marL="0" indent="0">
              <a:buNone/>
              <a:defRPr/>
            </a:pPr>
            <a:r>
              <a:rPr lang="de-DE" sz="2400" b="1">
                <a:solidFill>
                  <a:srgbClr val="3B5BA1"/>
                </a:solidFill>
              </a:rPr>
              <a:t>2. Wirkstoffe</a:t>
            </a:r>
          </a:p>
          <a:p>
            <a:pPr lvl="1">
              <a:defRPr/>
            </a:pPr>
            <a:r>
              <a:rPr lang="de-DE" sz="2000"/>
              <a:t>Vitamine</a:t>
            </a:r>
          </a:p>
          <a:p>
            <a:pPr lvl="1">
              <a:defRPr/>
            </a:pPr>
            <a:r>
              <a:rPr lang="de-DE" sz="2000"/>
              <a:t>Mineralstoffe</a:t>
            </a:r>
          </a:p>
          <a:p>
            <a:pPr lvl="1">
              <a:spcAft>
                <a:spcPts val="600"/>
              </a:spcAft>
              <a:defRPr/>
            </a:pPr>
            <a:r>
              <a:rPr lang="de-DE" sz="2000"/>
              <a:t>Sekundäre Pflanzeninhaltsstoffe</a:t>
            </a:r>
          </a:p>
          <a:p>
            <a:pPr marL="0" indent="0">
              <a:spcAft>
                <a:spcPts val="600"/>
              </a:spcAft>
              <a:buNone/>
              <a:defRPr/>
            </a:pPr>
            <a:r>
              <a:rPr lang="de-DE" sz="2400" b="1">
                <a:solidFill>
                  <a:srgbClr val="3B5BA1"/>
                </a:solidFill>
              </a:rPr>
              <a:t>3. Ballaststoffe</a:t>
            </a:r>
          </a:p>
          <a:p>
            <a:pPr marL="0" indent="0">
              <a:buNone/>
              <a:defRPr/>
            </a:pPr>
            <a:r>
              <a:rPr lang="de-DE" sz="2400" b="1">
                <a:solidFill>
                  <a:srgbClr val="3B5BA1"/>
                </a:solidFill>
              </a:rPr>
              <a:t>4. Wasser</a:t>
            </a:r>
          </a:p>
        </p:txBody>
      </p:sp>
      <p:pic>
        <p:nvPicPr>
          <p:cNvPr id="7" name="Bildplatzhalter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26602" y="1939625"/>
            <a:ext cx="6027198" cy="4018132"/>
          </a:xfrm>
          <a:prstGeom prst="rect">
            <a:avLst/>
          </a:prstGeom>
        </p:spPr>
      </p:pic>
      <p:sp>
        <p:nvSpPr>
          <p:cNvPr id="9" name="Textfeld 8"/>
          <p:cNvSpPr txBox="1"/>
          <p:nvPr/>
        </p:nvSpPr>
        <p:spPr>
          <a:xfrm>
            <a:off x="7076544" y="5957757"/>
            <a:ext cx="2766647" cy="237638"/>
          </a:xfrm>
          <a:prstGeom prst="rect">
            <a:avLst/>
          </a:prstGeom>
        </p:spPr>
        <p:txBody>
          <a:bodyPr vert="horz" wrap="none" lIns="0" tIns="0" rIns="0" bIns="0" rtlCol="0">
            <a:noAutofit/>
          </a:bodyPr>
          <a:lstStyle>
            <a:defPPr/>
          </a:lstStyle>
          <a:p>
            <a:pPr algn="ct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Elena Eryomenko – Shutterstock.</a:t>
            </a:r>
            <a:r>
              <a:rPr kumimoji="0" lang="de-DE" sz="1000" b="0" i="0" u="none" strike="noStrike" kern="1200" cap="none" spc="0" normalizeH="0" baseline="0" noProof="0" err="1">
                <a:ln>
                  <a:noFill/>
                </a:ln>
                <a:solidFill>
                  <a:srgbClr val="575756"/>
                </a:solidFill>
                <a:effectLst/>
                <a:uLnTx/>
                <a:uFillTx/>
                <a:latin typeface="+mj-lt"/>
                <a:ea typeface="+mn-ea"/>
                <a:cs typeface="+mn-cs"/>
              </a:rPr>
              <a:t>com</a:t>
            </a:r>
            <a:endParaRPr kumimoji="0" lang="de-DE" sz="1000" b="0" i="0" u="none" strike="noStrike" kern="1200" cap="none" spc="0" normalizeH="0" baseline="0" noProof="0">
              <a:ln>
                <a:noFill/>
              </a:ln>
              <a:solidFill>
                <a:srgbClr val="575756"/>
              </a:solidFill>
              <a:effectLst/>
              <a:uLnTx/>
              <a:uFillTx/>
              <a:latin typeface="+mj-lt"/>
              <a:ea typeface="+mn-ea"/>
              <a:cs typeface="+mn-cs"/>
            </a:endParaRPr>
          </a:p>
        </p:txBody>
      </p:sp>
      <p:sp>
        <p:nvSpPr>
          <p:cNvPr id="6" name="Rechteck 5"/>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2</a:t>
            </a:r>
            <a:endParaRPr lang="de-DE" sz="2800" b="1"/>
          </a:p>
        </p:txBody>
      </p:sp>
    </p:spTree>
    <p:extLst>
      <p:ext uri="{BB962C8B-B14F-4D97-AF65-F5344CB8AC3E}">
        <p14:creationId xmlns:p14="http://schemas.microsoft.com/office/powerpoint/2010/main" val="295097008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CB52AB6F-B5BC-1EC9-E82E-50F29A7097C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42060" y1="72573" x2="42060" y2="72573"/>
                        <a14:backgroundMark x1="44540" y1="70105" x2="44540" y2="70105"/>
                        <a14:backgroundMark x1="40685" y1="73261" x2="40685" y2="73261"/>
                        <a14:backgroundMark x1="52036" y1="72856" x2="52036" y2="72856"/>
                        <a14:backgroundMark x1="45080" y1="68730" x2="45080" y2="68730"/>
                        <a14:backgroundMark x1="52143" y1="72451" x2="52143" y2="72451"/>
                        <a14:backgroundMark x1="72311" y1="69417" x2="72311" y2="69417"/>
                      </a14:backgroundRemoval>
                    </a14:imgEffect>
                  </a14:imgLayer>
                </a14:imgProps>
              </a:ext>
              <a:ext uri="{28A0092B-C50C-407E-A947-70E740481C1C}">
                <a14:useLocalDpi xmlns:a14="http://schemas.microsoft.com/office/drawing/2010/main"/>
              </a:ext>
            </a:extLst>
          </a:blip>
          <a:stretch>
            <a:fillRect/>
          </a:stretch>
        </p:blipFill>
        <p:spPr>
          <a:xfrm>
            <a:off x="8720017" y="4166103"/>
            <a:ext cx="3471983" cy="2314655"/>
          </a:xfrm>
          <a:prstGeom prst="rect">
            <a:avLst/>
          </a:prstGeom>
        </p:spPr>
      </p:pic>
      <p:sp>
        <p:nvSpPr>
          <p:cNvPr id="15363"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Kohlenhydrate</a:t>
            </a:r>
          </a:p>
        </p:txBody>
      </p:sp>
      <p:sp>
        <p:nvSpPr>
          <p:cNvPr id="15364" name="Textfeld 4"/>
          <p:cNvSpPr txBox="1">
            <a:spLocks noChangeArrowheads="1"/>
          </p:cNvSpPr>
          <p:nvPr/>
        </p:nvSpPr>
        <p:spPr bwMode="auto">
          <a:xfrm>
            <a:off x="10017303" y="1799285"/>
            <a:ext cx="13356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de-DE" altLang="de-DE" sz="2400" b="1">
                <a:solidFill>
                  <a:srgbClr val="3C5BA6"/>
                </a:solidFill>
                <a:latin typeface="Calibri" panose="020F0502020204030204" pitchFamily="34" charset="0"/>
                <a:cs typeface="Calibri" panose="020F0502020204030204" pitchFamily="34" charset="0"/>
              </a:rPr>
              <a:t>Stärke</a:t>
            </a:r>
            <a:endParaRPr lang="de-DE" altLang="de-DE" sz="2800" b="1">
              <a:solidFill>
                <a:srgbClr val="3C5BA6"/>
              </a:solidFill>
              <a:latin typeface="Calibri" panose="020F0502020204030204" pitchFamily="34" charset="0"/>
              <a:cs typeface="Calibri" panose="020F0502020204030204" pitchFamily="34" charset="0"/>
            </a:endParaRPr>
          </a:p>
        </p:txBody>
      </p:sp>
      <p:sp>
        <p:nvSpPr>
          <p:cNvPr id="32" name="Textfeld 31"/>
          <p:cNvSpPr txBox="1"/>
          <p:nvPr/>
        </p:nvSpPr>
        <p:spPr>
          <a:xfrm>
            <a:off x="838198" y="1696545"/>
            <a:ext cx="5257802" cy="2185214"/>
          </a:xfrm>
          <a:prstGeom prst="rect">
            <a:avLst/>
          </a:prstGeom>
          <a:noFill/>
        </p:spPr>
        <p:txBody>
          <a:bodyPr wrap="square">
            <a:spAutoFit/>
          </a:bodyPr>
          <a:lstStyle>
            <a:defPPr/>
          </a:lstStyle>
          <a:p>
            <a:pPr eaLnBrk="1" hangingPunct="1">
              <a:lnSpc>
                <a:spcPct val="150000"/>
              </a:lnSpc>
              <a:defRPr/>
            </a:pPr>
            <a:r>
              <a:rPr lang="de-DE" sz="2400" b="1">
                <a:solidFill>
                  <a:srgbClr val="3C5BA6"/>
                </a:solidFill>
                <a:latin typeface="Calibri" panose="020F0502020204030204" pitchFamily="34" charset="0"/>
                <a:cs typeface="Calibri" panose="020F0502020204030204" pitchFamily="34" charset="0"/>
              </a:rPr>
              <a:t>Zuckerarten</a:t>
            </a:r>
            <a:endParaRPr lang="de-DE" sz="2800" b="1">
              <a:solidFill>
                <a:srgbClr val="3C5BA6"/>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defRPr/>
            </a:pPr>
            <a:r>
              <a:rPr lang="de-DE" sz="2000">
                <a:solidFill>
                  <a:srgbClr val="575756"/>
                </a:solidFill>
                <a:latin typeface="Calibri" panose="020F0502020204030204" pitchFamily="34" charset="0"/>
                <a:cs typeface="Calibri" panose="020F0502020204030204" pitchFamily="34" charset="0"/>
              </a:rPr>
              <a:t>Traubenzucker</a:t>
            </a:r>
          </a:p>
          <a:p>
            <a:pPr marL="285750" indent="-285750">
              <a:buFont typeface="Arial" panose="020B0604020202020204" pitchFamily="34" charset="0"/>
              <a:buChar char="•"/>
              <a:defRPr/>
            </a:pPr>
            <a:r>
              <a:rPr lang="de-DE" sz="2000">
                <a:solidFill>
                  <a:srgbClr val="575756"/>
                </a:solidFill>
                <a:latin typeface="Calibri" panose="020F0502020204030204" pitchFamily="34" charset="0"/>
                <a:cs typeface="Calibri" panose="020F0502020204030204" pitchFamily="34" charset="0"/>
              </a:rPr>
              <a:t>Fruchtzucker</a:t>
            </a:r>
          </a:p>
          <a:p>
            <a:pPr marL="285750" indent="-285750">
              <a:buFont typeface="Arial" panose="020B0604020202020204" pitchFamily="34" charset="0"/>
              <a:buChar char="•"/>
              <a:defRPr/>
            </a:pPr>
            <a:r>
              <a:rPr lang="de-DE" sz="2000">
                <a:solidFill>
                  <a:srgbClr val="575756"/>
                </a:solidFill>
                <a:latin typeface="Calibri" panose="020F0502020204030204" pitchFamily="34" charset="0"/>
                <a:cs typeface="Calibri" panose="020F0502020204030204" pitchFamily="34" charset="0"/>
              </a:rPr>
              <a:t>Haushaltszucker</a:t>
            </a:r>
          </a:p>
          <a:p>
            <a:pPr marL="285750" indent="-285750">
              <a:buFont typeface="Arial" panose="020B0604020202020204" pitchFamily="34" charset="0"/>
              <a:buChar char="•"/>
              <a:defRPr/>
            </a:pPr>
            <a:r>
              <a:rPr lang="de-DE" sz="2000">
                <a:solidFill>
                  <a:srgbClr val="575756"/>
                </a:solidFill>
                <a:latin typeface="Calibri" panose="020F0502020204030204" pitchFamily="34" charset="0"/>
                <a:cs typeface="Calibri" panose="020F0502020204030204" pitchFamily="34" charset="0"/>
              </a:rPr>
              <a:t>Malzzucker</a:t>
            </a:r>
          </a:p>
          <a:p>
            <a:pPr marL="285750" indent="-285750">
              <a:buFont typeface="Arial" panose="020B0604020202020204" pitchFamily="34" charset="0"/>
              <a:buChar char="•"/>
              <a:defRPr/>
            </a:pPr>
            <a:r>
              <a:rPr lang="de-DE" sz="2000">
                <a:solidFill>
                  <a:srgbClr val="575756"/>
                </a:solidFill>
                <a:latin typeface="Calibri" panose="020F0502020204030204" pitchFamily="34" charset="0"/>
                <a:cs typeface="Calibri" panose="020F0502020204030204" pitchFamily="34" charset="0"/>
              </a:rPr>
              <a:t>Milchzucker</a:t>
            </a:r>
          </a:p>
        </p:txBody>
      </p:sp>
      <p:sp>
        <p:nvSpPr>
          <p:cNvPr id="9" name="Rechteck 8"/>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2</a:t>
            </a:r>
            <a:endParaRPr lang="de-DE" sz="2800" b="1"/>
          </a:p>
        </p:txBody>
      </p:sp>
      <p:pic>
        <p:nvPicPr>
          <p:cNvPr id="2" name="Grafik 2">
            <a:extLst>
              <a:ext uri="{FF2B5EF4-FFF2-40B4-BE49-F238E27FC236}">
                <a16:creationId xmlns:a16="http://schemas.microsoft.com/office/drawing/2014/main" id="{0D5CB6F1-5660-F070-F579-93176030E1A2}"/>
              </a:ext>
            </a:extLst>
          </p:cNvPr>
          <p:cNvPicPr>
            <a:picLocks noChangeAspect="1"/>
          </p:cNvPicPr>
          <p:nvPr/>
        </p:nvPicPr>
        <p:blipFill>
          <a:blip r:embed="rId4">
            <a:extLst>
              <a:ext uri="{28A0092B-C50C-407E-A947-70E740481C1C}">
                <a14:useLocalDpi xmlns:a14="http://schemas.microsoft.com/office/drawing/2010/main"/>
              </a:ext>
            </a:extLst>
          </a:blip>
          <a:srcRect l="31084" t="26785" r="55315" b="10364"/>
          <a:stretch>
            <a:fillRect/>
          </a:stretch>
        </p:blipFill>
        <p:spPr bwMode="auto">
          <a:xfrm>
            <a:off x="4977335" y="3077186"/>
            <a:ext cx="1508347" cy="3451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a:extLst>
              <a:ext uri="{FF2B5EF4-FFF2-40B4-BE49-F238E27FC236}">
                <a16:creationId xmlns:a16="http://schemas.microsoft.com/office/drawing/2014/main" id="{501455FF-7F6A-CF48-F871-D1B26F11226A}"/>
              </a:ext>
            </a:extLst>
          </p:cNvPr>
          <p:cNvPicPr>
            <a:picLocks noChangeAspect="1"/>
          </p:cNvPicPr>
          <p:nvPr/>
        </p:nvPicPr>
        <p:blipFill>
          <a:blip r:embed="rId5" cstate="screen">
            <a:extLst>
              <a:ext uri="{28A0092B-C50C-407E-A947-70E740481C1C}">
                <a14:useLocalDpi xmlns:a14="http://schemas.microsoft.com/office/drawing/2010/main"/>
              </a:ext>
            </a:extLst>
          </a:blip>
          <a:srcRect l="5295" t="13264" r="11208" b="8634"/>
          <a:stretch>
            <a:fillRect/>
          </a:stretch>
        </p:blipFill>
        <p:spPr>
          <a:xfrm>
            <a:off x="-40642" y="4420317"/>
            <a:ext cx="3300610" cy="1806226"/>
          </a:xfrm>
          <a:prstGeom prst="rect">
            <a:avLst/>
          </a:prstGeom>
        </p:spPr>
      </p:pic>
      <p:pic>
        <p:nvPicPr>
          <p:cNvPr id="4" name="Grafik 3">
            <a:extLst>
              <a:ext uri="{FF2B5EF4-FFF2-40B4-BE49-F238E27FC236}">
                <a16:creationId xmlns:a16="http://schemas.microsoft.com/office/drawing/2014/main" id="{42C6E228-6010-55DB-9D22-EBF6185458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03134" y="2151799"/>
            <a:ext cx="3115513" cy="2068770"/>
          </a:xfrm>
          <a:prstGeom prst="rect">
            <a:avLst/>
          </a:prstGeom>
        </p:spPr>
      </p:pic>
      <p:pic>
        <p:nvPicPr>
          <p:cNvPr id="5" name="Grafik 4">
            <a:extLst>
              <a:ext uri="{FF2B5EF4-FFF2-40B4-BE49-F238E27FC236}">
                <a16:creationId xmlns:a16="http://schemas.microsoft.com/office/drawing/2014/main" id="{070BFB26-C4EF-3F29-52C0-55B9F9F96DA5}"/>
              </a:ext>
            </a:extLst>
          </p:cNvPr>
          <p:cNvPicPr>
            <a:picLocks noChangeAspect="1"/>
          </p:cNvPicPr>
          <p:nvPr/>
        </p:nvPicPr>
        <p:blipFill>
          <a:blip r:embed="rId7" cstate="screen">
            <a:extLst>
              <a:ext uri="{28A0092B-C50C-407E-A947-70E740481C1C}">
                <a14:useLocalDpi xmlns:a14="http://schemas.microsoft.com/office/drawing/2010/main"/>
              </a:ext>
            </a:extLst>
          </a:blip>
          <a:srcRect l="21791" r="19996"/>
          <a:stretch>
            <a:fillRect/>
          </a:stretch>
        </p:blipFill>
        <p:spPr>
          <a:xfrm>
            <a:off x="3428547" y="3862394"/>
            <a:ext cx="1365343" cy="2666065"/>
          </a:xfrm>
          <a:prstGeom prst="rect">
            <a:avLst/>
          </a:prstGeom>
        </p:spPr>
      </p:pic>
      <p:sp>
        <p:nvSpPr>
          <p:cNvPr id="6" name="Textfeld 5">
            <a:extLst>
              <a:ext uri="{FF2B5EF4-FFF2-40B4-BE49-F238E27FC236}">
                <a16:creationId xmlns:a16="http://schemas.microsoft.com/office/drawing/2014/main" id="{593F95DB-7D65-A6D3-F808-90C40D154D4F}"/>
              </a:ext>
            </a:extLst>
          </p:cNvPr>
          <p:cNvSpPr txBox="1"/>
          <p:nvPr/>
        </p:nvSpPr>
        <p:spPr>
          <a:xfrm>
            <a:off x="140040" y="6509093"/>
            <a:ext cx="11913414" cy="151556"/>
          </a:xfrm>
          <a:prstGeom prst="rect">
            <a:avLst/>
          </a:prstGeom>
        </p:spPr>
        <p:txBody>
          <a:bodyPr vert="horz" wrap="none" lIns="0" tIns="0" rIns="0" bIns="0" rtlCol="0">
            <a:noAutofit/>
          </a:bodyPr>
          <a:lstStyle>
            <a:defPPr/>
          </a:lstStyle>
          <a:p>
            <a:pPr>
              <a:lnSpc>
                <a:spcPct val="90000"/>
              </a:lnSpc>
              <a:spcBef>
                <a:spcPts val="300"/>
              </a:spcBef>
            </a:pPr>
            <a:r>
              <a:rPr kumimoji="0" lang="de-DE" sz="900" b="0" i="0" u="none" strike="noStrike" kern="1200" cap="none" spc="0" normalizeH="0" baseline="0" noProof="0">
                <a:ln>
                  <a:noFill/>
                </a:ln>
                <a:solidFill>
                  <a:srgbClr val="575756"/>
                </a:solidFill>
                <a:effectLst/>
                <a:uLnTx/>
                <a:uFillTx/>
                <a:latin typeface="+mj-lt"/>
              </a:rPr>
              <a:t>Fotos: </a:t>
            </a:r>
            <a:r>
              <a:rPr lang="de-DE" sz="900">
                <a:solidFill>
                  <a:srgbClr val="575756"/>
                </a:solidFill>
                <a:latin typeface="+mj-lt"/>
              </a:rPr>
              <a:t>© NIPAPORN PANYACHAROEN (Milch), Nataly Studio (Apfel), Roxana Bashyrova (Reis), simonidadj (Brot), Boris15 (Nudeln), Chones (Zucker) – Shutterstock.com; </a:t>
            </a:r>
            <a:r>
              <a:rPr lang="de-DE" sz="900" err="1">
                <a:solidFill>
                  <a:srgbClr val="575756"/>
                </a:solidFill>
              </a:rPr>
              <a:t>rcfotostock (Bier) – Fotolia.com; Mbongo (Kartoffeln) – AdobeStock</a:t>
            </a:r>
            <a:endParaRPr lang="de-DE" sz="900">
              <a:solidFill>
                <a:srgbClr val="575756"/>
              </a:solidFill>
              <a:latin typeface="+mj-lt"/>
            </a:endParaRPr>
          </a:p>
        </p:txBody>
      </p:sp>
      <p:pic>
        <p:nvPicPr>
          <p:cNvPr id="7" name="Grafik 6">
            <a:extLst>
              <a:ext uri="{FF2B5EF4-FFF2-40B4-BE49-F238E27FC236}">
                <a16:creationId xmlns:a16="http://schemas.microsoft.com/office/drawing/2014/main" id="{E098C96E-5016-502B-503F-516EE672F5C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427" b="89976" l="9970" r="90353">
                        <a14:foregroundMark x1="69550" y1="6467" x2="69550" y2="6467"/>
                        <a14:foregroundMark x1="90353" y1="27486" x2="90353" y2="27486"/>
                      </a14:backgroundRemoval>
                    </a14:imgEffect>
                  </a14:imgLayer>
                </a14:imgProps>
              </a:ext>
              <a:ext uri="{28A0092B-C50C-407E-A947-70E740481C1C}">
                <a14:useLocalDpi xmlns:a14="http://schemas.microsoft.com/office/drawing/2010/main"/>
              </a:ext>
            </a:extLst>
          </a:blip>
          <a:stretch>
            <a:fillRect/>
          </a:stretch>
        </p:blipFill>
        <p:spPr>
          <a:xfrm>
            <a:off x="6007104" y="4127918"/>
            <a:ext cx="3447563" cy="2298374"/>
          </a:xfrm>
          <a:prstGeom prst="rect">
            <a:avLst/>
          </a:prstGeom>
        </p:spPr>
      </p:pic>
      <p:pic>
        <p:nvPicPr>
          <p:cNvPr id="10" name="Grafik 9">
            <a:extLst>
              <a:ext uri="{FF2B5EF4-FFF2-40B4-BE49-F238E27FC236}">
                <a16:creationId xmlns:a16="http://schemas.microsoft.com/office/drawing/2014/main" id="{D40416F7-414D-2D3F-483C-B12AFC79E9D9}"/>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7400" b="90457" l="9983" r="91638">
                        <a14:foregroundMark x1="56713" y1="7440" x2="56713" y2="7440"/>
                        <a14:foregroundMark x1="31134" y1="27214" x2="31134" y2="27214"/>
                        <a14:foregroundMark x1="91638" y1="53336" x2="91638" y2="53336"/>
                        <a14:foregroundMark x1="54745" y1="90457" x2="54745" y2="90457"/>
                        <a14:backgroundMark x1="24277" y1="82491" x2="24277" y2="82491"/>
                        <a14:backgroundMark x1="20341" y1="83704" x2="20341" y2="83704"/>
                        <a14:backgroundMark x1="42448" y1="87829" x2="42448" y2="87829"/>
                        <a14:backgroundMark x1="35966" y1="88112" x2="35966" y2="88112"/>
                        <a14:backgroundMark x1="35764" y1="88112" x2="35764" y2="88112"/>
                        <a14:backgroundMark x1="66667" y1="85362" x2="66667" y2="85362"/>
                        <a14:backgroundMark x1="75608" y1="85241" x2="75608" y2="85241"/>
                      </a14:backgroundRemoval>
                    </a14:imgEffect>
                  </a14:imgLayer>
                </a14:imgProps>
              </a:ext>
              <a:ext uri="{28A0092B-C50C-407E-A947-70E740481C1C}">
                <a14:useLocalDpi xmlns:a14="http://schemas.microsoft.com/office/drawing/2010/main"/>
              </a:ext>
            </a:extLst>
          </a:blip>
          <a:stretch>
            <a:fillRect/>
          </a:stretch>
        </p:blipFill>
        <p:spPr>
          <a:xfrm>
            <a:off x="9281069" y="2512826"/>
            <a:ext cx="2641187" cy="1889937"/>
          </a:xfrm>
          <a:prstGeom prst="rect">
            <a:avLst/>
          </a:prstGeom>
        </p:spPr>
      </p:pic>
      <p:pic>
        <p:nvPicPr>
          <p:cNvPr id="11" name="Grafik 10">
            <a:extLst>
              <a:ext uri="{FF2B5EF4-FFF2-40B4-BE49-F238E27FC236}">
                <a16:creationId xmlns:a16="http://schemas.microsoft.com/office/drawing/2014/main" id="{72226FB2-4985-A2AB-48B6-DCEEAB48A8B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979" b="89968" l="3090" r="32765">
                        <a14:foregroundMark x1="32788" y1="49517" x2="32788" y2="49517"/>
                        <a14:foregroundMark x1="3090" y1="49303" x2="3090" y2="49303"/>
                        <a14:foregroundMark x1="19632" y1="10086" x2="19632" y2="10086"/>
                      </a14:backgroundRemoval>
                    </a14:imgEffect>
                  </a14:imgLayer>
                </a14:imgProps>
              </a:ext>
              <a:ext uri="{28A0092B-C50C-407E-A947-70E740481C1C}">
                <a14:useLocalDpi xmlns:a14="http://schemas.microsoft.com/office/drawing/2010/main"/>
              </a:ext>
            </a:extLst>
          </a:blip>
          <a:srcRect l="1" r="64110"/>
          <a:stretch>
            <a:fillRect/>
          </a:stretch>
        </p:blipFill>
        <p:spPr>
          <a:xfrm>
            <a:off x="3517065" y="2479493"/>
            <a:ext cx="1188305" cy="1402266"/>
          </a:xfrm>
          <a:prstGeom prst="rect">
            <a:avLst/>
          </a:prstGeom>
        </p:spPr>
      </p:pic>
      <p:cxnSp>
        <p:nvCxnSpPr>
          <p:cNvPr id="15365" name="Gerade Verbindung 7"/>
          <p:cNvCxnSpPr>
            <a:cxnSpLocks noChangeShapeType="1"/>
          </p:cNvCxnSpPr>
          <p:nvPr/>
        </p:nvCxnSpPr>
        <p:spPr bwMode="auto">
          <a:xfrm>
            <a:off x="6599741" y="1710182"/>
            <a:ext cx="14287" cy="4751387"/>
          </a:xfrm>
          <a:prstGeom prst="line">
            <a:avLst/>
          </a:prstGeom>
          <a:noFill/>
          <a:ln w="9525" algn="ctr">
            <a:solidFill>
              <a:srgbClr val="3C5BA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721530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rafik 1"/>
          <p:cNvPicPr>
            <a:picLocks noChangeAspect="1"/>
          </p:cNvPicPr>
          <p:nvPr/>
        </p:nvPicPr>
        <p:blipFill>
          <a:blip r:embed="rId3">
            <a:extLst>
              <a:ext uri="{28A0092B-C50C-407E-A947-70E740481C1C}">
                <a14:useLocalDpi xmlns:a14="http://schemas.microsoft.com/office/drawing/2010/main"/>
              </a:ext>
            </a:extLst>
          </a:blip>
          <a:srcRect t="17238" b="3750"/>
          <a:stretch>
            <a:fillRect/>
          </a:stretch>
        </p:blipFill>
        <p:spPr bwMode="auto">
          <a:xfrm>
            <a:off x="1560513" y="1586429"/>
            <a:ext cx="9144000" cy="512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feld 3"/>
          <p:cNvSpPr txBox="1">
            <a:spLocks noChangeArrowheads="1"/>
          </p:cNvSpPr>
          <p:nvPr/>
        </p:nvSpPr>
        <p:spPr bwMode="auto">
          <a:xfrm>
            <a:off x="3746502" y="4805321"/>
            <a:ext cx="936625" cy="400050"/>
          </a:xfrm>
          <a:prstGeom prst="rect">
            <a:avLst/>
          </a:prstGeom>
          <a:solidFill>
            <a:srgbClr val="E4E4F2"/>
          </a:solidFill>
          <a:ln>
            <a:noFill/>
          </a:ln>
        </p:spPr>
        <p:txBody>
          <a:bodyPr>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2000">
                <a:solidFill>
                  <a:srgbClr val="3C5BA6"/>
                </a:solidFill>
                <a:latin typeface="Calibri" panose="020F0502020204030204" pitchFamily="34" charset="0"/>
                <a:cs typeface="Calibri" panose="020F0502020204030204" pitchFamily="34" charset="0"/>
              </a:rPr>
              <a:t>Magen</a:t>
            </a:r>
          </a:p>
        </p:txBody>
      </p:sp>
      <p:sp>
        <p:nvSpPr>
          <p:cNvPr id="23556" name="Textfeld 4"/>
          <p:cNvSpPr txBox="1">
            <a:spLocks noChangeArrowheads="1"/>
          </p:cNvSpPr>
          <p:nvPr/>
        </p:nvSpPr>
        <p:spPr bwMode="auto">
          <a:xfrm>
            <a:off x="1550988" y="6200735"/>
            <a:ext cx="2266950" cy="401637"/>
          </a:xfrm>
          <a:prstGeom prst="rect">
            <a:avLst/>
          </a:prstGeom>
          <a:solidFill>
            <a:srgbClr val="E4E4F2"/>
          </a:solidFill>
          <a:ln>
            <a:noFill/>
          </a:ln>
        </p:spPr>
        <p:txBody>
          <a:bodyPr>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2000">
                <a:solidFill>
                  <a:srgbClr val="3C5BA6"/>
                </a:solidFill>
                <a:latin typeface="Calibri" panose="020F0502020204030204" pitchFamily="34" charset="0"/>
                <a:cs typeface="Calibri" panose="020F0502020204030204" pitchFamily="34" charset="0"/>
              </a:rPr>
              <a:t>Bauchspeicheldrüse</a:t>
            </a:r>
          </a:p>
        </p:txBody>
      </p:sp>
      <p:sp>
        <p:nvSpPr>
          <p:cNvPr id="6" name="Textfeld 5"/>
          <p:cNvSpPr txBox="1">
            <a:spLocks noChangeArrowheads="1"/>
          </p:cNvSpPr>
          <p:nvPr/>
        </p:nvSpPr>
        <p:spPr bwMode="auto">
          <a:xfrm>
            <a:off x="1560514" y="3875796"/>
            <a:ext cx="3698876" cy="615553"/>
          </a:xfrm>
          <a:prstGeom prst="rect">
            <a:avLst/>
          </a:prstGeom>
          <a:solidFill>
            <a:srgbClr val="3B5BA1"/>
          </a:solidFill>
          <a:ln>
            <a:noFill/>
          </a:ln>
        </p:spPr>
        <p:txBody>
          <a:bodyPr wrap="square">
            <a:spAutoFit/>
          </a:bodyPr>
          <a:lstStyle>
            <a:defPPr/>
            <a:lvl1pPr marL="265113" indent="-265113">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1700" b="1">
                <a:solidFill>
                  <a:schemeClr val="bg1"/>
                </a:solidFill>
                <a:latin typeface="Calibri" panose="020F0502020204030204" pitchFamily="34" charset="0"/>
                <a:cs typeface="Calibri" panose="020F0502020204030204" pitchFamily="34" charset="0"/>
              </a:rPr>
              <a:t>1</a:t>
            </a:r>
            <a:r>
              <a:rPr lang="de-DE" altLang="de-DE" sz="1700">
                <a:solidFill>
                  <a:schemeClr val="bg1"/>
                </a:solidFill>
                <a:latin typeface="Calibri" panose="020F0502020204030204" pitchFamily="34" charset="0"/>
                <a:cs typeface="Calibri" panose="020F0502020204030204" pitchFamily="34" charset="0"/>
              </a:rPr>
              <a:t>. 	Im Magen-Darmtrakt werden die Kohlenhydrate zu Zucker abgebaut.</a:t>
            </a:r>
          </a:p>
        </p:txBody>
      </p:sp>
      <p:sp>
        <p:nvSpPr>
          <p:cNvPr id="7" name="Textfeld 6"/>
          <p:cNvSpPr txBox="1"/>
          <p:nvPr/>
        </p:nvSpPr>
        <p:spPr>
          <a:xfrm>
            <a:off x="7469436" y="1875612"/>
            <a:ext cx="4543101" cy="353943"/>
          </a:xfrm>
          <a:prstGeom prst="rect">
            <a:avLst/>
          </a:prstGeom>
          <a:solidFill>
            <a:srgbClr val="3B5BA1"/>
          </a:solidFill>
        </p:spPr>
        <p:txBody>
          <a:bodyPr wrap="square">
            <a:spAutoFit/>
          </a:bodyPr>
          <a:lstStyle>
            <a:defPPr/>
          </a:lstStyle>
          <a:p>
            <a:pPr marL="265113" indent="-265113">
              <a:defRPr/>
            </a:pPr>
            <a:r>
              <a:rPr lang="de-DE" sz="1700" b="1">
                <a:solidFill>
                  <a:schemeClr val="bg1"/>
                </a:solidFill>
                <a:latin typeface="Calibri" panose="020F0502020204030204" pitchFamily="34" charset="0"/>
                <a:cs typeface="Calibri" panose="020F0502020204030204" pitchFamily="34" charset="0"/>
              </a:rPr>
              <a:t>2. 	</a:t>
            </a:r>
            <a:r>
              <a:rPr lang="de-DE" sz="1700">
                <a:solidFill>
                  <a:schemeClr val="bg1"/>
                </a:solidFill>
                <a:latin typeface="Calibri" panose="020F0502020204030204" pitchFamily="34" charset="0"/>
                <a:cs typeface="Calibri" panose="020F0502020204030204" pitchFamily="34" charset="0"/>
              </a:rPr>
              <a:t>Zucker</a:t>
            </a:r>
            <a:r>
              <a:rPr lang="de-DE" sz="1700" b="1">
                <a:solidFill>
                  <a:schemeClr val="bg1"/>
                </a:solidFill>
                <a:latin typeface="Calibri" panose="020F0502020204030204" pitchFamily="34" charset="0"/>
                <a:cs typeface="Calibri" panose="020F0502020204030204" pitchFamily="34" charset="0"/>
              </a:rPr>
              <a:t> </a:t>
            </a:r>
            <a:r>
              <a:rPr lang="de-DE" sz="1700">
                <a:solidFill>
                  <a:schemeClr val="bg1"/>
                </a:solidFill>
                <a:latin typeface="Calibri" panose="020F0502020204030204" pitchFamily="34" charset="0"/>
                <a:cs typeface="Calibri" panose="020F0502020204030204" pitchFamily="34" charset="0"/>
              </a:rPr>
              <a:t>geht über die Darmwand ins Blut über.</a:t>
            </a:r>
          </a:p>
        </p:txBody>
      </p:sp>
      <p:sp>
        <p:nvSpPr>
          <p:cNvPr id="8" name="Textfeld 7"/>
          <p:cNvSpPr txBox="1">
            <a:spLocks noChangeArrowheads="1"/>
          </p:cNvSpPr>
          <p:nvPr/>
        </p:nvSpPr>
        <p:spPr bwMode="auto">
          <a:xfrm>
            <a:off x="5618164" y="5712166"/>
            <a:ext cx="5876581" cy="615553"/>
          </a:xfrm>
          <a:prstGeom prst="rect">
            <a:avLst/>
          </a:prstGeom>
          <a:solidFill>
            <a:srgbClr val="3B5BA1"/>
          </a:solidFill>
          <a:ln>
            <a:noFill/>
          </a:ln>
        </p:spPr>
        <p:txBody>
          <a:bodyPr wrap="square">
            <a:spAutoFit/>
          </a:bodyPr>
          <a:lstStyle>
            <a:defPPr/>
            <a:lvl1pPr marL="265113" indent="-265113">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Wingdings" pitchFamily="2" charset="2"/>
              <a:buNone/>
            </a:pPr>
            <a:r>
              <a:rPr lang="de-DE" altLang="de-DE" sz="1700" b="1">
                <a:solidFill>
                  <a:schemeClr val="bg1"/>
                </a:solidFill>
                <a:latin typeface="Calibri" panose="020F0502020204030204" pitchFamily="34" charset="0"/>
                <a:cs typeface="Calibri" panose="020F0502020204030204" pitchFamily="34" charset="0"/>
              </a:rPr>
              <a:t>3. 	</a:t>
            </a:r>
            <a:r>
              <a:rPr lang="de-DE" altLang="de-DE" sz="1700">
                <a:solidFill>
                  <a:schemeClr val="bg1"/>
                </a:solidFill>
                <a:latin typeface="Calibri" panose="020F0502020204030204" pitchFamily="34" charset="0"/>
                <a:cs typeface="Calibri" panose="020F0502020204030204" pitchFamily="34" charset="0"/>
              </a:rPr>
              <a:t>Die Bauchspeicheldrüse gibt Insulin ins Blut ab. Wenn dieses nicht richtig wirkt oder zu wenig vorhanden ist …</a:t>
            </a:r>
          </a:p>
        </p:txBody>
      </p:sp>
      <p:sp>
        <p:nvSpPr>
          <p:cNvPr id="9" name="Textfeld 8"/>
          <p:cNvSpPr txBox="1"/>
          <p:nvPr/>
        </p:nvSpPr>
        <p:spPr>
          <a:xfrm>
            <a:off x="9212187" y="2435462"/>
            <a:ext cx="2800350" cy="615950"/>
          </a:xfrm>
          <a:prstGeom prst="rect">
            <a:avLst/>
          </a:prstGeom>
          <a:solidFill>
            <a:srgbClr val="3B5BA1"/>
          </a:solidFill>
        </p:spPr>
        <p:txBody>
          <a:bodyPr>
            <a:spAutoFit/>
          </a:bodyPr>
          <a:lstStyle>
            <a:defPPr/>
          </a:lstStyle>
          <a:p>
            <a:pPr marL="265113" indent="-265113">
              <a:defRPr/>
            </a:pPr>
            <a:r>
              <a:rPr lang="de-DE" sz="1700" b="1">
                <a:solidFill>
                  <a:schemeClr val="bg1"/>
                </a:solidFill>
                <a:latin typeface="Calibri" panose="020F0502020204030204" pitchFamily="34" charset="0"/>
                <a:cs typeface="Calibri" panose="020F0502020204030204" pitchFamily="34" charset="0"/>
              </a:rPr>
              <a:t>4. 	</a:t>
            </a:r>
            <a:r>
              <a:rPr lang="de-DE" sz="1700">
                <a:solidFill>
                  <a:schemeClr val="bg1"/>
                </a:solidFill>
                <a:latin typeface="Calibri" panose="020F0502020204030204" pitchFamily="34" charset="0"/>
                <a:cs typeface="Calibri" panose="020F0502020204030204" pitchFamily="34" charset="0"/>
              </a:rPr>
              <a:t>… kann der Zucker nicht aus dem Blut in die Zelle …</a:t>
            </a:r>
          </a:p>
        </p:txBody>
      </p:sp>
      <p:sp>
        <p:nvSpPr>
          <p:cNvPr id="10" name="Textfeld 9"/>
          <p:cNvSpPr txBox="1">
            <a:spLocks noChangeArrowheads="1"/>
          </p:cNvSpPr>
          <p:nvPr/>
        </p:nvSpPr>
        <p:spPr bwMode="auto">
          <a:xfrm>
            <a:off x="7621322" y="5265696"/>
            <a:ext cx="3873423" cy="353943"/>
          </a:xfrm>
          <a:prstGeom prst="rect">
            <a:avLst/>
          </a:prstGeom>
          <a:solidFill>
            <a:srgbClr val="3B5BA1"/>
          </a:solidFill>
          <a:ln>
            <a:noFill/>
          </a:ln>
        </p:spPr>
        <p:txBody>
          <a:bodyPr wrap="square">
            <a:spAutoFit/>
          </a:bodyPr>
          <a:lstStyle>
            <a:defPPr/>
            <a:lvl1pPr marL="265113" indent="-265113">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1700" b="1">
                <a:solidFill>
                  <a:schemeClr val="bg1"/>
                </a:solidFill>
                <a:latin typeface="Calibri" panose="020F0502020204030204" pitchFamily="34" charset="0"/>
                <a:cs typeface="Calibri" panose="020F0502020204030204" pitchFamily="34" charset="0"/>
              </a:rPr>
              <a:t>5. 	</a:t>
            </a:r>
            <a:r>
              <a:rPr lang="de-DE" altLang="de-DE" sz="1700">
                <a:solidFill>
                  <a:schemeClr val="bg1"/>
                </a:solidFill>
                <a:latin typeface="Calibri" panose="020F0502020204030204" pitchFamily="34" charset="0"/>
                <a:cs typeface="Calibri" panose="020F0502020204030204" pitchFamily="34" charset="0"/>
              </a:rPr>
              <a:t>… der Blutzuckerspiegel bleibt zu hoch.</a:t>
            </a:r>
          </a:p>
        </p:txBody>
      </p:sp>
      <p:sp>
        <p:nvSpPr>
          <p:cNvPr id="2" name="Titel 1"/>
          <p:cNvSpPr>
            <a:spLocks noGrp="1"/>
          </p:cNvSpPr>
          <p:nvPr>
            <p:ph type="title"/>
          </p:nvPr>
        </p:nvSpPr>
        <p:spPr>
          <a:xfrm>
            <a:off x="838200" y="360000"/>
            <a:ext cx="8164514" cy="1080000"/>
          </a:xfrm>
        </p:spPr>
        <p:txBody>
          <a:bodyPr>
            <a:normAutofit fontScale="90000"/>
          </a:bodyPr>
          <a:lstStyle>
            <a:defPPr/>
          </a:lstStyle>
          <a:p>
            <a:r>
              <a:rPr lang="de-DE"/>
              <a:t>Wirkung der Kohlenhydrate auf den Blutzucker bei Diabetes mellitus Typ 2</a:t>
            </a:r>
          </a:p>
        </p:txBody>
      </p:sp>
      <p:sp>
        <p:nvSpPr>
          <p:cNvPr id="11" name="Textfeld 10"/>
          <p:cNvSpPr txBox="1"/>
          <p:nvPr/>
        </p:nvSpPr>
        <p:spPr>
          <a:xfrm rot="16200000">
            <a:off x="-1130834" y="4966029"/>
            <a:ext cx="2766647" cy="104400"/>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rob3000 </a:t>
            </a:r>
            <a:r>
              <a:rPr kumimoji="0" lang="de-DE" sz="1000" b="0" i="0" u="none" strike="noStrike" kern="1200" cap="none" spc="0" normalizeH="0" baseline="0" noProof="0">
                <a:ln>
                  <a:noFill/>
                </a:ln>
                <a:solidFill>
                  <a:srgbClr val="575756"/>
                </a:solidFill>
                <a:effectLst/>
                <a:uLnTx/>
                <a:uFillTx/>
                <a:latin typeface="+mj-lt"/>
                <a:ea typeface="+mn-ea"/>
                <a:cs typeface="+mn-cs"/>
              </a:rPr>
              <a:t>– Fotolia.com</a:t>
            </a:r>
          </a:p>
        </p:txBody>
      </p:sp>
      <p:sp>
        <p:nvSpPr>
          <p:cNvPr id="12" name="Rechteck 11"/>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2</a:t>
            </a:r>
            <a:endParaRPr lang="de-DE" sz="2800" b="1"/>
          </a:p>
        </p:txBody>
      </p:sp>
    </p:spTree>
    <p:extLst>
      <p:ext uri="{BB962C8B-B14F-4D97-AF65-F5344CB8AC3E}">
        <p14:creationId xmlns:p14="http://schemas.microsoft.com/office/powerpoint/2010/main" val="29872057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Grafik 2"/>
          <p:cNvPicPr>
            <a:picLocks noChangeAspect="1"/>
          </p:cNvPicPr>
          <p:nvPr/>
        </p:nvPicPr>
        <p:blipFill>
          <a:blip r:embed="rId2">
            <a:extLst>
              <a:ext uri="{28A0092B-C50C-407E-A947-70E740481C1C}">
                <a14:useLocalDpi xmlns:a14="http://schemas.microsoft.com/office/drawing/2010/main"/>
              </a:ext>
            </a:extLst>
          </a:blip>
          <a:srcRect t="2592" b="7933"/>
          <a:stretch>
            <a:fillRect/>
          </a:stretch>
        </p:blipFill>
        <p:spPr bwMode="auto">
          <a:xfrm>
            <a:off x="3864052" y="1921846"/>
            <a:ext cx="4536921" cy="410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Insulin wirkt wie ein Schlüssel</a:t>
            </a:r>
          </a:p>
        </p:txBody>
      </p:sp>
      <p:sp>
        <p:nvSpPr>
          <p:cNvPr id="6" name="Textfeld 5"/>
          <p:cNvSpPr txBox="1"/>
          <p:nvPr/>
        </p:nvSpPr>
        <p:spPr>
          <a:xfrm>
            <a:off x="5257406" y="6298150"/>
            <a:ext cx="2766647" cy="104400"/>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Alexilus </a:t>
            </a:r>
            <a:r>
              <a:rPr kumimoji="0" lang="de-DE" sz="1000" b="0" i="0" u="none" strike="noStrike" kern="1200" cap="none" spc="0" normalizeH="0" baseline="0" noProof="0">
                <a:ln>
                  <a:noFill/>
                </a:ln>
                <a:solidFill>
                  <a:srgbClr val="575756"/>
                </a:solidFill>
                <a:effectLst/>
                <a:uLnTx/>
                <a:uFillTx/>
                <a:latin typeface="+mj-lt"/>
                <a:ea typeface="+mn-ea"/>
                <a:cs typeface="+mn-cs"/>
              </a:rPr>
              <a:t>– Fotolia.com</a:t>
            </a:r>
          </a:p>
        </p:txBody>
      </p:sp>
      <p:sp>
        <p:nvSpPr>
          <p:cNvPr id="7" name="Rechteck 6"/>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2</a:t>
            </a:r>
            <a:endParaRPr lang="de-DE" sz="2800" b="1"/>
          </a:p>
        </p:txBody>
      </p:sp>
    </p:spTree>
    <p:extLst>
      <p:ext uri="{BB962C8B-B14F-4D97-AF65-F5344CB8AC3E}">
        <p14:creationId xmlns:p14="http://schemas.microsoft.com/office/powerpoint/2010/main" val="175579328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defPPr/>
          </a:lstStyle>
          <a:p>
            <a:pPr>
              <a:defRPr/>
            </a:pPr>
            <a:r>
              <a:rPr lang="de-DE"/>
              <a:t>Was erwartet Sie heute?</a:t>
            </a:r>
          </a:p>
        </p:txBody>
      </p:sp>
      <p:sp>
        <p:nvSpPr>
          <p:cNvPr id="4" name="Inhaltsplatzhalter 3"/>
          <p:cNvSpPr>
            <a:spLocks noGrp="1"/>
          </p:cNvSpPr>
          <p:nvPr>
            <p:ph idx="1"/>
          </p:nvPr>
        </p:nvSpPr>
        <p:spPr/>
        <p:txBody>
          <a:bodyPr>
            <a:normAutofit/>
          </a:bodyPr>
          <a:lstStyle>
            <a:defPPr/>
          </a:lstStyle>
          <a:p>
            <a:pPr marL="0" indent="0">
              <a:buNone/>
            </a:pPr>
            <a:r>
              <a:rPr lang="de-DE" b="1">
                <a:solidFill>
                  <a:srgbClr val="3B5BA1"/>
                </a:solidFill>
              </a:rPr>
              <a:t>Themen</a:t>
            </a:r>
          </a:p>
          <a:p>
            <a:r>
              <a:rPr lang="de-DE" sz="2400"/>
              <a:t>Was ist Diabetes?</a:t>
            </a:r>
          </a:p>
          <a:p>
            <a:r>
              <a:rPr lang="de-DE" sz="2400"/>
              <a:t>Symptome des Diabetes</a:t>
            </a:r>
          </a:p>
          <a:p>
            <a:r>
              <a:rPr lang="de-DE" sz="2400"/>
              <a:t>Blutzuckerwerte, Hyperglykämie</a:t>
            </a:r>
          </a:p>
          <a:p>
            <a:r>
              <a:rPr lang="de-DE" sz="2400"/>
              <a:t>Insulinwirkung</a:t>
            </a:r>
          </a:p>
          <a:p>
            <a:r>
              <a:rPr lang="de-DE" sz="2400"/>
              <a:t>Therapiemöglichkeiten</a:t>
            </a:r>
          </a:p>
          <a:p>
            <a:r>
              <a:rPr lang="de-DE" sz="2400"/>
              <a:t>Wie messe ich meinen Blutzucker?</a:t>
            </a:r>
          </a:p>
        </p:txBody>
      </p:sp>
      <p:pic>
        <p:nvPicPr>
          <p:cNvPr id="3" name="Bildplatzhalter 2"/>
          <p:cNvPicPr>
            <a:picLocks noGrp="1" noChangeAspect="1"/>
          </p:cNvPicPr>
          <p:nvPr>
            <p:ph type="pic" idx="10"/>
          </p:nvPr>
        </p:nvPicPr>
        <p:blipFill>
          <a:blip r:embed="rId3">
            <a:extLst>
              <a:ext uri="{28A0092B-C50C-407E-A947-70E740481C1C}">
                <a14:useLocalDpi xmlns:a14="http://schemas.microsoft.com/office/drawing/2010/main"/>
              </a:ext>
            </a:extLst>
          </a:blip>
          <a:srcRect l="21248" r="23204"/>
          <a:stretch>
            <a:fillRect/>
          </a:stretch>
        </p:blipFill>
        <p:spPr/>
      </p:pic>
      <p:sp>
        <p:nvSpPr>
          <p:cNvPr id="9" name="Textfeld 8"/>
          <p:cNvSpPr txBox="1"/>
          <p:nvPr/>
        </p:nvSpPr>
        <p:spPr>
          <a:xfrm>
            <a:off x="7597302" y="6232048"/>
            <a:ext cx="2766647" cy="104400"/>
          </a:xfrm>
          <a:prstGeom prst="rect">
            <a:avLst/>
          </a:prstGeom>
        </p:spPr>
        <p:txBody>
          <a:bodyPr vert="horz" wrap="none" lIns="0" tIns="0" rIns="0" bIns="0" rtlCol="0">
            <a:noAutofit/>
          </a:bodyPr>
          <a:lstStyle>
            <a:defPPr/>
          </a:lstStyle>
          <a:p>
            <a:pPr marL="0" marR="0" indent="0" algn="l" defTabSz="914400" rtl="0" eaLnBrk="1" fontAlgn="auto" latinLnBrk="0" hangingPunct="1">
              <a:lnSpc>
                <a:spcPct val="90000"/>
              </a:lnSpc>
              <a:spcBef>
                <a:spcPts val="300"/>
              </a:spcBef>
              <a:spcAft>
                <a:spcPct val="0"/>
              </a:spcAft>
              <a:buClrTx/>
              <a:buSzTx/>
              <a:buFont typeface="Arial" panose="020B0604020202020204" pitchFamily="34" charset="0"/>
              <a:buNone/>
            </a:pPr>
            <a:r>
              <a:rPr kumimoji="0" lang="de-DE" sz="1000" b="0" i="0" u="none" strike="noStrike" kern="1200" cap="none" spc="0" normalizeH="0" baseline="0" noProof="0">
                <a:ln>
                  <a:noFill/>
                </a:ln>
                <a:solidFill>
                  <a:srgbClr val="575756"/>
                </a:solidFill>
                <a:effectLst/>
                <a:uLnTx/>
                <a:uFillTx/>
                <a:latin typeface="+mj-lt"/>
                <a:ea typeface="+mn-ea"/>
                <a:cs typeface="+mn-cs"/>
              </a:rPr>
              <a:t>Foto: © DOC RABE Media – Fotolia.com</a:t>
            </a:r>
          </a:p>
        </p:txBody>
      </p:sp>
      <p:sp>
        <p:nvSpPr>
          <p:cNvPr id="5" name="Rechteck 4"/>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1</a:t>
            </a:r>
            <a:endParaRPr lang="de-DE" sz="2800" b="1"/>
          </a:p>
        </p:txBody>
      </p:sp>
    </p:spTree>
    <p:extLst>
      <p:ext uri="{BB962C8B-B14F-4D97-AF65-F5344CB8AC3E}">
        <p14:creationId xmlns:p14="http://schemas.microsoft.com/office/powerpoint/2010/main" val="163510407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defPPr/>
          </a:lstStyle>
          <a:p>
            <a:r>
              <a:rPr lang="de-DE" altLang="de-DE"/>
              <a:t>Insulin wirkt bei Übergewicht schlechter</a:t>
            </a:r>
          </a:p>
        </p:txBody>
      </p:sp>
      <p:sp>
        <p:nvSpPr>
          <p:cNvPr id="10" name="Rechteck 9"/>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2</a:t>
            </a:r>
            <a:endParaRPr lang="de-DE" sz="2800" b="1"/>
          </a:p>
        </p:txBody>
      </p:sp>
      <p:pic>
        <p:nvPicPr>
          <p:cNvPr id="12" name="Grafik 17"/>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a:off x="1397253" y="2235360"/>
            <a:ext cx="4213514" cy="426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Gerade Verbindung 4"/>
          <p:cNvCxnSpPr>
            <a:cxnSpLocks noChangeShapeType="1"/>
          </p:cNvCxnSpPr>
          <p:nvPr/>
        </p:nvCxnSpPr>
        <p:spPr bwMode="auto">
          <a:xfrm>
            <a:off x="1564311" y="1837608"/>
            <a:ext cx="4392613" cy="4537075"/>
          </a:xfrm>
          <a:prstGeom prst="line">
            <a:avLst/>
          </a:prstGeom>
          <a:noFill/>
          <a:ln w="38100" algn="ctr">
            <a:solidFill>
              <a:srgbClr val="3C5BA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6"/>
          <p:cNvCxnSpPr>
            <a:cxnSpLocks noChangeShapeType="1"/>
          </p:cNvCxnSpPr>
          <p:nvPr/>
        </p:nvCxnSpPr>
        <p:spPr bwMode="auto">
          <a:xfrm flipH="1">
            <a:off x="1492873" y="1837608"/>
            <a:ext cx="4464050" cy="4465637"/>
          </a:xfrm>
          <a:prstGeom prst="line">
            <a:avLst/>
          </a:prstGeom>
          <a:noFill/>
          <a:ln w="38100" algn="ctr">
            <a:solidFill>
              <a:srgbClr val="3C5BA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feld 14"/>
          <p:cNvSpPr txBox="1"/>
          <p:nvPr/>
        </p:nvSpPr>
        <p:spPr>
          <a:xfrm>
            <a:off x="2663752" y="6212038"/>
            <a:ext cx="2766647" cy="104400"/>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Alexilus </a:t>
            </a:r>
            <a:r>
              <a:rPr kumimoji="0" lang="de-DE" sz="1000" b="0" i="0" u="none" strike="noStrike" kern="1200" cap="none" spc="0" normalizeH="0" baseline="0" noProof="0">
                <a:ln>
                  <a:noFill/>
                </a:ln>
                <a:solidFill>
                  <a:srgbClr val="575756"/>
                </a:solidFill>
                <a:effectLst/>
                <a:uLnTx/>
                <a:uFillTx/>
                <a:latin typeface="+mj-lt"/>
                <a:ea typeface="+mn-ea"/>
                <a:cs typeface="+mn-cs"/>
              </a:rPr>
              <a:t>– Fotolia.com</a:t>
            </a:r>
          </a:p>
        </p:txBody>
      </p:sp>
      <p:sp>
        <p:nvSpPr>
          <p:cNvPr id="2" name="Textfeld 1">
            <a:extLst>
              <a:ext uri="{FF2B5EF4-FFF2-40B4-BE49-F238E27FC236}">
                <a16:creationId xmlns:a16="http://schemas.microsoft.com/office/drawing/2014/main" id="{7B198055-2F1D-9FB9-462B-1B1F14E4F43F}"/>
              </a:ext>
            </a:extLst>
          </p:cNvPr>
          <p:cNvSpPr txBox="1"/>
          <p:nvPr/>
        </p:nvSpPr>
        <p:spPr>
          <a:xfrm>
            <a:off x="7590788" y="5356629"/>
            <a:ext cx="2766647" cy="104400"/>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VGstockstudio – Shutterstock.com</a:t>
            </a:r>
            <a:endParaRPr kumimoji="0" lang="de-DE" sz="1000" b="0" i="0" u="none" strike="noStrike" kern="1200" cap="none" spc="0" normalizeH="0" baseline="0" noProof="0">
              <a:ln>
                <a:noFill/>
              </a:ln>
              <a:solidFill>
                <a:srgbClr val="575756"/>
              </a:solidFill>
              <a:effectLst/>
              <a:uLnTx/>
              <a:uFillTx/>
              <a:latin typeface="+mj-lt"/>
              <a:ea typeface="+mn-ea"/>
              <a:cs typeface="+mn-cs"/>
            </a:endParaRPr>
          </a:p>
        </p:txBody>
      </p:sp>
      <p:pic>
        <p:nvPicPr>
          <p:cNvPr id="3" name="Grafik 2">
            <a:extLst>
              <a:ext uri="{FF2B5EF4-FFF2-40B4-BE49-F238E27FC236}">
                <a16:creationId xmlns:a16="http://schemas.microsoft.com/office/drawing/2014/main" id="{74F48B51-CE63-38F2-E991-F16BA9EE7B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8617" y="2712149"/>
            <a:ext cx="3838669" cy="2560392"/>
          </a:xfrm>
          <a:prstGeom prst="rect">
            <a:avLst/>
          </a:prstGeom>
        </p:spPr>
      </p:pic>
    </p:spTree>
    <p:extLst>
      <p:ext uri="{BB962C8B-B14F-4D97-AF65-F5344CB8AC3E}">
        <p14:creationId xmlns:p14="http://schemas.microsoft.com/office/powerpoint/2010/main" val="17186257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defPPr/>
          </a:lstStyle>
          <a:p>
            <a:r>
              <a:rPr lang="de-DE" altLang="de-DE"/>
              <a:t>Abnehmen verbessert die Insulinwirkung</a:t>
            </a:r>
          </a:p>
        </p:txBody>
      </p:sp>
      <p:sp>
        <p:nvSpPr>
          <p:cNvPr id="10" name="Rechteck 9"/>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2</a:t>
            </a:r>
            <a:endParaRPr lang="de-DE" sz="2800" b="1"/>
          </a:p>
        </p:txBody>
      </p:sp>
      <p:sp>
        <p:nvSpPr>
          <p:cNvPr id="11" name="Textfeld 10"/>
          <p:cNvSpPr txBox="1"/>
          <p:nvPr/>
        </p:nvSpPr>
        <p:spPr>
          <a:xfrm>
            <a:off x="2786058" y="6179278"/>
            <a:ext cx="2766647" cy="104400"/>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Alexilus </a:t>
            </a:r>
            <a:r>
              <a:rPr kumimoji="0" lang="de-DE" sz="1000" b="0" i="0" u="none" strike="noStrike" kern="1200" cap="none" spc="0" normalizeH="0" baseline="0" noProof="0">
                <a:ln>
                  <a:noFill/>
                </a:ln>
                <a:solidFill>
                  <a:srgbClr val="575756"/>
                </a:solidFill>
                <a:effectLst/>
                <a:uLnTx/>
                <a:uFillTx/>
                <a:latin typeface="+mj-lt"/>
                <a:ea typeface="+mn-ea"/>
                <a:cs typeface="+mn-cs"/>
              </a:rPr>
              <a:t>– Fotolia.com</a:t>
            </a:r>
          </a:p>
        </p:txBody>
      </p:sp>
      <p:pic>
        <p:nvPicPr>
          <p:cNvPr id="13" name="Grafik 2"/>
          <p:cNvPicPr>
            <a:picLocks noChangeAspect="1"/>
          </p:cNvPicPr>
          <p:nvPr/>
        </p:nvPicPr>
        <p:blipFill>
          <a:blip r:embed="rId2">
            <a:extLst>
              <a:ext uri="{28A0092B-C50C-407E-A947-70E740481C1C}">
                <a14:useLocalDpi xmlns:a14="http://schemas.microsoft.com/office/drawing/2010/main"/>
              </a:ext>
            </a:extLst>
          </a:blip>
          <a:srcRect t="2592" b="7933"/>
          <a:stretch>
            <a:fillRect/>
          </a:stretch>
        </p:blipFill>
        <p:spPr bwMode="auto">
          <a:xfrm>
            <a:off x="1339373" y="1921846"/>
            <a:ext cx="4536921" cy="410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F70F48C4-4C90-BABF-A760-8C493E7654A8}"/>
              </a:ext>
            </a:extLst>
          </p:cNvPr>
          <p:cNvSpPr txBox="1"/>
          <p:nvPr/>
        </p:nvSpPr>
        <p:spPr>
          <a:xfrm>
            <a:off x="7590788" y="5356629"/>
            <a:ext cx="2766647" cy="104400"/>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VGstockstudio – Shutterstock.com</a:t>
            </a:r>
            <a:endParaRPr kumimoji="0" lang="de-DE" sz="1000" b="0" i="0" u="none" strike="noStrike" kern="1200" cap="none" spc="0" normalizeH="0" baseline="0" noProof="0">
              <a:ln>
                <a:noFill/>
              </a:ln>
              <a:solidFill>
                <a:srgbClr val="575756"/>
              </a:solidFill>
              <a:effectLst/>
              <a:uLnTx/>
              <a:uFillTx/>
              <a:latin typeface="+mj-lt"/>
              <a:ea typeface="+mn-ea"/>
              <a:cs typeface="+mn-cs"/>
            </a:endParaRPr>
          </a:p>
        </p:txBody>
      </p:sp>
      <p:pic>
        <p:nvPicPr>
          <p:cNvPr id="3" name="Grafik 2">
            <a:extLst>
              <a:ext uri="{FF2B5EF4-FFF2-40B4-BE49-F238E27FC236}">
                <a16:creationId xmlns:a16="http://schemas.microsoft.com/office/drawing/2014/main" id="{66F7846C-3696-250F-E743-9EA26E5F47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8617" y="2712149"/>
            <a:ext cx="3838669" cy="2560392"/>
          </a:xfrm>
          <a:prstGeom prst="rect">
            <a:avLst/>
          </a:prstGeom>
        </p:spPr>
      </p:pic>
    </p:spTree>
    <p:extLst>
      <p:ext uri="{BB962C8B-B14F-4D97-AF65-F5344CB8AC3E}">
        <p14:creationId xmlns:p14="http://schemas.microsoft.com/office/powerpoint/2010/main" val="156605337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Essen Sie …</a:t>
            </a:r>
          </a:p>
        </p:txBody>
      </p:sp>
      <p:sp>
        <p:nvSpPr>
          <p:cNvPr id="12" name="Rechteck 11"/>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2</a:t>
            </a:r>
            <a:endParaRPr lang="de-DE" sz="2800" b="1"/>
          </a:p>
        </p:txBody>
      </p:sp>
      <p:sp>
        <p:nvSpPr>
          <p:cNvPr id="2" name="Rechteck 5">
            <a:extLst>
              <a:ext uri="{FF2B5EF4-FFF2-40B4-BE49-F238E27FC236}">
                <a16:creationId xmlns:a16="http://schemas.microsoft.com/office/drawing/2014/main" id="{39B375A1-37B7-FE79-9675-C71BCE0C437C}"/>
              </a:ext>
            </a:extLst>
          </p:cNvPr>
          <p:cNvSpPr>
            <a:spLocks noChangeArrowheads="1"/>
          </p:cNvSpPr>
          <p:nvPr/>
        </p:nvSpPr>
        <p:spPr bwMode="auto">
          <a:xfrm>
            <a:off x="4389890" y="1667336"/>
            <a:ext cx="3420000" cy="4680000"/>
          </a:xfrm>
          <a:prstGeom prst="rect">
            <a:avLst/>
          </a:prstGeom>
          <a:solidFill>
            <a:schemeClr val="accent4">
              <a:lumMod val="20000"/>
              <a:lumOff val="80000"/>
            </a:schemeClr>
          </a:solidFill>
          <a:ln w="28575" algn="ctr">
            <a:noFill/>
            <a:round/>
          </a:ln>
        </p:spPr>
        <p:txBody>
          <a:bodyPr wrap="none"/>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DE" altLang="de-DE" sz="2400">
              <a:latin typeface="Times New Roman" pitchFamily="18" charset="0"/>
            </a:endParaRPr>
          </a:p>
        </p:txBody>
      </p:sp>
      <p:pic>
        <p:nvPicPr>
          <p:cNvPr id="3" name="Grafik 2">
            <a:extLst>
              <a:ext uri="{FF2B5EF4-FFF2-40B4-BE49-F238E27FC236}">
                <a16:creationId xmlns:a16="http://schemas.microsoft.com/office/drawing/2014/main" id="{F6E5E54E-0BC2-1373-4EB4-4611BFC80AAA}"/>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10000" r="90000">
                        <a14:foregroundMark x1="83122" y1="20912" x2="83122" y2="20912"/>
                        <a14:foregroundMark x1="72571" y1="23779" x2="72571" y2="23779"/>
                        <a14:foregroundMark x1="82288" y1="23092" x2="71467" y2="23779"/>
                        <a14:foregroundMark x1="73943" y1="23375" x2="60377" y2="29552"/>
                        <a14:foregroundMark x1="68183" y1="25838" x2="68183" y2="25838"/>
                        <a14:foregroundMark x1="54159" y1="33266" x2="62706" y2="30345"/>
                        <a14:foregroundMark x1="73173" y1="26371" x2="64307" y2="28300"/>
                        <a14:foregroundMark x1="64307" y1="28300" x2="70740" y2="25273"/>
                        <a14:foregroundMark x1="81561" y1="23375" x2="74670" y2="25030"/>
                        <a14:foregroundMark x1="70283" y1="25030" x2="60754" y2="28866"/>
                        <a14:foregroundMark x1="71925" y1="23779" x2="62396" y2="28018"/>
                        <a14:foregroundMark x1="62396" y1="28018" x2="62127" y2="28058"/>
                        <a14:foregroundMark x1="60215" y1="30642" x2="64899" y2="28744"/>
                        <a14:foregroundMark x1="64899" y1="28744" x2="65141" y2="28744"/>
                        <a14:backgroundMark x1="38654" y1="49616" x2="38654" y2="49616"/>
                        <a14:backgroundMark x1="35639" y1="51837" x2="35639" y2="51837"/>
                        <a14:backgroundMark x1="71198" y1="28987" x2="71198" y2="28987"/>
                        <a14:backgroundMark x1="69906" y1="28583" x2="69906" y2="28583"/>
                        <a14:backgroundMark x1="69287" y1="28179" x2="69287" y2="28179"/>
                        <a14:backgroundMark x1="71467" y1="27372" x2="71467" y2="27372"/>
                        <a14:backgroundMark x1="72490" y1="26928" x2="72490" y2="26928"/>
                        <a14:backgroundMark x1="77335" y1="25555" x2="62853" y2="30642"/>
                        <a14:backgroundMark x1="72948" y1="26524" x2="72948" y2="26524"/>
                        <a14:backgroundMark x1="62207" y1="30803" x2="62207" y2="30803"/>
                      </a14:backgroundRemoval>
                    </a14:imgEffect>
                  </a14:imgLayer>
                </a14:imgProps>
              </a:ext>
              <a:ext uri="{28A0092B-C50C-407E-A947-70E740481C1C}">
                <a14:useLocalDpi xmlns:a14="http://schemas.microsoft.com/office/drawing/2010/main"/>
              </a:ext>
            </a:extLst>
          </a:blip>
          <a:stretch>
            <a:fillRect/>
          </a:stretch>
        </p:blipFill>
        <p:spPr>
          <a:xfrm>
            <a:off x="5339698" y="2355710"/>
            <a:ext cx="2773347" cy="1848898"/>
          </a:xfrm>
          <a:prstGeom prst="rect">
            <a:avLst/>
          </a:prstGeom>
        </p:spPr>
      </p:pic>
      <p:sp>
        <p:nvSpPr>
          <p:cNvPr id="4" name="Rechteck 5">
            <a:extLst>
              <a:ext uri="{FF2B5EF4-FFF2-40B4-BE49-F238E27FC236}">
                <a16:creationId xmlns:a16="http://schemas.microsoft.com/office/drawing/2014/main" id="{DA1A844F-3CB7-020B-B99F-805F5C24E2AD}"/>
              </a:ext>
            </a:extLst>
          </p:cNvPr>
          <p:cNvSpPr>
            <a:spLocks noChangeArrowheads="1"/>
          </p:cNvSpPr>
          <p:nvPr/>
        </p:nvSpPr>
        <p:spPr bwMode="auto">
          <a:xfrm>
            <a:off x="852749" y="1667336"/>
            <a:ext cx="3420000" cy="4680000"/>
          </a:xfrm>
          <a:prstGeom prst="rect">
            <a:avLst/>
          </a:prstGeom>
          <a:solidFill>
            <a:schemeClr val="accent6">
              <a:lumMod val="20000"/>
              <a:lumOff val="80000"/>
            </a:schemeClr>
          </a:solidFill>
          <a:ln w="28575" algn="ctr">
            <a:noFill/>
            <a:round/>
          </a:ln>
        </p:spPr>
        <p:txBody>
          <a:bodyPr wrap="none"/>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DE" altLang="de-DE" sz="2400">
              <a:latin typeface="Times New Roman" pitchFamily="18" charset="0"/>
            </a:endParaRPr>
          </a:p>
        </p:txBody>
      </p:sp>
      <p:sp>
        <p:nvSpPr>
          <p:cNvPr id="5" name="Rechteck 5">
            <a:extLst>
              <a:ext uri="{FF2B5EF4-FFF2-40B4-BE49-F238E27FC236}">
                <a16:creationId xmlns:a16="http://schemas.microsoft.com/office/drawing/2014/main" id="{E5A2D6E8-B62D-D544-168D-7385C5A0C4E1}"/>
              </a:ext>
            </a:extLst>
          </p:cNvPr>
          <p:cNvSpPr>
            <a:spLocks noChangeArrowheads="1"/>
          </p:cNvSpPr>
          <p:nvPr/>
        </p:nvSpPr>
        <p:spPr bwMode="auto">
          <a:xfrm>
            <a:off x="7931694" y="1667336"/>
            <a:ext cx="3420000" cy="4680000"/>
          </a:xfrm>
          <a:prstGeom prst="rect">
            <a:avLst/>
          </a:prstGeom>
          <a:solidFill>
            <a:schemeClr val="accent2">
              <a:lumMod val="20000"/>
              <a:lumOff val="80000"/>
            </a:schemeClr>
          </a:solidFill>
          <a:ln w="28575" algn="ctr">
            <a:noFill/>
            <a:round/>
          </a:ln>
        </p:spPr>
        <p:txBody>
          <a:bodyPr wrap="none"/>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DE" altLang="de-DE" sz="2400">
              <a:latin typeface="Times New Roman" pitchFamily="18" charset="0"/>
            </a:endParaRPr>
          </a:p>
        </p:txBody>
      </p:sp>
      <p:sp>
        <p:nvSpPr>
          <p:cNvPr id="6" name="Textfeld 4">
            <a:extLst>
              <a:ext uri="{FF2B5EF4-FFF2-40B4-BE49-F238E27FC236}">
                <a16:creationId xmlns:a16="http://schemas.microsoft.com/office/drawing/2014/main" id="{625BEDFF-7D5B-F41E-54B3-5AC1998A8C20}"/>
              </a:ext>
            </a:extLst>
          </p:cNvPr>
          <p:cNvSpPr txBox="1">
            <a:spLocks noChangeArrowheads="1"/>
          </p:cNvSpPr>
          <p:nvPr/>
        </p:nvSpPr>
        <p:spPr bwMode="auto">
          <a:xfrm>
            <a:off x="5428933" y="1688481"/>
            <a:ext cx="238095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AT" altLang="de-DE" b="1">
                <a:solidFill>
                  <a:srgbClr val="FFC000"/>
                </a:solidFill>
                <a:latin typeface="Calibri" panose="020F0502020204030204" pitchFamily="34" charset="0"/>
                <a:cs typeface="Calibri" panose="020F0502020204030204" pitchFamily="34" charset="0"/>
              </a:rPr>
              <a:t>... gezielt Kohlenhydrate, Eiweißlieferanten und </a:t>
            </a:r>
          </a:p>
          <a:p>
            <a:pPr algn="ctr" eaLnBrk="1" hangingPunct="1"/>
            <a:r>
              <a:rPr lang="de-AT" altLang="de-DE" b="1">
                <a:solidFill>
                  <a:srgbClr val="FFC000"/>
                </a:solidFill>
                <a:latin typeface="Calibri" panose="020F0502020204030204" pitchFamily="34" charset="0"/>
                <a:cs typeface="Calibri" panose="020F0502020204030204" pitchFamily="34" charset="0"/>
              </a:rPr>
              <a:t>hochwertige Fette/Öle</a:t>
            </a:r>
            <a:endParaRPr lang="de-DE" altLang="de-DE" b="1">
              <a:solidFill>
                <a:srgbClr val="FFC000"/>
              </a:solidFill>
              <a:latin typeface="Calibri" panose="020F0502020204030204" pitchFamily="34" charset="0"/>
              <a:cs typeface="Calibri" panose="020F0502020204030204" pitchFamily="34" charset="0"/>
            </a:endParaRPr>
          </a:p>
        </p:txBody>
      </p:sp>
      <p:sp>
        <p:nvSpPr>
          <p:cNvPr id="7" name="Textfeld 6">
            <a:extLst>
              <a:ext uri="{FF2B5EF4-FFF2-40B4-BE49-F238E27FC236}">
                <a16:creationId xmlns:a16="http://schemas.microsoft.com/office/drawing/2014/main" id="{7C3E4B16-3FF4-0067-08C4-EC6FADE05467}"/>
              </a:ext>
            </a:extLst>
          </p:cNvPr>
          <p:cNvSpPr txBox="1"/>
          <p:nvPr/>
        </p:nvSpPr>
        <p:spPr>
          <a:xfrm>
            <a:off x="140040" y="6425965"/>
            <a:ext cx="11913414" cy="151556"/>
          </a:xfrm>
          <a:prstGeom prst="rect">
            <a:avLst/>
          </a:prstGeom>
        </p:spPr>
        <p:txBody>
          <a:bodyPr vert="horz" wrap="none" lIns="0" tIns="0" rIns="0" bIns="0" rtlCol="0">
            <a:noAutofit/>
          </a:bodyPr>
          <a:lstStyle>
            <a:defPPr/>
          </a:lstStyle>
          <a:p>
            <a:pPr>
              <a:lnSpc>
                <a:spcPct val="90000"/>
              </a:lnSpc>
              <a:spcBef>
                <a:spcPts val="300"/>
              </a:spcBef>
            </a:pPr>
            <a:r>
              <a:rPr kumimoji="0" lang="de-DE" sz="900" b="0" i="0" u="none" strike="noStrike" kern="1200" cap="none" spc="0" normalizeH="0" baseline="0" noProof="0">
                <a:ln>
                  <a:noFill/>
                </a:ln>
                <a:solidFill>
                  <a:srgbClr val="575756"/>
                </a:solidFill>
                <a:effectLst/>
                <a:uLnTx/>
                <a:uFillTx/>
                <a:latin typeface="+mj-lt"/>
              </a:rPr>
              <a:t>Fotos: </a:t>
            </a:r>
            <a:r>
              <a:rPr lang="de-DE" sz="900">
                <a:solidFill>
                  <a:srgbClr val="575756"/>
                </a:solidFill>
                <a:latin typeface="+mj-lt"/>
              </a:rPr>
              <a:t>© rcfotostock (Bier) – Fotolia.com; Yantra (Gemüsekorb) – AdobeStock; Andrey Kuzmin (Wasserglas), irin-k (Nüsse), NIKCOA (Öl), Nattika (Käse), Boris15 (Nudeln), Nataly Studio (Apfel) simonidadj (Brot), mbongo (Kartoffeln), </a:t>
            </a:r>
            <a:br>
              <a:rPr lang="de-DE" sz="900">
                <a:solidFill>
                  <a:srgbClr val="575756"/>
                </a:solidFill>
                <a:latin typeface="+mj-lt"/>
              </a:rPr>
            </a:br>
            <a:r>
              <a:rPr lang="de-DE" sz="900">
                <a:solidFill>
                  <a:srgbClr val="575756"/>
                </a:solidFill>
                <a:latin typeface="+mj-lt"/>
              </a:rPr>
              <a:t>NIPAPORN PANYACHAROEN (Milch), Valentin Volkov (Milchprodukte), New Africa (Fisch, Fleisch, Eier), Dimitri Stalnuhhin (Schokoladeriegel), M. Schuppich (Krapfen), ExQuisine (Pommes), akf (Chips), kuvona (Wurst), Africa Studio (Butter) – Shutterstock.com </a:t>
            </a:r>
            <a:endParaRPr kumimoji="0" lang="de-DE" sz="900" b="0" i="0" u="none" strike="noStrike" kern="1200" cap="none" spc="0" normalizeH="0" baseline="0" noProof="0">
              <a:ln>
                <a:noFill/>
              </a:ln>
              <a:solidFill>
                <a:srgbClr val="575756"/>
              </a:solidFill>
              <a:effectLst/>
              <a:uLnTx/>
              <a:uFillTx/>
              <a:latin typeface="+mj-lt"/>
            </a:endParaRPr>
          </a:p>
        </p:txBody>
      </p:sp>
      <p:sp>
        <p:nvSpPr>
          <p:cNvPr id="8" name="Textfeld 7">
            <a:extLst>
              <a:ext uri="{FF2B5EF4-FFF2-40B4-BE49-F238E27FC236}">
                <a16:creationId xmlns:a16="http://schemas.microsoft.com/office/drawing/2014/main" id="{514A363B-CC01-CEC2-39A7-1F4D64321281}"/>
              </a:ext>
            </a:extLst>
          </p:cNvPr>
          <p:cNvSpPr txBox="1">
            <a:spLocks noChangeArrowheads="1"/>
          </p:cNvSpPr>
          <p:nvPr/>
        </p:nvSpPr>
        <p:spPr bwMode="auto">
          <a:xfrm>
            <a:off x="1903651" y="1688481"/>
            <a:ext cx="236443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AT" altLang="de-DE" b="1">
                <a:solidFill>
                  <a:srgbClr val="00B050"/>
                </a:solidFill>
                <a:latin typeface="Calibri" panose="020F0502020204030204" pitchFamily="34" charset="0"/>
                <a:cs typeface="Calibri" panose="020F0502020204030204" pitchFamily="34" charset="0"/>
              </a:rPr>
              <a:t>... reichlich Gemüse und ausreichend Wasser und/oder</a:t>
            </a:r>
          </a:p>
          <a:p>
            <a:pPr algn="ctr" eaLnBrk="1" hangingPunct="1"/>
            <a:r>
              <a:rPr lang="de-AT" altLang="de-DE" b="1">
                <a:solidFill>
                  <a:srgbClr val="00B050"/>
                </a:solidFill>
                <a:latin typeface="Calibri" panose="020F0502020204030204" pitchFamily="34" charset="0"/>
                <a:cs typeface="Calibri" panose="020F0502020204030204" pitchFamily="34" charset="0"/>
              </a:rPr>
              <a:t>ungezuckerten Tee</a:t>
            </a:r>
            <a:endParaRPr lang="de-DE" altLang="de-DE" b="1">
              <a:solidFill>
                <a:srgbClr val="00B050"/>
              </a:solidFill>
              <a:latin typeface="Calibri" panose="020F0502020204030204" pitchFamily="34" charset="0"/>
              <a:cs typeface="Calibri" panose="020F0502020204030204" pitchFamily="34" charset="0"/>
            </a:endParaRPr>
          </a:p>
        </p:txBody>
      </p:sp>
      <p:sp>
        <p:nvSpPr>
          <p:cNvPr id="9" name="Textfeld 4">
            <a:extLst>
              <a:ext uri="{FF2B5EF4-FFF2-40B4-BE49-F238E27FC236}">
                <a16:creationId xmlns:a16="http://schemas.microsoft.com/office/drawing/2014/main" id="{319326EF-37CF-F879-0255-56625E831D88}"/>
              </a:ext>
            </a:extLst>
          </p:cNvPr>
          <p:cNvSpPr txBox="1">
            <a:spLocks noChangeArrowheads="1"/>
          </p:cNvSpPr>
          <p:nvPr/>
        </p:nvSpPr>
        <p:spPr bwMode="auto">
          <a:xfrm>
            <a:off x="9003306" y="1826980"/>
            <a:ext cx="23483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AT" altLang="de-DE" b="1">
                <a:solidFill>
                  <a:srgbClr val="FF0000"/>
                </a:solidFill>
                <a:latin typeface="Calibri" panose="020F0502020204030204" pitchFamily="34" charset="0"/>
                <a:cs typeface="Calibri" panose="020F0502020204030204" pitchFamily="34" charset="0"/>
              </a:rPr>
              <a:t>... sparsam </a:t>
            </a:r>
            <a:br>
              <a:rPr lang="de-AT" altLang="de-DE" b="1">
                <a:solidFill>
                  <a:srgbClr val="FF0000"/>
                </a:solidFill>
                <a:latin typeface="Calibri" panose="020F0502020204030204" pitchFamily="34" charset="0"/>
                <a:cs typeface="Calibri" panose="020F0502020204030204" pitchFamily="34" charset="0"/>
              </a:rPr>
            </a:br>
            <a:r>
              <a:rPr lang="de-AT" altLang="de-DE" b="1">
                <a:solidFill>
                  <a:srgbClr val="FF0000"/>
                </a:solidFill>
                <a:latin typeface="Calibri" panose="020F0502020204030204" pitchFamily="34" charset="0"/>
                <a:cs typeface="Calibri" panose="020F0502020204030204" pitchFamily="34" charset="0"/>
              </a:rPr>
              <a:t>tierische Fette, Zucker und selten Alkohol</a:t>
            </a:r>
            <a:endParaRPr lang="de-DE" altLang="de-DE" b="1">
              <a:solidFill>
                <a:srgbClr val="FF0000"/>
              </a:solidFill>
              <a:latin typeface="Calibri" panose="020F0502020204030204" pitchFamily="34" charset="0"/>
              <a:cs typeface="Calibri" panose="020F0502020204030204" pitchFamily="34" charset="0"/>
            </a:endParaRPr>
          </a:p>
        </p:txBody>
      </p:sp>
      <p:pic>
        <p:nvPicPr>
          <p:cNvPr id="10" name="Grafik 9">
            <a:extLst>
              <a:ext uri="{FF2B5EF4-FFF2-40B4-BE49-F238E27FC236}">
                <a16:creationId xmlns:a16="http://schemas.microsoft.com/office/drawing/2014/main" id="{AB064B6F-8DCE-0404-1D8B-35B1EBD655D7}"/>
              </a:ext>
            </a:extLst>
          </p:cNvPr>
          <p:cNvPicPr>
            <a:picLocks noChangeAspect="1"/>
          </p:cNvPicPr>
          <p:nvPr/>
        </p:nvPicPr>
        <p:blipFill>
          <a:blip r:embed="rId4" cstate="screen">
            <a:extLst>
              <a:ext uri="{28A0092B-C50C-407E-A947-70E740481C1C}">
                <a14:useLocalDpi xmlns:a14="http://schemas.microsoft.com/office/drawing/2010/main"/>
              </a:ext>
            </a:extLst>
          </a:blip>
          <a:srcRect l="13387" t="13387" r="13387" b="13387"/>
          <a:stretch>
            <a:fillRect/>
          </a:stretch>
        </p:blipFill>
        <p:spPr>
          <a:xfrm>
            <a:off x="983173" y="1813527"/>
            <a:ext cx="900000" cy="900000"/>
          </a:xfrm>
          <a:prstGeom prst="ellipse">
            <a:avLst/>
          </a:prstGeom>
          <a:effectLst>
            <a:outerShdw blurRad="50800" dist="38100" dir="2700000" algn="tl" rotWithShape="0">
              <a:prstClr val="black">
                <a:alpha val="40000"/>
              </a:prstClr>
            </a:outerShdw>
          </a:effectLst>
        </p:spPr>
      </p:pic>
      <p:pic>
        <p:nvPicPr>
          <p:cNvPr id="13" name="Grafik 12">
            <a:extLst>
              <a:ext uri="{FF2B5EF4-FFF2-40B4-BE49-F238E27FC236}">
                <a16:creationId xmlns:a16="http://schemas.microsoft.com/office/drawing/2014/main" id="{9EF0DB6A-9A3C-B1F7-83D0-2BD2DBAE8286}"/>
              </a:ext>
            </a:extLst>
          </p:cNvPr>
          <p:cNvPicPr>
            <a:picLocks noChangeAspect="1"/>
          </p:cNvPicPr>
          <p:nvPr/>
        </p:nvPicPr>
        <p:blipFill>
          <a:blip r:embed="rId5" cstate="screen">
            <a:extLst>
              <a:ext uri="{28A0092B-C50C-407E-A947-70E740481C1C}">
                <a14:useLocalDpi xmlns:a14="http://schemas.microsoft.com/office/drawing/2010/main"/>
              </a:ext>
            </a:extLst>
          </a:blip>
          <a:srcRect l="13415" t="13414" r="13415" b="13415"/>
          <a:stretch>
            <a:fillRect/>
          </a:stretch>
        </p:blipFill>
        <p:spPr>
          <a:xfrm>
            <a:off x="8103306" y="1813527"/>
            <a:ext cx="900000" cy="900000"/>
          </a:xfrm>
          <a:prstGeom prst="ellipse">
            <a:avLst/>
          </a:prstGeom>
          <a:effectLst>
            <a:outerShdw blurRad="50800" dist="38100" dir="2700000" algn="tl" rotWithShape="0">
              <a:prstClr val="black">
                <a:alpha val="40000"/>
              </a:prstClr>
            </a:outerShdw>
          </a:effectLst>
        </p:spPr>
      </p:pic>
      <p:pic>
        <p:nvPicPr>
          <p:cNvPr id="14" name="Grafik 13">
            <a:extLst>
              <a:ext uri="{FF2B5EF4-FFF2-40B4-BE49-F238E27FC236}">
                <a16:creationId xmlns:a16="http://schemas.microsoft.com/office/drawing/2014/main" id="{F52FF598-8099-49E0-2F9E-D12113A3A68E}"/>
              </a:ext>
            </a:extLst>
          </p:cNvPr>
          <p:cNvPicPr>
            <a:picLocks noChangeAspect="1"/>
          </p:cNvPicPr>
          <p:nvPr/>
        </p:nvPicPr>
        <p:blipFill>
          <a:blip r:embed="rId6" cstate="screen">
            <a:extLst>
              <a:ext uri="{28A0092B-C50C-407E-A947-70E740481C1C}">
                <a14:useLocalDpi xmlns:a14="http://schemas.microsoft.com/office/drawing/2010/main"/>
              </a:ext>
            </a:extLst>
          </a:blip>
          <a:srcRect l="14286" t="14286" r="14286" b="14286"/>
          <a:stretch>
            <a:fillRect/>
          </a:stretch>
        </p:blipFill>
        <p:spPr>
          <a:xfrm>
            <a:off x="4508455" y="1813527"/>
            <a:ext cx="900000" cy="900000"/>
          </a:xfrm>
          <a:prstGeom prst="ellipse">
            <a:avLst/>
          </a:prstGeom>
          <a:effectLst>
            <a:outerShdw blurRad="50800" dist="38100" dir="2700000" algn="tl" rotWithShape="0">
              <a:prstClr val="black">
                <a:alpha val="40000"/>
              </a:prstClr>
            </a:outerShdw>
          </a:effectLst>
        </p:spPr>
      </p:pic>
      <p:pic>
        <p:nvPicPr>
          <p:cNvPr id="15" name="Grafik 14">
            <a:extLst>
              <a:ext uri="{FF2B5EF4-FFF2-40B4-BE49-F238E27FC236}">
                <a16:creationId xmlns:a16="http://schemas.microsoft.com/office/drawing/2014/main" id="{C00AAF93-DDE1-BB22-3851-B55769B3A73F}"/>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6427" b="89976" l="9970" r="90353">
                        <a14:foregroundMark x1="69550" y1="6467" x2="69550" y2="6467"/>
                        <a14:foregroundMark x1="90353" y1="27486" x2="90353" y2="27486"/>
                      </a14:backgroundRemoval>
                    </a14:imgEffect>
                  </a14:imgLayer>
                </a14:imgProps>
              </a:ext>
              <a:ext uri="{28A0092B-C50C-407E-A947-70E740481C1C}">
                <a14:useLocalDpi xmlns:a14="http://schemas.microsoft.com/office/drawing/2010/main"/>
              </a:ext>
            </a:extLst>
          </a:blip>
          <a:stretch>
            <a:fillRect/>
          </a:stretch>
        </p:blipFill>
        <p:spPr>
          <a:xfrm>
            <a:off x="5293042" y="4117030"/>
            <a:ext cx="1277498" cy="851665"/>
          </a:xfrm>
          <a:prstGeom prst="rect">
            <a:avLst/>
          </a:prstGeom>
        </p:spPr>
      </p:pic>
      <p:pic>
        <p:nvPicPr>
          <p:cNvPr id="16" name="Grafik 15">
            <a:extLst>
              <a:ext uri="{FF2B5EF4-FFF2-40B4-BE49-F238E27FC236}">
                <a16:creationId xmlns:a16="http://schemas.microsoft.com/office/drawing/2014/main" id="{D7AB9613-473E-3658-0DCC-EF044B88EC07}"/>
              </a:ext>
            </a:extLst>
          </p:cNvPr>
          <p:cNvPicPr>
            <a:picLocks noChangeAspect="1"/>
          </p:cNvPicPr>
          <p:nvPr/>
        </p:nvPicPr>
        <p:blipFill>
          <a:blip r:embed="rId9" cstate="screen">
            <a:extLst>
              <a:ext uri="{28A0092B-C50C-407E-A947-70E740481C1C}">
                <a14:useLocalDpi xmlns:a14="http://schemas.microsoft.com/office/drawing/2010/main"/>
              </a:ext>
            </a:extLst>
          </a:blip>
          <a:srcRect l="14209" t="18778" b="13695"/>
          <a:stretch>
            <a:fillRect/>
          </a:stretch>
        </p:blipFill>
        <p:spPr>
          <a:xfrm>
            <a:off x="5999335" y="5133909"/>
            <a:ext cx="1823855" cy="957511"/>
          </a:xfrm>
          <a:prstGeom prst="rect">
            <a:avLst/>
          </a:prstGeom>
        </p:spPr>
      </p:pic>
      <p:pic>
        <p:nvPicPr>
          <p:cNvPr id="17" name="Grafik 16">
            <a:extLst>
              <a:ext uri="{FF2B5EF4-FFF2-40B4-BE49-F238E27FC236}">
                <a16:creationId xmlns:a16="http://schemas.microsoft.com/office/drawing/2014/main" id="{2FFD22AC-9020-0028-9A49-4A0F1809AB45}"/>
              </a:ext>
            </a:extLst>
          </p:cNvPr>
          <p:cNvPicPr>
            <a:picLocks noChangeAspect="1"/>
          </p:cNvPicPr>
          <p:nvPr/>
        </p:nvPicPr>
        <p:blipFill>
          <a:blip r:embed="rId10" cstate="screen">
            <a:extLst>
              <a:ext uri="{BEBA8EAE-BF5A-486C-A8C5-ECC9F3942E4B}">
                <a14:imgProps xmlns:a14="http://schemas.microsoft.com/office/drawing/2010/main">
                  <a14:imgLayer r:embed="rId11">
                    <a14:imgEffect>
                      <a14:backgroundRemoval t="10000" b="90000" l="10000" r="90000">
                        <a14:foregroundMark x1="40523" y1="24344" x2="40523" y2="24344"/>
                        <a14:foregroundMark x1="45342" y1="19661" x2="45342" y2="19661"/>
                        <a14:foregroundMark x1="63791" y1="21599" x2="63791" y2="21599"/>
                        <a14:foregroundMark x1="62689" y1="26686" x2="62689" y2="26686"/>
                        <a14:foregroundMark x1="45847" y1="14978" x2="45847" y2="14978"/>
                        <a14:foregroundMark x1="56907" y1="14857" x2="56907" y2="14857"/>
                        <a14:foregroundMark x1="60532" y1="14009" x2="60532" y2="14009"/>
                        <a14:foregroundMark x1="63332" y1="14453" x2="63332" y2="14453"/>
                        <a14:foregroundMark x1="69757" y1="14978" x2="32446" y2="14170"/>
                        <a14:foregroundMark x1="32446" y1="14170" x2="49335" y2="14453"/>
                        <a14:foregroundMark x1="49335" y1="14453" x2="58375" y2="14291"/>
                        <a14:foregroundMark x1="58375" y1="14291" x2="66636" y2="15220"/>
                        <a14:foregroundMark x1="66636" y1="15220" x2="67692" y2="15139"/>
                        <a14:foregroundMark x1="70812" y1="17198" x2="63286" y2="13726"/>
                        <a14:foregroundMark x1="63286" y1="13726" x2="36852" y2="13565"/>
                        <a14:foregroundMark x1="36852" y1="13565" x2="29417" y2="16795"/>
                        <a14:foregroundMark x1="29417" y1="16795" x2="32263" y2="35729"/>
                        <a14:foregroundMark x1="29738" y1="15947" x2="33318" y2="14978"/>
                        <a14:foregroundMark x1="67095" y1="13888" x2="70032" y2="15382"/>
                        <a14:foregroundMark x1="69114" y1="14291" x2="71776" y2="16229"/>
                        <a14:foregroundMark x1="53786" y1="13201" x2="59431" y2="13323"/>
                        <a14:foregroundMark x1="41762" y1="13323" x2="47086" y2="12919"/>
                        <a14:foregroundMark x1="29601" y1="15947" x2="34878" y2="13888"/>
                        <a14:foregroundMark x1="28821" y1="17885" x2="30932" y2="25757"/>
                        <a14:foregroundMark x1="30932" y1="25757" x2="31299" y2="25999"/>
                        <a14:foregroundMark x1="29417" y1="16754" x2="36439" y2="14009"/>
                        <a14:foregroundMark x1="69436" y1="14453" x2="70675" y2="16512"/>
                        <a14:backgroundMark x1="62093" y1="83851" x2="62093" y2="83851"/>
                      </a14:backgroundRemoval>
                    </a14:imgEffect>
                  </a14:imgLayer>
                </a14:imgProps>
              </a:ext>
              <a:ext uri="{28A0092B-C50C-407E-A947-70E740481C1C}">
                <a14:useLocalDpi xmlns:a14="http://schemas.microsoft.com/office/drawing/2010/main"/>
              </a:ext>
            </a:extLst>
          </a:blip>
          <a:stretch>
            <a:fillRect/>
          </a:stretch>
        </p:blipFill>
        <p:spPr>
          <a:xfrm>
            <a:off x="4154773" y="4964103"/>
            <a:ext cx="1253682" cy="1425079"/>
          </a:xfrm>
          <a:prstGeom prst="rect">
            <a:avLst/>
          </a:prstGeom>
        </p:spPr>
      </p:pic>
      <p:pic>
        <p:nvPicPr>
          <p:cNvPr id="18" name="Grafik 17">
            <a:extLst>
              <a:ext uri="{FF2B5EF4-FFF2-40B4-BE49-F238E27FC236}">
                <a16:creationId xmlns:a16="http://schemas.microsoft.com/office/drawing/2014/main" id="{65C6CBFD-9521-5235-9D0A-BC4B7F42DF85}"/>
              </a:ext>
            </a:extLst>
          </p:cNvPr>
          <p:cNvPicPr>
            <a:picLocks noChangeAspect="1"/>
          </p:cNvPicPr>
          <p:nvPr/>
        </p:nvPicPr>
        <p:blipFill>
          <a:blip r:embed="rId12" cstate="screen">
            <a:extLst>
              <a:ext uri="{BEBA8EAE-BF5A-486C-A8C5-ECC9F3942E4B}">
                <a14:imgProps xmlns:a14="http://schemas.microsoft.com/office/drawing/2010/main">
                  <a14:imgLayer r:embed="rId13">
                    <a14:imgEffect>
                      <a14:backgroundRemoval t="9988" b="89972" l="3437" r="96336">
                        <a14:foregroundMark x1="7000" y1="70360" x2="7000" y2="70360"/>
                        <a14:foregroundMark x1="3462" y1="74242" x2="3462" y2="74242"/>
                        <a14:foregroundMark x1="93657" y1="32835" x2="93657" y2="32835"/>
                        <a14:foregroundMark x1="96336" y1="30772" x2="96336" y2="30772"/>
                        <a14:backgroundMark x1="37149" y1="39992" x2="37149" y2="39992"/>
                        <a14:backgroundMark x1="34142" y1="42216" x2="34142" y2="42216"/>
                        <a14:backgroundMark x1="92216" y1="40841" x2="92216" y2="40841"/>
                        <a14:backgroundMark x1="93252" y1="37808" x2="93252" y2="37808"/>
                        <a14:backgroundMark x1="70053" y1="57744" x2="70053" y2="57744"/>
                        <a14:backgroundMark x1="34218" y1="83704" x2="34218" y2="83704"/>
                        <a14:backgroundMark x1="30452" y1="85928" x2="30452" y2="85928"/>
                        <a14:backgroundMark x1="28810" y1="87424" x2="28810" y2="87424"/>
                        <a14:backgroundMark x1="27015" y1="87707" x2="27015" y2="87707"/>
                        <a14:backgroundMark x1="25625" y1="87990" x2="25625" y2="87990"/>
                        <a14:backgroundMark x1="24514" y1="87990" x2="24514" y2="87990"/>
                      </a14:backgroundRemoval>
                    </a14:imgEffect>
                  </a14:imgLayer>
                </a14:imgProps>
              </a:ext>
              <a:ext uri="{28A0092B-C50C-407E-A947-70E740481C1C}">
                <a14:useLocalDpi xmlns:a14="http://schemas.microsoft.com/office/drawing/2010/main"/>
              </a:ext>
            </a:extLst>
          </a:blip>
          <a:stretch>
            <a:fillRect/>
          </a:stretch>
        </p:blipFill>
        <p:spPr>
          <a:xfrm>
            <a:off x="6523215" y="3023661"/>
            <a:ext cx="1217884" cy="761145"/>
          </a:xfrm>
          <a:prstGeom prst="rect">
            <a:avLst/>
          </a:prstGeom>
        </p:spPr>
      </p:pic>
      <p:pic>
        <p:nvPicPr>
          <p:cNvPr id="19" name="Grafik 18">
            <a:extLst>
              <a:ext uri="{FF2B5EF4-FFF2-40B4-BE49-F238E27FC236}">
                <a16:creationId xmlns:a16="http://schemas.microsoft.com/office/drawing/2014/main" id="{6CD06AAB-573A-7483-DD99-71A933B5476A}"/>
              </a:ext>
            </a:extLst>
          </p:cNvPr>
          <p:cNvPicPr>
            <a:picLocks noChangeAspect="1"/>
          </p:cNvPicPr>
          <p:nvPr/>
        </p:nvPicPr>
        <p:blipFill>
          <a:blip r:embed="rId14" cstate="screen">
            <a:extLst>
              <a:ext uri="{BEBA8EAE-BF5A-486C-A8C5-ECC9F3942E4B}">
                <a14:imgProps xmlns:a14="http://schemas.microsoft.com/office/drawing/2010/main">
                  <a14:imgLayer r:embed="rId15">
                    <a14:imgEffect>
                      <a14:backgroundRemoval t="9976" b="89984" l="8834" r="90000">
                        <a14:foregroundMark x1="8834" y1="62803" x2="8834" y2="62803"/>
                        <a14:foregroundMark x1="85948" y1="62964" x2="85948" y2="62964"/>
                        <a14:backgroundMark x1="30379" y1="63772" x2="30379" y2="63772"/>
                        <a14:backgroundMark x1="27901" y1="68174" x2="27901" y2="68174"/>
                        <a14:backgroundMark x1="24810" y1="69548" x2="24810" y2="69548"/>
                        <a14:backgroundMark x1="16181" y1="70396" x2="16181" y2="70396"/>
                        <a14:backgroundMark x1="51224" y1="80977" x2="51224" y2="80977"/>
                        <a14:backgroundMark x1="56793" y1="74637" x2="56793" y2="74637"/>
                        <a14:backgroundMark x1="55802" y1="70638" x2="55802" y2="70638"/>
                        <a14:backgroundMark x1="36443" y1="81220" x2="36443" y2="81220"/>
                      </a14:backgroundRemoval>
                    </a14:imgEffect>
                  </a14:imgLayer>
                </a14:imgProps>
              </a:ext>
              <a:ext uri="{28A0092B-C50C-407E-A947-70E740481C1C}">
                <a14:useLocalDpi xmlns:a14="http://schemas.microsoft.com/office/drawing/2010/main"/>
              </a:ext>
            </a:extLst>
          </a:blip>
          <a:stretch>
            <a:fillRect/>
          </a:stretch>
        </p:blipFill>
        <p:spPr>
          <a:xfrm>
            <a:off x="4456065" y="2718161"/>
            <a:ext cx="1216548" cy="878373"/>
          </a:xfrm>
          <a:prstGeom prst="rect">
            <a:avLst/>
          </a:prstGeom>
        </p:spPr>
      </p:pic>
      <p:pic>
        <p:nvPicPr>
          <p:cNvPr id="20" name="Grafik 19">
            <a:extLst>
              <a:ext uri="{FF2B5EF4-FFF2-40B4-BE49-F238E27FC236}">
                <a16:creationId xmlns:a16="http://schemas.microsoft.com/office/drawing/2014/main" id="{990C2EDB-1B4A-0BA9-6037-83AE5E357C34}"/>
              </a:ext>
            </a:extLst>
          </p:cNvPr>
          <p:cNvPicPr>
            <a:picLocks noChangeAspect="1"/>
          </p:cNvPicPr>
          <p:nvPr/>
        </p:nvPicPr>
        <p:blipFill>
          <a:blip r:embed="rId16" cstate="screen">
            <a:extLst>
              <a:ext uri="{BEBA8EAE-BF5A-486C-A8C5-ECC9F3942E4B}">
                <a14:imgProps xmlns:a14="http://schemas.microsoft.com/office/drawing/2010/main">
                  <a14:imgLayer r:embed="rId17">
                    <a14:imgEffect>
                      <a14:backgroundRemoval t="7400" b="90457" l="9983" r="91638">
                        <a14:foregroundMark x1="56713" y1="7440" x2="56713" y2="7440"/>
                        <a14:foregroundMark x1="31134" y1="27214" x2="31134" y2="27214"/>
                        <a14:foregroundMark x1="91638" y1="53336" x2="91638" y2="53336"/>
                        <a14:foregroundMark x1="54745" y1="90457" x2="54745" y2="90457"/>
                        <a14:backgroundMark x1="24277" y1="82491" x2="24277" y2="82491"/>
                        <a14:backgroundMark x1="20341" y1="83704" x2="20341" y2="83704"/>
                        <a14:backgroundMark x1="42448" y1="87829" x2="42448" y2="87829"/>
                        <a14:backgroundMark x1="35966" y1="88112" x2="35966" y2="88112"/>
                        <a14:backgroundMark x1="35764" y1="88112" x2="35764" y2="88112"/>
                        <a14:backgroundMark x1="66667" y1="85362" x2="66667" y2="85362"/>
                        <a14:backgroundMark x1="75608" y1="85241" x2="75608" y2="85241"/>
                      </a14:backgroundRemoval>
                    </a14:imgEffect>
                  </a14:imgLayer>
                </a14:imgProps>
              </a:ext>
              <a:ext uri="{28A0092B-C50C-407E-A947-70E740481C1C}">
                <a14:useLocalDpi xmlns:a14="http://schemas.microsoft.com/office/drawing/2010/main"/>
              </a:ext>
            </a:extLst>
          </a:blip>
          <a:stretch>
            <a:fillRect/>
          </a:stretch>
        </p:blipFill>
        <p:spPr>
          <a:xfrm>
            <a:off x="6394111" y="3759213"/>
            <a:ext cx="1508347" cy="1079318"/>
          </a:xfrm>
          <a:prstGeom prst="rect">
            <a:avLst/>
          </a:prstGeom>
        </p:spPr>
      </p:pic>
      <p:pic>
        <p:nvPicPr>
          <p:cNvPr id="21" name="Grafik 20">
            <a:extLst>
              <a:ext uri="{FF2B5EF4-FFF2-40B4-BE49-F238E27FC236}">
                <a16:creationId xmlns:a16="http://schemas.microsoft.com/office/drawing/2014/main" id="{23497950-DFC7-34BA-F132-74AD73458567}"/>
              </a:ext>
            </a:extLst>
          </p:cNvPr>
          <p:cNvPicPr>
            <a:picLocks noChangeAspect="1"/>
          </p:cNvPicPr>
          <p:nvPr/>
        </p:nvPicPr>
        <p:blipFill>
          <a:blip r:embed="rId18" cstate="screen">
            <a:extLst>
              <a:ext uri="{BEBA8EAE-BF5A-486C-A8C5-ECC9F3942E4B}">
                <a14:imgProps xmlns:a14="http://schemas.microsoft.com/office/drawing/2010/main">
                  <a14:imgLayer r:embed="rId19">
                    <a14:imgEffect>
                      <a14:backgroundRemoval t="9979" b="89968" l="3090" r="32765">
                        <a14:foregroundMark x1="32788" y1="49517" x2="32788" y2="49517"/>
                        <a14:foregroundMark x1="3090" y1="49303" x2="3090" y2="49303"/>
                        <a14:foregroundMark x1="19632" y1="10086" x2="19632" y2="10086"/>
                      </a14:backgroundRemoval>
                    </a14:imgEffect>
                  </a14:imgLayer>
                </a14:imgProps>
              </a:ext>
              <a:ext uri="{28A0092B-C50C-407E-A947-70E740481C1C}">
                <a14:useLocalDpi xmlns:a14="http://schemas.microsoft.com/office/drawing/2010/main"/>
              </a:ext>
            </a:extLst>
          </a:blip>
          <a:srcRect l="1" r="64110"/>
          <a:stretch>
            <a:fillRect/>
          </a:stretch>
        </p:blipFill>
        <p:spPr>
          <a:xfrm>
            <a:off x="4602473" y="4054389"/>
            <a:ext cx="721717" cy="851666"/>
          </a:xfrm>
          <a:prstGeom prst="rect">
            <a:avLst/>
          </a:prstGeom>
        </p:spPr>
      </p:pic>
      <p:pic>
        <p:nvPicPr>
          <p:cNvPr id="22" name="Grafik 21">
            <a:extLst>
              <a:ext uri="{FF2B5EF4-FFF2-40B4-BE49-F238E27FC236}">
                <a16:creationId xmlns:a16="http://schemas.microsoft.com/office/drawing/2014/main" id="{D42F182F-942B-7774-558C-5B53633D7A3E}"/>
              </a:ext>
            </a:extLst>
          </p:cNvPr>
          <p:cNvPicPr>
            <a:picLocks noChangeAspect="1"/>
          </p:cNvPicPr>
          <p:nvPr/>
        </p:nvPicPr>
        <p:blipFill>
          <a:blip r:embed="rId20" cstate="screen">
            <a:extLst>
              <a:ext uri="{BEBA8EAE-BF5A-486C-A8C5-ECC9F3942E4B}">
                <a14:imgProps xmlns:a14="http://schemas.microsoft.com/office/drawing/2010/main">
                  <a14:imgLayer r:embed="rId21">
                    <a14:imgEffect>
                      <a14:backgroundRemoval t="10000" b="90000" l="10000" r="90000">
                        <a14:backgroundMark x1="42060" y1="72573" x2="42060" y2="72573"/>
                        <a14:backgroundMark x1="44540" y1="70105" x2="44540" y2="70105"/>
                        <a14:backgroundMark x1="40685" y1="73261" x2="40685" y2="73261"/>
                        <a14:backgroundMark x1="52036" y1="72856" x2="52036" y2="72856"/>
                        <a14:backgroundMark x1="45080" y1="68730" x2="45080" y2="68730"/>
                        <a14:backgroundMark x1="52143" y1="72451" x2="52143" y2="72451"/>
                        <a14:backgroundMark x1="72311" y1="69417" x2="72311" y2="69417"/>
                      </a14:backgroundRemoval>
                    </a14:imgEffect>
                  </a14:imgLayer>
                </a14:imgProps>
              </a:ext>
              <a:ext uri="{28A0092B-C50C-407E-A947-70E740481C1C}">
                <a14:useLocalDpi xmlns:a14="http://schemas.microsoft.com/office/drawing/2010/main"/>
              </a:ext>
            </a:extLst>
          </a:blip>
          <a:stretch>
            <a:fillRect/>
          </a:stretch>
        </p:blipFill>
        <p:spPr>
          <a:xfrm>
            <a:off x="4616202" y="3128773"/>
            <a:ext cx="1926153" cy="1284102"/>
          </a:xfrm>
          <a:prstGeom prst="rect">
            <a:avLst/>
          </a:prstGeom>
        </p:spPr>
      </p:pic>
      <p:pic>
        <p:nvPicPr>
          <p:cNvPr id="23" name="Grafik 22">
            <a:extLst>
              <a:ext uri="{FF2B5EF4-FFF2-40B4-BE49-F238E27FC236}">
                <a16:creationId xmlns:a16="http://schemas.microsoft.com/office/drawing/2014/main" id="{DDD2F313-AF66-6C96-B09D-9D120E925380}"/>
              </a:ext>
            </a:extLst>
          </p:cNvPr>
          <p:cNvPicPr>
            <a:picLocks noChangeAspect="1"/>
          </p:cNvPicPr>
          <p:nvPr/>
        </p:nvPicPr>
        <p:blipFill>
          <a:blip r:embed="rId22" cstate="screen">
            <a:extLst>
              <a:ext uri="{BEBA8EAE-BF5A-486C-A8C5-ECC9F3942E4B}">
                <a14:imgProps xmlns:a14="http://schemas.microsoft.com/office/drawing/2010/main">
                  <a14:imgLayer r:embed="rId23">
                    <a14:imgEffect>
                      <a14:backgroundRemoval t="9988" b="89972" l="8290" r="90255">
                        <a14:foregroundMark x1="8290" y1="46421" x2="8290" y2="46421"/>
                        <a14:foregroundMark x1="90255" y1="44642" x2="90255" y2="44642"/>
                        <a14:backgroundMark x1="9058" y1="47918" x2="9058" y2="47918"/>
                      </a14:backgroundRemoval>
                    </a14:imgEffect>
                  </a14:imgLayer>
                </a14:imgProps>
              </a:ext>
              <a:ext uri="{28A0092B-C50C-407E-A947-70E740481C1C}">
                <a14:useLocalDpi xmlns:a14="http://schemas.microsoft.com/office/drawing/2010/main"/>
              </a:ext>
            </a:extLst>
          </a:blip>
          <a:stretch>
            <a:fillRect/>
          </a:stretch>
        </p:blipFill>
        <p:spPr>
          <a:xfrm>
            <a:off x="9247237" y="3326215"/>
            <a:ext cx="1047634" cy="1047634"/>
          </a:xfrm>
          <a:prstGeom prst="rect">
            <a:avLst/>
          </a:prstGeom>
        </p:spPr>
      </p:pic>
      <p:pic>
        <p:nvPicPr>
          <p:cNvPr id="24" name="Grafik 23">
            <a:extLst>
              <a:ext uri="{FF2B5EF4-FFF2-40B4-BE49-F238E27FC236}">
                <a16:creationId xmlns:a16="http://schemas.microsoft.com/office/drawing/2014/main" id="{F9DC7D0E-8868-F163-719F-7A30E20937DA}"/>
              </a:ext>
            </a:extLst>
          </p:cNvPr>
          <p:cNvPicPr>
            <a:picLocks noChangeAspect="1"/>
          </p:cNvPicPr>
          <p:nvPr/>
        </p:nvPicPr>
        <p:blipFill>
          <a:blip r:embed="rId24" cstate="screen">
            <a:extLst>
              <a:ext uri="{BEBA8EAE-BF5A-486C-A8C5-ECC9F3942E4B}">
                <a14:imgProps xmlns:a14="http://schemas.microsoft.com/office/drawing/2010/main">
                  <a14:imgLayer r:embed="rId25">
                    <a14:imgEffect>
                      <a14:backgroundRemoval t="8805" b="89984" l="9564" r="90766">
                        <a14:foregroundMark x1="43789" y1="9208" x2="43789" y2="9208"/>
                        <a14:foregroundMark x1="38952" y1="8805" x2="38952" y2="8805"/>
                        <a14:foregroundMark x1="90766" y1="57754" x2="90766" y2="57754"/>
                        <a14:foregroundMark x1="9564" y1="58724" x2="9564" y2="58724"/>
                        <a14:backgroundMark x1="53536" y1="79766" x2="53536" y2="79766"/>
                        <a14:backgroundMark x1="55368" y1="74960" x2="55368" y2="74960"/>
                        <a14:backgroundMark x1="43056" y1="61430" x2="43056" y2="61430"/>
                        <a14:backgroundMark x1="42909" y1="60137" x2="42909" y2="60137"/>
                      </a14:backgroundRemoval>
                    </a14:imgEffect>
                  </a14:imgLayer>
                </a14:imgProps>
              </a:ext>
              <a:ext uri="{28A0092B-C50C-407E-A947-70E740481C1C}">
                <a14:useLocalDpi xmlns:a14="http://schemas.microsoft.com/office/drawing/2010/main"/>
              </a:ext>
            </a:extLst>
          </a:blip>
          <a:stretch>
            <a:fillRect/>
          </a:stretch>
        </p:blipFill>
        <p:spPr>
          <a:xfrm>
            <a:off x="10210305" y="5417138"/>
            <a:ext cx="900001" cy="816751"/>
          </a:xfrm>
          <a:prstGeom prst="rect">
            <a:avLst/>
          </a:prstGeom>
        </p:spPr>
      </p:pic>
      <p:pic>
        <p:nvPicPr>
          <p:cNvPr id="25" name="Grafik 24">
            <a:extLst>
              <a:ext uri="{FF2B5EF4-FFF2-40B4-BE49-F238E27FC236}">
                <a16:creationId xmlns:a16="http://schemas.microsoft.com/office/drawing/2014/main" id="{493690E2-EE21-1F30-2E0F-5729CF426340}"/>
              </a:ext>
            </a:extLst>
          </p:cNvPr>
          <p:cNvPicPr>
            <a:picLocks noChangeAspect="1"/>
          </p:cNvPicPr>
          <p:nvPr/>
        </p:nvPicPr>
        <p:blipFill>
          <a:blip r:embed="rId26" cstate="screen">
            <a:extLst>
              <a:ext uri="{BEBA8EAE-BF5A-486C-A8C5-ECC9F3942E4B}">
                <a14:imgProps xmlns:a14="http://schemas.microsoft.com/office/drawing/2010/main">
                  <a14:imgLayer r:embed="rId27">
                    <a14:imgEffect>
                      <a14:backgroundRemoval t="9980" b="89980" l="9992" r="94156">
                        <a14:foregroundMark x1="90008" y1="28364" x2="90008" y2="28364"/>
                        <a14:foregroundMark x1="89900" y1="42182" x2="89900" y2="42182"/>
                        <a14:foregroundMark x1="93186" y1="29010" x2="93186" y2="29010"/>
                        <a14:foregroundMark x1="90035" y1="42222" x2="90035" y2="42222"/>
                        <a14:foregroundMark x1="87019" y1="45657" x2="87019" y2="45657"/>
                        <a14:foregroundMark x1="31457" y1="26141" x2="31457" y2="26141"/>
                        <a14:foregroundMark x1="33692" y1="24606" x2="33692" y2="24606"/>
                        <a14:foregroundMark x1="29006" y1="24727" x2="29006" y2="24727"/>
                        <a14:foregroundMark x1="29033" y1="28889" x2="29033" y2="28889"/>
                        <a14:foregroundMark x1="27875" y1="28485" x2="27875" y2="28485"/>
                        <a14:foregroundMark x1="91409" y1="39313" x2="91409" y2="39313"/>
                        <a14:foregroundMark x1="93375" y1="34990" x2="93375" y2="34990"/>
                        <a14:foregroundMark x1="92782" y1="29374" x2="92782" y2="29374"/>
                        <a14:foregroundMark x1="94156" y1="34788" x2="94156" y2="34788"/>
                        <a14:foregroundMark x1="91409" y1="18990" x2="91409" y2="18990"/>
                        <a14:foregroundMark x1="92782" y1="23434" x2="92782" y2="23434"/>
                        <a14:foregroundMark x1="52922" y1="69293" x2="52922" y2="69293"/>
                        <a14:foregroundMark x1="55912" y1="67838" x2="55912" y2="67838"/>
                        <a14:foregroundMark x1="55184" y1="69899" x2="55184" y2="69899"/>
                        <a14:backgroundMark x1="33746" y1="15313" x2="33746" y2="15313"/>
                        <a14:backgroundMark x1="40560" y1="20283" x2="40560" y2="20283"/>
                        <a14:backgroundMark x1="40075" y1="17778" x2="40075" y2="17778"/>
                        <a14:backgroundMark x1="37975" y1="20040" x2="37975" y2="20040"/>
                        <a14:backgroundMark x1="37301" y1="22020" x2="37301" y2="22020"/>
                        <a14:backgroundMark x1="34096" y1="15636" x2="34096" y2="15636"/>
                        <a14:backgroundMark x1="23216" y1="19434" x2="23216" y2="19434"/>
                        <a14:backgroundMark x1="31592" y1="18343" x2="31592" y2="18343"/>
                        <a14:backgroundMark x1="26448" y1="18545" x2="26448" y2="18545"/>
                        <a14:backgroundMark x1="34123" y1="20848" x2="34123" y2="20848"/>
                        <a14:backgroundMark x1="40048" y1="21980" x2="40048" y2="21980"/>
                        <a14:backgroundMark x1="24024" y1="23394" x2="24024" y2="23394"/>
                        <a14:backgroundMark x1="40856" y1="22303" x2="40856" y2="22303"/>
                        <a14:backgroundMark x1="31888" y1="24444" x2="31888" y2="24444"/>
                        <a14:backgroundMark x1="58443" y1="69859" x2="58443" y2="69859"/>
                        <a14:backgroundMark x1="63884" y1="43717" x2="63884" y2="43717"/>
                        <a14:backgroundMark x1="63938" y1="45455" x2="63938" y2="45455"/>
                        <a14:backgroundMark x1="90116" y1="25657" x2="90116" y2="25657"/>
                        <a14:backgroundMark x1="32804" y1="25212" x2="32804" y2="25212"/>
                        <a14:backgroundMark x1="30137" y1="27030" x2="30137" y2="27030"/>
                      </a14:backgroundRemoval>
                    </a14:imgEffect>
                  </a14:imgLayer>
                </a14:imgProps>
              </a:ext>
              <a:ext uri="{28A0092B-C50C-407E-A947-70E740481C1C}">
                <a14:useLocalDpi xmlns:a14="http://schemas.microsoft.com/office/drawing/2010/main"/>
              </a:ext>
            </a:extLst>
          </a:blip>
          <a:stretch>
            <a:fillRect/>
          </a:stretch>
        </p:blipFill>
        <p:spPr>
          <a:xfrm>
            <a:off x="7775075" y="4780513"/>
            <a:ext cx="2456461" cy="1637641"/>
          </a:xfrm>
          <a:prstGeom prst="rect">
            <a:avLst/>
          </a:prstGeom>
        </p:spPr>
      </p:pic>
      <p:pic>
        <p:nvPicPr>
          <p:cNvPr id="26" name="Grafik 25">
            <a:extLst>
              <a:ext uri="{FF2B5EF4-FFF2-40B4-BE49-F238E27FC236}">
                <a16:creationId xmlns:a16="http://schemas.microsoft.com/office/drawing/2014/main" id="{ECC64D76-F350-2F7B-CD7C-31B02090FC3A}"/>
              </a:ext>
            </a:extLst>
          </p:cNvPr>
          <p:cNvPicPr>
            <a:picLocks noChangeAspect="1"/>
          </p:cNvPicPr>
          <p:nvPr/>
        </p:nvPicPr>
        <p:blipFill>
          <a:blip r:embed="rId28" cstate="screen">
            <a:extLst>
              <a:ext uri="{BEBA8EAE-BF5A-486C-A8C5-ECC9F3942E4B}">
                <a14:imgProps xmlns:a14="http://schemas.microsoft.com/office/drawing/2010/main">
                  <a14:imgLayer r:embed="rId29">
                    <a14:imgEffect>
                      <a14:backgroundRemoval t="5942" b="90461" l="5215" r="95361">
                        <a14:foregroundMark x1="11189" y1="61439" x2="11189" y2="61439"/>
                        <a14:foregroundMark x1="12583" y1="57842" x2="12583" y2="57842"/>
                        <a14:foregroundMark x1="8096" y1="62247" x2="8096" y2="62247"/>
                        <a14:foregroundMark x1="69193" y1="9984" x2="69193" y2="9984"/>
                        <a14:foregroundMark x1="69375" y1="5982" x2="69375" y2="5982"/>
                        <a14:foregroundMark x1="91207" y1="55618" x2="91207" y2="55618"/>
                        <a14:foregroundMark x1="93299" y1="59863" x2="93299" y2="59863"/>
                        <a14:foregroundMark x1="95149" y1="60307" x2="95149" y2="60307"/>
                        <a14:foregroundMark x1="95361" y1="56508" x2="95361" y2="56508"/>
                        <a14:foregroundMark x1="88478" y1="69483" x2="88478" y2="69483"/>
                        <a14:foregroundMark x1="76683" y1="73120" x2="76683" y2="73120"/>
                        <a14:foregroundMark x1="81079" y1="69846" x2="81079" y2="69846"/>
                        <a14:foregroundMark x1="85506" y1="68270" x2="85506" y2="68270"/>
                        <a14:foregroundMark x1="85506" y1="68270" x2="85506" y2="68270"/>
                        <a14:foregroundMark x1="87993" y1="66734" x2="87993" y2="66734"/>
                        <a14:foregroundMark x1="76683" y1="76637" x2="76683" y2="76637"/>
                        <a14:foregroundMark x1="69224" y1="78456" x2="69224" y2="78456"/>
                        <a14:foregroundMark x1="66343" y1="76435" x2="66343" y2="76435"/>
                        <a14:foregroundMark x1="44694" y1="78254" x2="53062" y2="79386"/>
                        <a14:foregroundMark x1="53062" y1="79386" x2="65767" y2="78779"/>
                        <a14:foregroundMark x1="65767" y1="78779" x2="67071" y2="78254"/>
                        <a14:foregroundMark x1="32323" y1="75829" x2="66919" y2="77445"/>
                        <a14:foregroundMark x1="66919" y1="77445" x2="75500" y2="77001"/>
                        <a14:foregroundMark x1="75500" y1="77001" x2="76016" y2="77001"/>
                        <a14:foregroundMark x1="20861" y1="75061" x2="25136" y2="79669"/>
                        <a14:foregroundMark x1="25136" y1="79669" x2="39903" y2="85772"/>
                        <a14:foregroundMark x1="39903" y1="85772" x2="54669" y2="85934"/>
                        <a14:foregroundMark x1="11492" y1="68432" x2="24864" y2="81932"/>
                        <a14:foregroundMark x1="52547" y1="86621" x2="82808" y2="73888"/>
                        <a14:foregroundMark x1="82808" y1="73888" x2="87871" y2="68998"/>
                        <a14:foregroundMark x1="87871" y1="68998" x2="87871" y2="68998"/>
                        <a14:foregroundMark x1="49666" y1="90461" x2="71953" y2="81164"/>
                        <a14:foregroundMark x1="71953" y1="81164" x2="73408" y2="77526"/>
                        <a14:foregroundMark x1="7338" y1="66209" x2="7338" y2="66209"/>
                        <a14:foregroundMark x1="7247" y1="65562" x2="12280" y2="74454"/>
                        <a14:foregroundMark x1="12280" y1="74454" x2="13827" y2="75222"/>
                        <a14:foregroundMark x1="5943" y1="63945" x2="8308" y2="68472"/>
                        <a14:foregroundMark x1="5215" y1="63379" x2="6519" y2="62490"/>
                        <a14:foregroundMark x1="54669" y1="26839" x2="54669" y2="26839"/>
                        <a14:foregroundMark x1="86052" y1="74131" x2="89539" y2="67381"/>
                        <a14:foregroundMark x1="89539" y1="67381" x2="87477" y2="70897"/>
                        <a14:foregroundMark x1="90024" y1="65966" x2="90024" y2="65966"/>
                        <a14:foregroundMark x1="92177" y1="64673" x2="92177" y2="64673"/>
                        <a14:foregroundMark x1="94360" y1="62449" x2="94360" y2="62449"/>
                        <a14:foregroundMark x1="95331" y1="61803" x2="86325" y2="71948"/>
                        <a14:foregroundMark x1="86325" y1="71948" x2="86022" y2="72838"/>
                        <a14:foregroundMark x1="95240" y1="57154" x2="94239" y2="64228"/>
                        <a14:foregroundMark x1="94239" y1="64228" x2="85415" y2="75990"/>
                        <a14:foregroundMark x1="85415" y1="75990" x2="81959" y2="77486"/>
                        <a14:foregroundMark x1="6762" y1="62126" x2="12674" y2="56791"/>
                        <a14:foregroundMark x1="12674" y1="56791" x2="16161" y2="57033"/>
                      </a14:backgroundRemoval>
                    </a14:imgEffect>
                  </a14:imgLayer>
                </a14:imgProps>
              </a:ext>
              <a:ext uri="{28A0092B-C50C-407E-A947-70E740481C1C}">
                <a14:useLocalDpi xmlns:a14="http://schemas.microsoft.com/office/drawing/2010/main"/>
              </a:ext>
            </a:extLst>
          </a:blip>
          <a:stretch>
            <a:fillRect/>
          </a:stretch>
        </p:blipFill>
        <p:spPr>
          <a:xfrm>
            <a:off x="7975464" y="3834213"/>
            <a:ext cx="1491774" cy="1118831"/>
          </a:xfrm>
          <a:prstGeom prst="rect">
            <a:avLst/>
          </a:prstGeom>
        </p:spPr>
      </p:pic>
      <p:pic>
        <p:nvPicPr>
          <p:cNvPr id="27" name="Grafik 2">
            <a:extLst>
              <a:ext uri="{FF2B5EF4-FFF2-40B4-BE49-F238E27FC236}">
                <a16:creationId xmlns:a16="http://schemas.microsoft.com/office/drawing/2014/main" id="{57DCB299-4A2A-9FD0-5AFC-65D4322277BD}"/>
              </a:ext>
            </a:extLst>
          </p:cNvPr>
          <p:cNvPicPr>
            <a:picLocks noChangeAspect="1"/>
          </p:cNvPicPr>
          <p:nvPr/>
        </p:nvPicPr>
        <p:blipFill>
          <a:blip r:embed="rId30" cstate="screen">
            <a:extLst>
              <a:ext uri="{BEBA8EAE-BF5A-486C-A8C5-ECC9F3942E4B}">
                <a14:imgProps xmlns:a14="http://schemas.microsoft.com/office/drawing/2010/main">
                  <a14:imgLayer r:embed="rId31">
                    <a14:imgEffect>
                      <a14:backgroundRemoval t="30000" b="87174" l="32293" r="43165">
                        <a14:foregroundMark x1="37675" y1="36304" x2="37675" y2="36304"/>
                        <a14:foregroundMark x1="37890" y1="32174" x2="37890" y2="32174"/>
                        <a14:foregroundMark x1="36706" y1="30000" x2="36706" y2="30000"/>
                        <a14:foregroundMark x1="38967" y1="80000" x2="38967" y2="80000"/>
                        <a14:foregroundMark x1="41012" y1="80435" x2="41012" y2="80435"/>
                        <a14:foregroundMark x1="40797" y1="80000" x2="40797" y2="80000"/>
                        <a14:foregroundMark x1="33154" y1="79565" x2="38428" y2="77174"/>
                        <a14:foregroundMark x1="38428" y1="77174" x2="33477" y2="81087"/>
                        <a14:foregroundMark x1="33477" y1="81087" x2="33046" y2="80435"/>
                        <a14:foregroundMark x1="40151" y1="81304" x2="40151" y2="81304"/>
                        <a14:foregroundMark x1="39074" y1="80435" x2="39074" y2="80435"/>
                        <a14:foregroundMark x1="38751" y1="81739" x2="38751" y2="81739"/>
                        <a14:foregroundMark x1="36383" y1="81957" x2="36383" y2="81957"/>
                        <a14:foregroundMark x1="37783" y1="81739" x2="37783" y2="81739"/>
                        <a14:foregroundMark x1="38644" y1="78043" x2="33262" y2="80000"/>
                        <a14:foregroundMark x1="33262" y1="80000" x2="37890" y2="81739"/>
                        <a14:foregroundMark x1="40797" y1="79783" x2="40797" y2="79783"/>
                        <a14:foregroundMark x1="40904" y1="79348" x2="40904" y2="79348"/>
                        <a14:foregroundMark x1="41335" y1="79565" x2="41335" y2="79565"/>
                        <a14:foregroundMark x1="40689" y1="78696" x2="40689" y2="78696"/>
                        <a14:foregroundMark x1="40151" y1="78696" x2="40151" y2="78696"/>
                        <a14:foregroundMark x1="41012" y1="81304" x2="41012" y2="81304"/>
                        <a14:foregroundMark x1="39828" y1="81739" x2="39828" y2="81739"/>
                        <a14:foregroundMark x1="36060" y1="82174" x2="36060" y2="82174"/>
                        <a14:foregroundMark x1="34876" y1="81957" x2="34876" y2="81957"/>
                        <a14:foregroundMark x1="33692" y1="81739" x2="33692" y2="81739"/>
                        <a14:foregroundMark x1="38105" y1="82826" x2="38105" y2="82826"/>
                      </a14:backgroundRemoval>
                    </a14:imgEffect>
                  </a14:imgLayer>
                </a14:imgProps>
              </a:ext>
              <a:ext uri="{28A0092B-C50C-407E-A947-70E740481C1C}">
                <a14:useLocalDpi xmlns:a14="http://schemas.microsoft.com/office/drawing/2010/main"/>
              </a:ext>
            </a:extLst>
          </a:blip>
          <a:srcRect l="31084" t="26785" r="55315" b="5914"/>
          <a:stretch>
            <a:fillRect/>
          </a:stretch>
        </p:blipFill>
        <p:spPr bwMode="auto">
          <a:xfrm>
            <a:off x="10419209" y="2884302"/>
            <a:ext cx="731999" cy="179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rafik 27">
            <a:extLst>
              <a:ext uri="{FF2B5EF4-FFF2-40B4-BE49-F238E27FC236}">
                <a16:creationId xmlns:a16="http://schemas.microsoft.com/office/drawing/2014/main" id="{5511831A-985E-534E-CFFF-40584B1F4F16}"/>
              </a:ext>
            </a:extLst>
          </p:cNvPr>
          <p:cNvPicPr>
            <a:picLocks noChangeAspect="1"/>
          </p:cNvPicPr>
          <p:nvPr/>
        </p:nvPicPr>
        <p:blipFill>
          <a:blip r:embed="rId32" cstate="screen">
            <a:extLst>
              <a:ext uri="{BEBA8EAE-BF5A-486C-A8C5-ECC9F3942E4B}">
                <a14:imgProps xmlns:a14="http://schemas.microsoft.com/office/drawing/2010/main">
                  <a14:imgLayer r:embed="rId33">
                    <a14:imgEffect>
                      <a14:backgroundRemoval t="9976" b="89984" l="5876" r="92912">
                        <a14:foregroundMark x1="11278" y1="32431" x2="42082" y2="27585"/>
                        <a14:foregroundMark x1="42082" y1="27585" x2="47563" y2="27908"/>
                        <a14:foregroundMark x1="47563" y1="27908" x2="50725" y2="25323"/>
                        <a14:foregroundMark x1="26798" y1="25848" x2="36047" y2="23183"/>
                        <a14:foregroundMark x1="36047" y1="23183" x2="45876" y2="24394"/>
                        <a14:foregroundMark x1="13043" y1="34532" x2="43162" y2="42528"/>
                        <a14:foregroundMark x1="9117" y1="32431" x2="18366" y2="41761"/>
                        <a14:foregroundMark x1="7141" y1="31058" x2="10066" y2="34532"/>
                        <a14:foregroundMark x1="7299" y1="30654" x2="7563" y2="30654"/>
                        <a14:foregroundMark x1="15362" y1="29321" x2="44664" y2="22092"/>
                        <a14:foregroundMark x1="44664" y1="22092" x2="58577" y2="25000"/>
                        <a14:foregroundMark x1="58577" y1="25000" x2="62451" y2="27544"/>
                        <a14:foregroundMark x1="90329" y1="66721" x2="90329" y2="66721"/>
                        <a14:foregroundMark x1="92938" y1="66155" x2="92938" y2="66155"/>
                        <a14:foregroundMark x1="5876" y1="30897" x2="34097" y2="22698"/>
                        <a14:foregroundMark x1="34097" y1="22698" x2="44190" y2="22981"/>
                        <a14:foregroundMark x1="54545" y1="23384" x2="54545" y2="23384"/>
                        <a14:foregroundMark x1="55231" y1="23142" x2="55231" y2="23142"/>
                        <a14:foregroundMark x1="20053" y1="26010" x2="33781" y2="20153"/>
                        <a14:foregroundMark x1="33781" y1="20153" x2="63347" y2="26252"/>
                        <a14:foregroundMark x1="63347" y1="26252" x2="74914" y2="35057"/>
                        <a14:foregroundMark x1="74914" y1="35057" x2="79341" y2="39943"/>
                        <a14:foregroundMark x1="79341" y1="39943" x2="80606" y2="42771"/>
                        <a14:foregroundMark x1="6192" y1="30008" x2="34651" y2="21769"/>
                        <a14:foregroundMark x1="34651" y1="21769" x2="34941" y2="21809"/>
                        <a14:backgroundMark x1="27536" y1="50565" x2="27536" y2="50565"/>
                        <a14:backgroundMark x1="22292" y1="47536" x2="22292" y2="47536"/>
                      </a14:backgroundRemoval>
                    </a14:imgEffect>
                  </a14:imgLayer>
                </a14:imgProps>
              </a:ext>
              <a:ext uri="{28A0092B-C50C-407E-A947-70E740481C1C}">
                <a14:useLocalDpi xmlns:a14="http://schemas.microsoft.com/office/drawing/2010/main"/>
              </a:ext>
            </a:extLst>
          </a:blip>
          <a:stretch>
            <a:fillRect/>
          </a:stretch>
        </p:blipFill>
        <p:spPr>
          <a:xfrm>
            <a:off x="9435492" y="4152728"/>
            <a:ext cx="2000579" cy="1305024"/>
          </a:xfrm>
          <a:prstGeom prst="rect">
            <a:avLst/>
          </a:prstGeom>
        </p:spPr>
      </p:pic>
      <p:pic>
        <p:nvPicPr>
          <p:cNvPr id="29" name="Grafik 28">
            <a:extLst>
              <a:ext uri="{FF2B5EF4-FFF2-40B4-BE49-F238E27FC236}">
                <a16:creationId xmlns:a16="http://schemas.microsoft.com/office/drawing/2014/main" id="{AC419A6B-1536-6837-63F4-59BF8E64BDBA}"/>
              </a:ext>
            </a:extLst>
          </p:cNvPr>
          <p:cNvPicPr>
            <a:picLocks noChangeAspect="1"/>
          </p:cNvPicPr>
          <p:nvPr/>
        </p:nvPicPr>
        <p:blipFill>
          <a:blip r:embed="rId34" cstate="screen">
            <a:extLst>
              <a:ext uri="{BEBA8EAE-BF5A-486C-A8C5-ECC9F3942E4B}">
                <a14:imgProps xmlns:a14="http://schemas.microsoft.com/office/drawing/2010/main">
                  <a14:imgLayer r:embed="rId35">
                    <a14:imgEffect>
                      <a14:backgroundRemoval t="10000" b="90000" l="10000" r="90000">
                        <a14:backgroundMark x1="45153" y1="75404" x2="45153" y2="75404"/>
                      </a14:backgroundRemoval>
                    </a14:imgEffect>
                  </a14:imgLayer>
                </a14:imgProps>
              </a:ext>
              <a:ext uri="{28A0092B-C50C-407E-A947-70E740481C1C}">
                <a14:useLocalDpi xmlns:a14="http://schemas.microsoft.com/office/drawing/2010/main"/>
              </a:ext>
            </a:extLst>
          </a:blip>
          <a:stretch>
            <a:fillRect/>
          </a:stretch>
        </p:blipFill>
        <p:spPr>
          <a:xfrm>
            <a:off x="8142281" y="3035240"/>
            <a:ext cx="921042" cy="921042"/>
          </a:xfrm>
          <a:prstGeom prst="rect">
            <a:avLst/>
          </a:prstGeom>
        </p:spPr>
      </p:pic>
      <p:pic>
        <p:nvPicPr>
          <p:cNvPr id="30" name="Grafik 29">
            <a:extLst>
              <a:ext uri="{FF2B5EF4-FFF2-40B4-BE49-F238E27FC236}">
                <a16:creationId xmlns:a16="http://schemas.microsoft.com/office/drawing/2014/main" id="{1D4F2C37-0126-3A1B-E0CB-B9B75E1ABF66}"/>
              </a:ext>
            </a:extLst>
          </p:cNvPr>
          <p:cNvPicPr>
            <a:picLocks noChangeAspect="1"/>
          </p:cNvPicPr>
          <p:nvPr/>
        </p:nvPicPr>
        <p:blipFill>
          <a:blip r:embed="rId36" cstate="screen">
            <a:extLst>
              <a:ext uri="{BEBA8EAE-BF5A-486C-A8C5-ECC9F3942E4B}">
                <a14:imgProps xmlns:a14="http://schemas.microsoft.com/office/drawing/2010/main">
                  <a14:imgLayer r:embed="rId37">
                    <a14:imgEffect>
                      <a14:backgroundRemoval t="9984" b="94705" l="1859" r="89976">
                        <a14:foregroundMark x1="9000" y1="60711" x2="9000" y2="60711"/>
                        <a14:foregroundMark x1="7006" y1="64107" x2="7006" y2="64107"/>
                        <a14:foregroundMark x1="2479" y1="67098" x2="2479" y2="67098"/>
                        <a14:foregroundMark x1="1913" y1="70897" x2="1913" y2="70897"/>
                        <a14:foregroundMark x1="2183" y1="53921" x2="2183" y2="53921"/>
                        <a14:foregroundMark x1="35031" y1="92158" x2="35031" y2="92158"/>
                        <a14:foregroundMark x1="16357" y1="94705" x2="16357" y2="94705"/>
                      </a14:backgroundRemoval>
                    </a14:imgEffect>
                  </a14:imgLayer>
                </a14:imgProps>
              </a:ext>
              <a:ext uri="{28A0092B-C50C-407E-A947-70E740481C1C}">
                <a14:useLocalDpi xmlns:a14="http://schemas.microsoft.com/office/drawing/2010/main"/>
              </a:ext>
            </a:extLst>
          </a:blip>
          <a:stretch>
            <a:fillRect/>
          </a:stretch>
        </p:blipFill>
        <p:spPr>
          <a:xfrm>
            <a:off x="858432" y="3861647"/>
            <a:ext cx="3728534" cy="2485689"/>
          </a:xfrm>
          <a:prstGeom prst="rect">
            <a:avLst/>
          </a:prstGeom>
        </p:spPr>
      </p:pic>
      <p:pic>
        <p:nvPicPr>
          <p:cNvPr id="31" name="Grafik 30">
            <a:extLst>
              <a:ext uri="{FF2B5EF4-FFF2-40B4-BE49-F238E27FC236}">
                <a16:creationId xmlns:a16="http://schemas.microsoft.com/office/drawing/2014/main" id="{9A105EBD-C197-BA1B-61AF-C76B61E4DB64}"/>
              </a:ext>
            </a:extLst>
          </p:cNvPr>
          <p:cNvPicPr>
            <a:picLocks noChangeAspect="1"/>
          </p:cNvPicPr>
          <p:nvPr/>
        </p:nvPicPr>
        <p:blipFill>
          <a:blip r:embed="rId38" cstate="screen">
            <a:extLst>
              <a:ext uri="{BEBA8EAE-BF5A-486C-A8C5-ECC9F3942E4B}">
                <a14:imgProps xmlns:a14="http://schemas.microsoft.com/office/drawing/2010/main">
                  <a14:imgLayer r:embed="rId39">
                    <a14:imgEffect>
                      <a14:backgroundRemoval t="9976" b="93901" l="9960" r="89990">
                        <a14:foregroundMark x1="56773" y1="18215" x2="56773" y2="18215"/>
                        <a14:foregroundMark x1="52440" y1="93901" x2="52440" y2="93901"/>
                      </a14:backgroundRemoval>
                    </a14:imgEffect>
                  </a14:imgLayer>
                </a14:imgProps>
              </a:ext>
              <a:ext uri="{28A0092B-C50C-407E-A947-70E740481C1C}">
                <a14:useLocalDpi xmlns:a14="http://schemas.microsoft.com/office/drawing/2010/main"/>
              </a:ext>
            </a:extLst>
          </a:blip>
          <a:stretch>
            <a:fillRect/>
          </a:stretch>
        </p:blipFill>
        <p:spPr>
          <a:xfrm>
            <a:off x="2676311" y="2775374"/>
            <a:ext cx="1524681" cy="1880154"/>
          </a:xfrm>
          <a:prstGeom prst="rect">
            <a:avLst/>
          </a:prstGeom>
        </p:spPr>
      </p:pic>
      <p:pic>
        <p:nvPicPr>
          <p:cNvPr id="32" name="Grafik 31">
            <a:extLst>
              <a:ext uri="{FF2B5EF4-FFF2-40B4-BE49-F238E27FC236}">
                <a16:creationId xmlns:a16="http://schemas.microsoft.com/office/drawing/2014/main" id="{ACB87FEE-F21A-05DB-2154-D68A9B3D5010}"/>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4385508" y="4956838"/>
            <a:ext cx="1501068" cy="1311652"/>
          </a:xfrm>
          <a:prstGeom prst="rect">
            <a:avLst/>
          </a:prstGeom>
        </p:spPr>
      </p:pic>
    </p:spTree>
    <p:extLst>
      <p:ext uri="{BB962C8B-B14F-4D97-AF65-F5344CB8AC3E}">
        <p14:creationId xmlns:p14="http://schemas.microsoft.com/office/powerpoint/2010/main" val="140745257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2">
            <a:extLst>
              <a:ext uri="{FF2B5EF4-FFF2-40B4-BE49-F238E27FC236}">
                <a16:creationId xmlns:a16="http://schemas.microsoft.com/office/drawing/2014/main" id="{930F0EB8-CFFC-66AC-DDA0-853EFC00A4F6}"/>
              </a:ext>
            </a:extLst>
          </p:cNvPr>
          <p:cNvPicPr>
            <a:picLocks noChangeAspect="1"/>
          </p:cNvPicPr>
          <p:nvPr/>
        </p:nvPicPr>
        <p:blipFill>
          <a:blip r:embed="rId3">
            <a:extLst>
              <a:ext uri="{28A0092B-C50C-407E-A947-70E740481C1C}">
                <a14:useLocalDpi xmlns:a14="http://schemas.microsoft.com/office/drawing/2010/main"/>
              </a:ext>
            </a:extLst>
          </a:blip>
          <a:srcRect l="39539" t="9029" r="326" b="11596"/>
          <a:stretch>
            <a:fillRect/>
          </a:stretch>
        </p:blipFill>
        <p:spPr bwMode="auto">
          <a:xfrm>
            <a:off x="5473208" y="4007699"/>
            <a:ext cx="5297487" cy="216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Fett ist nicht gleich Fett!</a:t>
            </a:r>
          </a:p>
        </p:txBody>
      </p:sp>
      <p:sp>
        <p:nvSpPr>
          <p:cNvPr id="16" name="Rechteck 15"/>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2</a:t>
            </a:r>
            <a:endParaRPr lang="de-DE" sz="2800" b="1"/>
          </a:p>
        </p:txBody>
      </p:sp>
      <p:pic>
        <p:nvPicPr>
          <p:cNvPr id="20" name="Grafik 2"/>
          <p:cNvPicPr>
            <a:picLocks noChangeAspect="1"/>
          </p:cNvPicPr>
          <p:nvPr/>
        </p:nvPicPr>
        <p:blipFill>
          <a:blip r:embed="rId3">
            <a:extLst>
              <a:ext uri="{28A0092B-C50C-407E-A947-70E740481C1C}">
                <a14:useLocalDpi xmlns:a14="http://schemas.microsoft.com/office/drawing/2010/main"/>
              </a:ext>
            </a:extLst>
          </a:blip>
          <a:srcRect l="1499" t="6334" r="61475" b="9387"/>
          <a:stretch>
            <a:fillRect/>
          </a:stretch>
        </p:blipFill>
        <p:spPr bwMode="auto">
          <a:xfrm>
            <a:off x="1312672" y="3867670"/>
            <a:ext cx="2909454" cy="2047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feld 9"/>
          <p:cNvSpPr txBox="1">
            <a:spLocks noChangeArrowheads="1"/>
          </p:cNvSpPr>
          <p:nvPr/>
        </p:nvSpPr>
        <p:spPr bwMode="auto">
          <a:xfrm>
            <a:off x="838200" y="2159321"/>
            <a:ext cx="36401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sz="2400" b="1">
                <a:solidFill>
                  <a:srgbClr val="3C5BA6"/>
                </a:solidFill>
                <a:latin typeface="Calibri" panose="020F0502020204030204" pitchFamily="34" charset="0"/>
                <a:cs typeface="Calibri" panose="020F0502020204030204" pitchFamily="34" charset="0"/>
              </a:rPr>
              <a:t>Verstecktes Fett</a:t>
            </a:r>
          </a:p>
        </p:txBody>
      </p:sp>
      <p:sp>
        <p:nvSpPr>
          <p:cNvPr id="22" name="Textfeld 10"/>
          <p:cNvSpPr txBox="1">
            <a:spLocks noChangeArrowheads="1"/>
          </p:cNvSpPr>
          <p:nvPr/>
        </p:nvSpPr>
        <p:spPr bwMode="auto">
          <a:xfrm>
            <a:off x="5939016" y="2170877"/>
            <a:ext cx="42089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2400" b="1">
                <a:solidFill>
                  <a:srgbClr val="3C5BA6"/>
                </a:solidFill>
                <a:latin typeface="Calibri" panose="020F0502020204030204" pitchFamily="34" charset="0"/>
                <a:cs typeface="Calibri" panose="020F0502020204030204" pitchFamily="34" charset="0"/>
              </a:rPr>
              <a:t>Koch- und Streichfett</a:t>
            </a:r>
          </a:p>
        </p:txBody>
      </p:sp>
      <p:sp>
        <p:nvSpPr>
          <p:cNvPr id="23" name="Textfeld 11"/>
          <p:cNvSpPr txBox="1">
            <a:spLocks noChangeArrowheads="1"/>
          </p:cNvSpPr>
          <p:nvPr/>
        </p:nvSpPr>
        <p:spPr bwMode="auto">
          <a:xfrm>
            <a:off x="944097" y="2670780"/>
            <a:ext cx="282524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a:solidFill>
                  <a:srgbClr val="575756"/>
                </a:solidFill>
                <a:latin typeface="Calibri" panose="020F0502020204030204" pitchFamily="34" charset="0"/>
                <a:cs typeface="Calibri" panose="020F0502020204030204" pitchFamily="34" charset="0"/>
              </a:rPr>
              <a:t>z. B. in Wurst, Wurstwaren,</a:t>
            </a:r>
          </a:p>
          <a:p>
            <a:pPr eaLnBrk="1" hangingPunct="1"/>
            <a:r>
              <a:rPr lang="de-DE" altLang="de-DE">
                <a:solidFill>
                  <a:srgbClr val="575756"/>
                </a:solidFill>
                <a:latin typeface="Calibri" panose="020F0502020204030204" pitchFamily="34" charset="0"/>
                <a:cs typeface="Calibri" panose="020F0502020204030204" pitchFamily="34" charset="0"/>
              </a:rPr>
              <a:t>Fleisch, Fisch, Eiern,</a:t>
            </a:r>
          </a:p>
          <a:p>
            <a:pPr eaLnBrk="1" hangingPunct="1"/>
            <a:r>
              <a:rPr lang="de-DE" altLang="de-DE">
                <a:solidFill>
                  <a:srgbClr val="575756"/>
                </a:solidFill>
                <a:latin typeface="Calibri" panose="020F0502020204030204" pitchFamily="34" charset="0"/>
                <a:cs typeface="Calibri" panose="020F0502020204030204" pitchFamily="34" charset="0"/>
              </a:rPr>
              <a:t>Milch, Milchprodukten,</a:t>
            </a:r>
          </a:p>
          <a:p>
            <a:pPr eaLnBrk="1" hangingPunct="1"/>
            <a:r>
              <a:rPr lang="de-DE" altLang="de-DE">
                <a:solidFill>
                  <a:srgbClr val="575756"/>
                </a:solidFill>
                <a:latin typeface="Calibri" panose="020F0502020204030204" pitchFamily="34" charset="0"/>
                <a:cs typeface="Calibri" panose="020F0502020204030204" pitchFamily="34" charset="0"/>
              </a:rPr>
              <a:t>Käse, Süßigkeiten</a:t>
            </a:r>
          </a:p>
        </p:txBody>
      </p:sp>
      <p:sp>
        <p:nvSpPr>
          <p:cNvPr id="24" name="Textfeld 12"/>
          <p:cNvSpPr txBox="1">
            <a:spLocks noChangeArrowheads="1"/>
          </p:cNvSpPr>
          <p:nvPr/>
        </p:nvSpPr>
        <p:spPr bwMode="auto">
          <a:xfrm>
            <a:off x="8850388" y="2946911"/>
            <a:ext cx="28559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b="1">
                <a:solidFill>
                  <a:srgbClr val="3C5BA6"/>
                </a:solidFill>
                <a:latin typeface="Calibri" panose="020F0502020204030204" pitchFamily="34" charset="0"/>
                <a:cs typeface="Calibri" panose="020F0502020204030204" pitchFamily="34" charset="0"/>
              </a:rPr>
              <a:t>Streichfett</a:t>
            </a:r>
          </a:p>
          <a:p>
            <a:pPr eaLnBrk="1" hangingPunct="1"/>
            <a:r>
              <a:rPr lang="de-DE" altLang="de-DE">
                <a:solidFill>
                  <a:srgbClr val="575756"/>
                </a:solidFill>
                <a:latin typeface="Calibri" panose="020F0502020204030204" pitchFamily="34" charset="0"/>
                <a:cs typeface="Calibri" panose="020F0502020204030204" pitchFamily="34" charset="0"/>
              </a:rPr>
              <a:t>Butter, Margarine</a:t>
            </a:r>
          </a:p>
        </p:txBody>
      </p:sp>
      <p:sp>
        <p:nvSpPr>
          <p:cNvPr id="25" name="Textfeld 13"/>
          <p:cNvSpPr txBox="1">
            <a:spLocks noChangeArrowheads="1"/>
          </p:cNvSpPr>
          <p:nvPr/>
        </p:nvSpPr>
        <p:spPr bwMode="auto">
          <a:xfrm>
            <a:off x="5212163" y="2877997"/>
            <a:ext cx="3210499"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1200"/>
              </a:spcBef>
            </a:pPr>
            <a:r>
              <a:rPr lang="de-DE" altLang="de-DE" b="1">
                <a:solidFill>
                  <a:srgbClr val="3C5BA6"/>
                </a:solidFill>
                <a:latin typeface="Calibri" panose="020F0502020204030204" pitchFamily="34" charset="0"/>
                <a:cs typeface="Calibri" panose="020F0502020204030204" pitchFamily="34" charset="0"/>
              </a:rPr>
              <a:t>Kochfett</a:t>
            </a:r>
          </a:p>
          <a:p>
            <a:pPr eaLnBrk="1" hangingPunct="1"/>
            <a:endParaRPr lang="de-DE" altLang="de-DE" sz="600">
              <a:solidFill>
                <a:srgbClr val="575756"/>
              </a:solidFill>
              <a:latin typeface="Calibri" panose="020F0502020204030204" pitchFamily="34" charset="0"/>
              <a:cs typeface="Calibri" panose="020F0502020204030204" pitchFamily="34" charset="0"/>
            </a:endParaRPr>
          </a:p>
          <a:p>
            <a:pPr eaLnBrk="1" hangingPunct="1"/>
            <a:r>
              <a:rPr lang="de-DE" altLang="de-DE" b="1">
                <a:solidFill>
                  <a:srgbClr val="575756"/>
                </a:solidFill>
                <a:latin typeface="Calibri" panose="020F0502020204030204" pitchFamily="34" charset="0"/>
                <a:cs typeface="Calibri" panose="020F0502020204030204" pitchFamily="34" charset="0"/>
              </a:rPr>
              <a:t>Für Salate: </a:t>
            </a:r>
            <a:r>
              <a:rPr lang="de-DE" altLang="de-DE">
                <a:solidFill>
                  <a:srgbClr val="575756"/>
                </a:solidFill>
                <a:latin typeface="Calibri" panose="020F0502020204030204" pitchFamily="34" charset="0"/>
                <a:cs typeface="Calibri" panose="020F0502020204030204" pitchFamily="34" charset="0"/>
              </a:rPr>
              <a:t>Hochwertige Öle wie Olivenöl, Rapsöl, Walnussöl, Kürbiskernöl </a:t>
            </a:r>
          </a:p>
          <a:p>
            <a:pPr eaLnBrk="1" hangingPunct="1"/>
            <a:endParaRPr lang="de-DE" altLang="de-DE" sz="600">
              <a:solidFill>
                <a:srgbClr val="575756"/>
              </a:solidFill>
              <a:latin typeface="Calibri" panose="020F0502020204030204" pitchFamily="34" charset="0"/>
              <a:cs typeface="Calibri" panose="020F0502020204030204" pitchFamily="34" charset="0"/>
            </a:endParaRPr>
          </a:p>
          <a:p>
            <a:pPr eaLnBrk="1" hangingPunct="1"/>
            <a:r>
              <a:rPr lang="de-DE" altLang="de-DE" b="1">
                <a:solidFill>
                  <a:srgbClr val="575756"/>
                </a:solidFill>
                <a:latin typeface="Calibri" panose="020F0502020204030204" pitchFamily="34" charset="0"/>
                <a:cs typeface="Calibri" panose="020F0502020204030204" pitchFamily="34" charset="0"/>
              </a:rPr>
              <a:t>Zum Kochen: </a:t>
            </a:r>
            <a:r>
              <a:rPr lang="de-DE" altLang="de-DE">
                <a:solidFill>
                  <a:srgbClr val="575756"/>
                </a:solidFill>
                <a:latin typeface="Calibri" panose="020F0502020204030204" pitchFamily="34" charset="0"/>
                <a:cs typeface="Calibri" panose="020F0502020204030204" pitchFamily="34" charset="0"/>
              </a:rPr>
              <a:t>Rapsöl, Olivenöl</a:t>
            </a:r>
          </a:p>
          <a:p>
            <a:pPr eaLnBrk="1" hangingPunct="1"/>
            <a:endParaRPr lang="de-DE" altLang="de-DE">
              <a:solidFill>
                <a:srgbClr val="575756"/>
              </a:solidFill>
              <a:latin typeface="Calibri" panose="020F0502020204030204" pitchFamily="34" charset="0"/>
              <a:cs typeface="Calibri" panose="020F0502020204030204" pitchFamily="34" charset="0"/>
            </a:endParaRPr>
          </a:p>
          <a:p>
            <a:pPr eaLnBrk="1" hangingPunct="1"/>
            <a:r>
              <a:rPr lang="de-DE" altLang="de-DE">
                <a:solidFill>
                  <a:srgbClr val="575756"/>
                </a:solidFill>
                <a:latin typeface="Calibri" panose="020F0502020204030204" pitchFamily="34" charset="0"/>
                <a:cs typeface="Calibri" panose="020F0502020204030204" pitchFamily="34" charset="0"/>
              </a:rPr>
              <a:t>! Kokosöl wird NICHT empfohlen</a:t>
            </a:r>
          </a:p>
        </p:txBody>
      </p:sp>
      <p:cxnSp>
        <p:nvCxnSpPr>
          <p:cNvPr id="26" name="Gerade Verbindung 5"/>
          <p:cNvCxnSpPr>
            <a:cxnSpLocks noChangeShapeType="1"/>
          </p:cNvCxnSpPr>
          <p:nvPr/>
        </p:nvCxnSpPr>
        <p:spPr bwMode="auto">
          <a:xfrm>
            <a:off x="8513838" y="2647102"/>
            <a:ext cx="336550" cy="203200"/>
          </a:xfrm>
          <a:prstGeom prst="line">
            <a:avLst/>
          </a:prstGeom>
          <a:noFill/>
          <a:ln w="25400" algn="ctr">
            <a:solidFill>
              <a:srgbClr val="3C5BA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Gerade Verbindung 5"/>
          <p:cNvCxnSpPr>
            <a:cxnSpLocks noChangeShapeType="1"/>
          </p:cNvCxnSpPr>
          <p:nvPr/>
        </p:nvCxnSpPr>
        <p:spPr bwMode="auto">
          <a:xfrm flipH="1">
            <a:off x="6619045" y="2708786"/>
            <a:ext cx="551800" cy="238125"/>
          </a:xfrm>
          <a:prstGeom prst="line">
            <a:avLst/>
          </a:prstGeom>
          <a:noFill/>
          <a:ln w="25400" algn="ctr">
            <a:solidFill>
              <a:srgbClr val="3C5BA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Textfeld 27"/>
          <p:cNvSpPr txBox="1"/>
          <p:nvPr/>
        </p:nvSpPr>
        <p:spPr>
          <a:xfrm>
            <a:off x="140040" y="6509093"/>
            <a:ext cx="11913414" cy="151556"/>
          </a:xfrm>
          <a:prstGeom prst="rect">
            <a:avLst/>
          </a:prstGeom>
        </p:spPr>
        <p:txBody>
          <a:bodyPr vert="horz" wrap="none" lIns="0" tIns="0" rIns="0" bIns="0" rtlCol="0">
            <a:noAutofit/>
          </a:bodyPr>
          <a:lstStyle>
            <a:defPPr/>
          </a:lstStyle>
          <a:p>
            <a:pPr>
              <a:lnSpc>
                <a:spcPct val="90000"/>
              </a:lnSpc>
              <a:spcBef>
                <a:spcPts val="300"/>
              </a:spcBef>
            </a:pPr>
            <a:r>
              <a:rPr kumimoji="0" lang="de-DE" sz="900" b="0" i="0" u="none" strike="noStrike" kern="1200" cap="none" spc="0" normalizeH="0" baseline="0" noProof="0">
                <a:ln>
                  <a:noFill/>
                </a:ln>
                <a:solidFill>
                  <a:srgbClr val="575756"/>
                </a:solidFill>
                <a:effectLst/>
                <a:uLnTx/>
                <a:uFillTx/>
                <a:latin typeface="+mj-lt"/>
              </a:rPr>
              <a:t>Fotos: </a:t>
            </a:r>
            <a:r>
              <a:rPr lang="de-DE" sz="900">
                <a:solidFill>
                  <a:srgbClr val="575756"/>
                </a:solidFill>
                <a:latin typeface="+mj-lt"/>
              </a:rPr>
              <a:t>© romantsubin (Salami), volff (Öl), Africa Studio (Butter) </a:t>
            </a:r>
            <a:r>
              <a:rPr kumimoji="0" lang="de-DE" sz="900" b="0" i="0" u="none" strike="noStrike" kern="1200" cap="none" spc="0" normalizeH="0" baseline="0" noProof="0">
                <a:ln>
                  <a:noFill/>
                </a:ln>
                <a:solidFill>
                  <a:srgbClr val="575756"/>
                </a:solidFill>
                <a:effectLst/>
                <a:uLnTx/>
                <a:uFillTx/>
                <a:latin typeface="+mj-lt"/>
              </a:rPr>
              <a:t>– Fotolia.com</a:t>
            </a:r>
          </a:p>
        </p:txBody>
      </p:sp>
    </p:spTree>
    <p:extLst>
      <p:ext uri="{BB962C8B-B14F-4D97-AF65-F5344CB8AC3E}">
        <p14:creationId xmlns:p14="http://schemas.microsoft.com/office/powerpoint/2010/main" val="34230040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832BCAD-556B-A4C0-4A62-25AF166813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V="1">
            <a:off x="5225705" y="2069775"/>
            <a:ext cx="6966296" cy="4644197"/>
          </a:xfrm>
          <a:prstGeom prst="rect">
            <a:avLst/>
          </a:prstGeom>
        </p:spPr>
      </p:pic>
      <p:sp>
        <p:nvSpPr>
          <p:cNvPr id="5" name="Textfeld 4">
            <a:extLst>
              <a:ext uri="{FF2B5EF4-FFF2-40B4-BE49-F238E27FC236}">
                <a16:creationId xmlns:a16="http://schemas.microsoft.com/office/drawing/2014/main" id="{3C3A9E29-9907-60DB-531E-AA086356E74D}"/>
              </a:ext>
            </a:extLst>
          </p:cNvPr>
          <p:cNvSpPr txBox="1"/>
          <p:nvPr/>
        </p:nvSpPr>
        <p:spPr>
          <a:xfrm>
            <a:off x="140040" y="6509093"/>
            <a:ext cx="11913414" cy="151556"/>
          </a:xfrm>
          <a:prstGeom prst="rect">
            <a:avLst/>
          </a:prstGeom>
        </p:spPr>
        <p:txBody>
          <a:bodyPr vert="horz" wrap="none" lIns="0" tIns="0" rIns="0" bIns="0" rtlCol="0">
            <a:noAutofit/>
          </a:bodyPr>
          <a:lstStyle>
            <a:defPPr/>
          </a:lstStyle>
          <a:p>
            <a:pPr>
              <a:lnSpc>
                <a:spcPct val="90000"/>
              </a:lnSpc>
              <a:spcBef>
                <a:spcPts val="300"/>
              </a:spcBef>
            </a:pPr>
            <a:r>
              <a:rPr kumimoji="0" lang="de-DE" sz="900" b="0" i="0" u="none" strike="noStrike" kern="1200" cap="none" spc="0" normalizeH="0" baseline="0" noProof="0">
                <a:ln>
                  <a:noFill/>
                </a:ln>
                <a:solidFill>
                  <a:srgbClr val="575756"/>
                </a:solidFill>
                <a:effectLst/>
                <a:uLnTx/>
                <a:uFillTx/>
                <a:latin typeface="+mj-lt"/>
              </a:rPr>
              <a:t>Fotos: </a:t>
            </a:r>
            <a:r>
              <a:rPr lang="de-DE" sz="900">
                <a:solidFill>
                  <a:srgbClr val="575756"/>
                </a:solidFill>
                <a:latin typeface="+mj-lt"/>
              </a:rPr>
              <a:t>© rdnzl (Eier), Jiri Hera (Bohnen, Linsen) </a:t>
            </a:r>
            <a:r>
              <a:rPr kumimoji="0" lang="de-DE" sz="900" b="0" i="0" u="none" strike="noStrike" kern="1200" cap="none" spc="0" normalizeH="0" baseline="0" noProof="0">
                <a:ln>
                  <a:noFill/>
                </a:ln>
                <a:solidFill>
                  <a:srgbClr val="575756"/>
                </a:solidFill>
                <a:effectLst/>
                <a:uLnTx/>
                <a:uFillTx/>
                <a:latin typeface="+mj-lt"/>
              </a:rPr>
              <a:t>– Adobe Stock</a:t>
            </a:r>
          </a:p>
        </p:txBody>
      </p:sp>
      <p:pic>
        <p:nvPicPr>
          <p:cNvPr id="7" name="Grafik 6">
            <a:extLst>
              <a:ext uri="{FF2B5EF4-FFF2-40B4-BE49-F238E27FC236}">
                <a16:creationId xmlns:a16="http://schemas.microsoft.com/office/drawing/2014/main" id="{BBB55BAD-2B4E-A447-2C32-5435BABF74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76139" y="3078074"/>
            <a:ext cx="2202024" cy="1651518"/>
          </a:xfrm>
          <a:prstGeom prst="rect">
            <a:avLst/>
          </a:prstGeom>
        </p:spPr>
      </p:pic>
      <p:sp>
        <p:nvSpPr>
          <p:cNvPr id="1843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Eiweiß – ein wichtiger Baustoff</a:t>
            </a:r>
          </a:p>
        </p:txBody>
      </p:sp>
      <p:sp>
        <p:nvSpPr>
          <p:cNvPr id="3" name="Inhaltsplatzhalter 2"/>
          <p:cNvSpPr>
            <a:spLocks noGrp="1"/>
          </p:cNvSpPr>
          <p:nvPr>
            <p:ph idx="1"/>
          </p:nvPr>
        </p:nvSpPr>
        <p:spPr>
          <a:xfrm>
            <a:off x="838200" y="1825625"/>
            <a:ext cx="10515600" cy="1556275"/>
          </a:xfrm>
        </p:spPr>
        <p:txBody>
          <a:bodyPr>
            <a:normAutofit/>
          </a:bodyPr>
          <a:lstStyle>
            <a:defPPr/>
          </a:lstStyle>
          <a:p>
            <a:pPr>
              <a:defRPr/>
            </a:pPr>
            <a:r>
              <a:rPr lang="de-DE" sz="2400"/>
              <a:t>Da unser Körper nicht in der Lage ist, Eiweiß selbst aufzubauen, ist eine tägliche Zufuhr erforderlich!</a:t>
            </a:r>
          </a:p>
          <a:p>
            <a:pPr>
              <a:defRPr/>
            </a:pPr>
            <a:r>
              <a:rPr lang="de-DE" sz="2400"/>
              <a:t>Eiweiß ist enthalten in tierischen und pflanzlichen Lebensmitteln:</a:t>
            </a:r>
          </a:p>
        </p:txBody>
      </p:sp>
      <p:sp>
        <p:nvSpPr>
          <p:cNvPr id="4" name="Textfeld 3"/>
          <p:cNvSpPr txBox="1"/>
          <p:nvPr/>
        </p:nvSpPr>
        <p:spPr>
          <a:xfrm>
            <a:off x="5225704" y="3476915"/>
            <a:ext cx="2770632" cy="2322576"/>
          </a:xfrm>
          <a:prstGeom prst="rect">
            <a:avLst/>
          </a:prstGeom>
        </p:spPr>
        <p:txBody>
          <a:bodyPr vert="horz" wrap="square" lIns="0" tIns="0" rIns="0" bIns="0" rtlCol="0">
            <a:noAutofit/>
          </a:bodyPr>
          <a:lstStyle>
            <a:defPPr/>
          </a:lstStyle>
          <a:p>
            <a:pPr>
              <a:lnSpc>
                <a:spcPct val="90000"/>
              </a:lnSpc>
              <a:spcBef>
                <a:spcPts val="300"/>
              </a:spcBef>
            </a:pPr>
            <a:r>
              <a:rPr lang="de-DE" sz="2400" b="1">
                <a:solidFill>
                  <a:srgbClr val="3C5BA6"/>
                </a:solidFill>
              </a:rPr>
              <a:t>Pflanzlich</a:t>
            </a:r>
          </a:p>
          <a:p>
            <a:pPr marL="457200" indent="-274638">
              <a:lnSpc>
                <a:spcPct val="80000"/>
              </a:lnSpc>
              <a:spcBef>
                <a:spcPts val="1000"/>
              </a:spcBef>
              <a:buClr>
                <a:srgbClr val="3B5BA1"/>
              </a:buClr>
              <a:buFont typeface="Arial" panose="020B0604020202020204" pitchFamily="34" charset="0"/>
              <a:buChar char="•"/>
            </a:pPr>
            <a:r>
              <a:rPr lang="de-DE" sz="2400">
                <a:solidFill>
                  <a:srgbClr val="575756"/>
                </a:solidFill>
              </a:rPr>
              <a:t>Bohnen</a:t>
            </a:r>
          </a:p>
          <a:p>
            <a:pPr marL="457200" indent="-274638">
              <a:lnSpc>
                <a:spcPct val="80000"/>
              </a:lnSpc>
              <a:spcBef>
                <a:spcPts val="1000"/>
              </a:spcBef>
              <a:buClr>
                <a:srgbClr val="3B5BA1"/>
              </a:buClr>
              <a:buFont typeface="Arial" panose="020B0604020202020204" pitchFamily="34" charset="0"/>
              <a:buChar char="•"/>
            </a:pPr>
            <a:r>
              <a:rPr lang="de-AT" sz="2400">
                <a:solidFill>
                  <a:srgbClr val="575756"/>
                </a:solidFill>
              </a:rPr>
              <a:t>Linsen</a:t>
            </a:r>
          </a:p>
          <a:p>
            <a:pPr marL="457200" indent="-274638">
              <a:lnSpc>
                <a:spcPct val="80000"/>
              </a:lnSpc>
              <a:spcBef>
                <a:spcPts val="1000"/>
              </a:spcBef>
              <a:buClr>
                <a:srgbClr val="3B5BA1"/>
              </a:buClr>
              <a:buFont typeface="Arial" panose="020B0604020202020204" pitchFamily="34" charset="0"/>
              <a:buChar char="•"/>
            </a:pPr>
            <a:r>
              <a:rPr lang="de-AT" sz="2400">
                <a:solidFill>
                  <a:srgbClr val="575756"/>
                </a:solidFill>
              </a:rPr>
              <a:t>Kichererbsen</a:t>
            </a:r>
          </a:p>
          <a:p>
            <a:pPr marL="457200" indent="-274638">
              <a:lnSpc>
                <a:spcPct val="80000"/>
              </a:lnSpc>
              <a:spcBef>
                <a:spcPts val="1000"/>
              </a:spcBef>
              <a:buClr>
                <a:srgbClr val="3B5BA1"/>
              </a:buClr>
              <a:buFont typeface="Arial" panose="020B0604020202020204" pitchFamily="34" charset="0"/>
              <a:buChar char="•"/>
            </a:pPr>
            <a:r>
              <a:rPr lang="de-AT" sz="2400">
                <a:solidFill>
                  <a:srgbClr val="575756"/>
                </a:solidFill>
              </a:rPr>
              <a:t>Soja</a:t>
            </a:r>
          </a:p>
          <a:p>
            <a:pPr marL="457200" indent="-274638">
              <a:lnSpc>
                <a:spcPct val="80000"/>
              </a:lnSpc>
              <a:spcBef>
                <a:spcPts val="1000"/>
              </a:spcBef>
              <a:buClr>
                <a:srgbClr val="3B5BA1"/>
              </a:buClr>
              <a:buFont typeface="Arial" panose="020B0604020202020204" pitchFamily="34" charset="0"/>
              <a:buChar char="•"/>
            </a:pPr>
            <a:r>
              <a:rPr lang="de-AT" sz="2400">
                <a:solidFill>
                  <a:srgbClr val="575756"/>
                </a:solidFill>
              </a:rPr>
              <a:t>usw.</a:t>
            </a:r>
            <a:endParaRPr lang="de-DE" sz="2400">
              <a:solidFill>
                <a:srgbClr val="575756"/>
              </a:solidFill>
            </a:endParaRPr>
          </a:p>
        </p:txBody>
      </p:sp>
      <p:sp>
        <p:nvSpPr>
          <p:cNvPr id="6" name="Rechteck 5"/>
          <p:cNvSpPr/>
          <p:nvPr/>
        </p:nvSpPr>
        <p:spPr>
          <a:xfrm>
            <a:off x="1026716" y="3430262"/>
            <a:ext cx="3703904" cy="2550635"/>
          </a:xfrm>
          <a:prstGeom prst="rect">
            <a:avLst/>
          </a:prstGeom>
        </p:spPr>
        <p:txBody>
          <a:bodyPr wrap="square">
            <a:spAutoFit/>
          </a:bodyPr>
          <a:lstStyle>
            <a:defPPr/>
          </a:lstStyle>
          <a:p>
            <a:pPr lvl="0">
              <a:lnSpc>
                <a:spcPct val="90000"/>
              </a:lnSpc>
              <a:spcBef>
                <a:spcPts val="1000"/>
              </a:spcBef>
              <a:buClr>
                <a:srgbClr val="3B5BA1"/>
              </a:buClr>
              <a:tabLst>
                <a:tab pos="539750" algn="l"/>
                <a:tab pos="4306888" algn="l"/>
              </a:tabLst>
              <a:defRPr/>
            </a:pPr>
            <a:r>
              <a:rPr lang="de-DE" sz="2400" b="1">
                <a:solidFill>
                  <a:srgbClr val="3C5BA6"/>
                </a:solidFill>
              </a:rPr>
              <a:t>Tierisch</a:t>
            </a:r>
          </a:p>
          <a:p>
            <a:pPr marL="457200" lvl="0" indent="-274638">
              <a:lnSpc>
                <a:spcPct val="80000"/>
              </a:lnSpc>
              <a:spcBef>
                <a:spcPts val="1000"/>
              </a:spcBef>
              <a:buClr>
                <a:srgbClr val="3B5BA1"/>
              </a:buClr>
              <a:buFont typeface="Arial" panose="020B0604020202020204" pitchFamily="34" charset="0"/>
              <a:buChar char="•"/>
              <a:tabLst>
                <a:tab pos="539750" algn="l"/>
                <a:tab pos="4306888" algn="l"/>
              </a:tabLst>
              <a:defRPr/>
            </a:pPr>
            <a:r>
              <a:rPr lang="de-DE" sz="2400">
                <a:solidFill>
                  <a:srgbClr val="575756"/>
                </a:solidFill>
              </a:rPr>
              <a:t>Fleisch</a:t>
            </a:r>
          </a:p>
          <a:p>
            <a:pPr marL="457200" lvl="0" indent="-274638">
              <a:lnSpc>
                <a:spcPct val="80000"/>
              </a:lnSpc>
              <a:spcBef>
                <a:spcPts val="1000"/>
              </a:spcBef>
              <a:buClr>
                <a:srgbClr val="3B5BA1"/>
              </a:buClr>
              <a:buFont typeface="Arial" panose="020B0604020202020204" pitchFamily="34" charset="0"/>
              <a:buChar char="•"/>
              <a:tabLst>
                <a:tab pos="539750" algn="l"/>
                <a:tab pos="4306888" algn="l"/>
              </a:tabLst>
              <a:defRPr/>
            </a:pPr>
            <a:r>
              <a:rPr lang="de-DE" sz="2400">
                <a:solidFill>
                  <a:srgbClr val="575756"/>
                </a:solidFill>
              </a:rPr>
              <a:t>Fisch</a:t>
            </a:r>
          </a:p>
          <a:p>
            <a:pPr marL="457200" lvl="0" indent="-274638">
              <a:lnSpc>
                <a:spcPct val="80000"/>
              </a:lnSpc>
              <a:spcBef>
                <a:spcPts val="1000"/>
              </a:spcBef>
              <a:buClr>
                <a:srgbClr val="3B5BA1"/>
              </a:buClr>
              <a:buFont typeface="Arial" panose="020B0604020202020204" pitchFamily="34" charset="0"/>
              <a:buChar char="•"/>
              <a:tabLst>
                <a:tab pos="539750" algn="l"/>
                <a:tab pos="4306888" algn="l"/>
              </a:tabLst>
              <a:defRPr/>
            </a:pPr>
            <a:r>
              <a:rPr lang="de-DE" sz="2400">
                <a:solidFill>
                  <a:srgbClr val="575756"/>
                </a:solidFill>
              </a:rPr>
              <a:t>Milch, Milchprodukte</a:t>
            </a:r>
          </a:p>
          <a:p>
            <a:pPr marL="457200" lvl="0" indent="-274638">
              <a:lnSpc>
                <a:spcPct val="80000"/>
              </a:lnSpc>
              <a:spcBef>
                <a:spcPts val="1000"/>
              </a:spcBef>
              <a:buClr>
                <a:srgbClr val="3B5BA1"/>
              </a:buClr>
              <a:buFont typeface="Arial" panose="020B0604020202020204" pitchFamily="34" charset="0"/>
              <a:buChar char="•"/>
              <a:tabLst>
                <a:tab pos="539750" algn="l"/>
                <a:tab pos="4306888" algn="l"/>
              </a:tabLst>
              <a:defRPr/>
            </a:pPr>
            <a:r>
              <a:rPr lang="de-DE" sz="2400">
                <a:solidFill>
                  <a:srgbClr val="575756"/>
                </a:solidFill>
              </a:rPr>
              <a:t>Eier</a:t>
            </a:r>
          </a:p>
          <a:p>
            <a:pPr marL="457200" lvl="0" indent="-274638">
              <a:lnSpc>
                <a:spcPct val="80000"/>
              </a:lnSpc>
              <a:spcBef>
                <a:spcPts val="1000"/>
              </a:spcBef>
              <a:buClr>
                <a:srgbClr val="3B5BA1"/>
              </a:buClr>
              <a:buFont typeface="Arial" panose="020B0604020202020204" pitchFamily="34" charset="0"/>
              <a:buChar char="•"/>
              <a:tabLst>
                <a:tab pos="539750" algn="l"/>
                <a:tab pos="4306888" algn="l"/>
              </a:tabLst>
              <a:defRPr/>
            </a:pPr>
            <a:r>
              <a:rPr lang="de-AT" sz="2400">
                <a:solidFill>
                  <a:srgbClr val="575756"/>
                </a:solidFill>
              </a:rPr>
              <a:t>usw.</a:t>
            </a:r>
            <a:endParaRPr lang="de-DE" sz="2400">
              <a:solidFill>
                <a:srgbClr val="575756"/>
              </a:solidFill>
            </a:endParaRPr>
          </a:p>
        </p:txBody>
      </p:sp>
      <p:sp>
        <p:nvSpPr>
          <p:cNvPr id="12" name="Rechteck 11"/>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2</a:t>
            </a:r>
            <a:endParaRPr lang="de-DE" sz="2800" b="1"/>
          </a:p>
        </p:txBody>
      </p:sp>
    </p:spTree>
    <p:extLst>
      <p:ext uri="{BB962C8B-B14F-4D97-AF65-F5344CB8AC3E}">
        <p14:creationId xmlns:p14="http://schemas.microsoft.com/office/powerpoint/2010/main" val="194974984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So sollte Ihr Teller aussehen …</a:t>
            </a:r>
          </a:p>
        </p:txBody>
      </p:sp>
      <p:sp>
        <p:nvSpPr>
          <p:cNvPr id="10" name="Textfeld 9"/>
          <p:cNvSpPr txBox="1"/>
          <p:nvPr/>
        </p:nvSpPr>
        <p:spPr>
          <a:xfrm>
            <a:off x="140040" y="6529875"/>
            <a:ext cx="11913414" cy="151556"/>
          </a:xfrm>
          <a:prstGeom prst="rect">
            <a:avLst/>
          </a:prstGeom>
        </p:spPr>
        <p:txBody>
          <a:bodyPr vert="horz" wrap="none" lIns="0" tIns="0" rIns="0" bIns="0" rtlCol="0">
            <a:noAutofit/>
          </a:bodyPr>
          <a:lstStyle>
            <a:defPPr/>
          </a:lstStyle>
          <a:p>
            <a:pPr>
              <a:lnSpc>
                <a:spcPct val="90000"/>
              </a:lnSpc>
              <a:spcBef>
                <a:spcPts val="300"/>
              </a:spcBef>
            </a:pPr>
            <a:r>
              <a:rPr kumimoji="0" lang="de-DE" sz="900" b="0" i="0" u="none" strike="noStrike" kern="1200" cap="none" spc="0" normalizeH="0" baseline="0" noProof="0">
                <a:ln>
                  <a:noFill/>
                </a:ln>
                <a:solidFill>
                  <a:srgbClr val="575756"/>
                </a:solidFill>
                <a:effectLst/>
                <a:uLnTx/>
                <a:uFillTx/>
                <a:latin typeface="+mj-lt"/>
              </a:rPr>
              <a:t>Fotos: </a:t>
            </a:r>
            <a:r>
              <a:rPr lang="de-DE" sz="900">
                <a:solidFill>
                  <a:srgbClr val="575756"/>
                </a:solidFill>
                <a:latin typeface="+mj-lt"/>
              </a:rPr>
              <a:t>©  mylisa (Teller</a:t>
            </a:r>
            <a:r>
              <a:rPr lang="de-DE" sz="900">
                <a:solidFill>
                  <a:srgbClr val="575756"/>
                </a:solidFill>
              </a:rPr>
              <a:t>), </a:t>
            </a:r>
            <a:r>
              <a:rPr lang="de-DE" sz="900" err="1">
                <a:solidFill>
                  <a:srgbClr val="575756"/>
                </a:solidFill>
                <a:latin typeface="+mj-lt"/>
              </a:rPr>
              <a:t>rdnzl  (Salat), PhotoEd (Brokkoli), photocrew (Kartoffeln), HLPhoto (Fisch) </a:t>
            </a:r>
            <a:r>
              <a:rPr kumimoji="0" lang="de-DE" sz="900" b="0" i="0" u="none" strike="noStrike" kern="1200" cap="none" spc="0" normalizeH="0" baseline="0" noProof="0">
                <a:ln>
                  <a:noFill/>
                </a:ln>
                <a:solidFill>
                  <a:srgbClr val="575756"/>
                </a:solidFill>
                <a:effectLst/>
                <a:uLnTx/>
                <a:uFillTx/>
                <a:latin typeface="+mj-lt"/>
              </a:rPr>
              <a:t>– Fotolia.com</a:t>
            </a:r>
          </a:p>
        </p:txBody>
      </p:sp>
      <p:sp>
        <p:nvSpPr>
          <p:cNvPr id="14" name="Rechteck 13"/>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2</a:t>
            </a:r>
            <a:endParaRPr lang="de-DE" sz="2800" b="1"/>
          </a:p>
        </p:txBody>
      </p:sp>
      <p:pic>
        <p:nvPicPr>
          <p:cNvPr id="23" name="Grafik 2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9" y="1566000"/>
            <a:ext cx="8329260" cy="5148000"/>
          </a:xfrm>
          <a:prstGeom prst="rect">
            <a:avLst/>
          </a:prstGeom>
        </p:spPr>
      </p:pic>
      <p:sp>
        <p:nvSpPr>
          <p:cNvPr id="3" name="Ovale Legende 2">
            <a:extLst>
              <a:ext uri="{FF2B5EF4-FFF2-40B4-BE49-F238E27FC236}">
                <a16:creationId xmlns:a16="http://schemas.microsoft.com/office/drawing/2014/main" id="{6C331DD5-E89B-BEAF-8F5A-A471E8EC890C}"/>
              </a:ext>
            </a:extLst>
          </p:cNvPr>
          <p:cNvSpPr>
            <a:spLocks noChangeArrowheads="1"/>
          </p:cNvSpPr>
          <p:nvPr/>
        </p:nvSpPr>
        <p:spPr bwMode="auto">
          <a:xfrm>
            <a:off x="8536938" y="2357798"/>
            <a:ext cx="2831277" cy="720000"/>
          </a:xfrm>
          <a:prstGeom prst="wedgeRectCallout">
            <a:avLst>
              <a:gd name="adj1" fmla="val 46910"/>
              <a:gd name="adj2" fmla="val 26558"/>
            </a:avLst>
          </a:prstGeom>
          <a:solidFill>
            <a:srgbClr val="E4E4F2"/>
          </a:solidFill>
          <a:ln w="9525" algn="ctr">
            <a:noFill/>
            <a:round/>
          </a:ln>
          <a:effectLst/>
        </p:spPr>
        <p:txBody>
          <a:bodyPr wrap="none" anchor="ctr"/>
          <a:lstStyle>
            <a:defPPr/>
          </a:lstStyle>
          <a:p>
            <a:r>
              <a:rPr lang="de-DE" altLang="de-DE">
                <a:solidFill>
                  <a:srgbClr val="3B5BA1"/>
                </a:solidFill>
                <a:latin typeface="Calibri" panose="020F0502020204030204" pitchFamily="34" charset="0"/>
                <a:ea typeface="+mj-ea"/>
                <a:cs typeface="Calibri" panose="020F0502020204030204" pitchFamily="34" charset="0"/>
              </a:rPr>
              <a:t>Mind. ½ der Mahlzeit </a:t>
            </a:r>
          </a:p>
          <a:p>
            <a:r>
              <a:rPr lang="de-DE" altLang="de-DE">
                <a:solidFill>
                  <a:srgbClr val="3B5BA1"/>
                </a:solidFill>
                <a:latin typeface="Calibri" panose="020F0502020204030204" pitchFamily="34" charset="0"/>
                <a:ea typeface="+mj-ea"/>
                <a:cs typeface="Calibri" panose="020F0502020204030204" pitchFamily="34" charset="0"/>
              </a:rPr>
              <a:t>besteht aus </a:t>
            </a:r>
            <a:r>
              <a:rPr lang="de-DE" altLang="de-DE" b="1">
                <a:solidFill>
                  <a:srgbClr val="3B5BA1"/>
                </a:solidFill>
                <a:latin typeface="Calibri" panose="020F0502020204030204" pitchFamily="34" charset="0"/>
                <a:ea typeface="+mj-ea"/>
                <a:cs typeface="Calibri" panose="020F0502020204030204" pitchFamily="34" charset="0"/>
              </a:rPr>
              <a:t>Gemüse</a:t>
            </a:r>
          </a:p>
        </p:txBody>
      </p:sp>
      <p:sp>
        <p:nvSpPr>
          <p:cNvPr id="4" name="Ovale Legende 24">
            <a:extLst>
              <a:ext uri="{FF2B5EF4-FFF2-40B4-BE49-F238E27FC236}">
                <a16:creationId xmlns:a16="http://schemas.microsoft.com/office/drawing/2014/main" id="{A573E5B9-6040-B227-D666-9B511D9A92DC}"/>
              </a:ext>
            </a:extLst>
          </p:cNvPr>
          <p:cNvSpPr>
            <a:spLocks noChangeArrowheads="1"/>
          </p:cNvSpPr>
          <p:nvPr/>
        </p:nvSpPr>
        <p:spPr bwMode="auto">
          <a:xfrm>
            <a:off x="8536937" y="3651246"/>
            <a:ext cx="2831277" cy="1261330"/>
          </a:xfrm>
          <a:prstGeom prst="wedgeRectCallout">
            <a:avLst>
              <a:gd name="adj1" fmla="val -39443"/>
              <a:gd name="adj2" fmla="val -10157"/>
            </a:avLst>
          </a:prstGeom>
          <a:solidFill>
            <a:srgbClr val="E4E4F2"/>
          </a:solidFill>
          <a:ln w="9525" algn="ctr">
            <a:noFill/>
            <a:round/>
          </a:ln>
          <a:effectLst/>
        </p:spPr>
        <p:txBody>
          <a:bodyPr wrap="none" anchor="ctr"/>
          <a:lstStyle>
            <a:defPPr/>
          </a:lstStyle>
          <a:p>
            <a:r>
              <a:rPr lang="de-DE" altLang="de-DE">
                <a:solidFill>
                  <a:srgbClr val="3B5BA1"/>
                </a:solidFill>
                <a:latin typeface="Calibri" panose="020F0502020204030204" pitchFamily="34" charset="0"/>
                <a:ea typeface="+mj-ea"/>
                <a:cs typeface="Calibri" panose="020F0502020204030204" pitchFamily="34" charset="0"/>
              </a:rPr>
              <a:t>Ca. ¼ der Mahlzeit besteht </a:t>
            </a:r>
          </a:p>
          <a:p>
            <a:r>
              <a:rPr lang="de-DE" altLang="de-DE">
                <a:solidFill>
                  <a:srgbClr val="3B5BA1"/>
                </a:solidFill>
                <a:latin typeface="Calibri" panose="020F0502020204030204" pitchFamily="34" charset="0"/>
                <a:ea typeface="+mj-ea"/>
                <a:cs typeface="Calibri" panose="020F0502020204030204" pitchFamily="34" charset="0"/>
              </a:rPr>
              <a:t>aus </a:t>
            </a:r>
            <a:r>
              <a:rPr lang="de-DE" altLang="de-DE" b="1">
                <a:solidFill>
                  <a:srgbClr val="3B5BA1"/>
                </a:solidFill>
                <a:latin typeface="Calibri" panose="020F0502020204030204" pitchFamily="34" charset="0"/>
                <a:ea typeface="+mj-ea"/>
                <a:cs typeface="Calibri" panose="020F0502020204030204" pitchFamily="34" charset="0"/>
              </a:rPr>
              <a:t>Eiweiß</a:t>
            </a:r>
            <a:r>
              <a:rPr lang="de-DE" altLang="de-DE">
                <a:solidFill>
                  <a:srgbClr val="3B5BA1"/>
                </a:solidFill>
                <a:latin typeface="Calibri" panose="020F0502020204030204" pitchFamily="34" charset="0"/>
                <a:ea typeface="+mj-ea"/>
                <a:cs typeface="Calibri" panose="020F0502020204030204" pitchFamily="34" charset="0"/>
              </a:rPr>
              <a:t> (z. B. Fleisch, </a:t>
            </a:r>
          </a:p>
          <a:p>
            <a:r>
              <a:rPr lang="de-DE" altLang="de-DE">
                <a:solidFill>
                  <a:srgbClr val="3B5BA1"/>
                </a:solidFill>
                <a:latin typeface="Calibri" panose="020F0502020204030204" pitchFamily="34" charset="0"/>
                <a:ea typeface="+mj-ea"/>
                <a:cs typeface="Calibri" panose="020F0502020204030204" pitchFamily="34" charset="0"/>
              </a:rPr>
              <a:t>Fisch, Ei, Hülsenfrüchte, </a:t>
            </a:r>
            <a:br>
              <a:rPr lang="de-DE" altLang="de-DE">
                <a:solidFill>
                  <a:srgbClr val="3B5BA1"/>
                </a:solidFill>
                <a:latin typeface="Calibri" panose="020F0502020204030204" pitchFamily="34" charset="0"/>
                <a:ea typeface="+mj-ea"/>
                <a:cs typeface="Calibri" panose="020F0502020204030204" pitchFamily="34" charset="0"/>
              </a:rPr>
            </a:br>
            <a:r>
              <a:rPr lang="de-DE" altLang="de-DE">
                <a:solidFill>
                  <a:srgbClr val="3B5BA1"/>
                </a:solidFill>
                <a:latin typeface="Calibri" panose="020F0502020204030204" pitchFamily="34" charset="0"/>
                <a:ea typeface="+mj-ea"/>
                <a:cs typeface="Calibri" panose="020F0502020204030204" pitchFamily="34" charset="0"/>
              </a:rPr>
              <a:t>Milchprodukte)</a:t>
            </a:r>
          </a:p>
        </p:txBody>
      </p:sp>
      <p:sp>
        <p:nvSpPr>
          <p:cNvPr id="5" name="Ovale Legende 3">
            <a:extLst>
              <a:ext uri="{FF2B5EF4-FFF2-40B4-BE49-F238E27FC236}">
                <a16:creationId xmlns:a16="http://schemas.microsoft.com/office/drawing/2014/main" id="{522EB240-9DDD-2408-FFA2-E1F93687EE63}"/>
              </a:ext>
            </a:extLst>
          </p:cNvPr>
          <p:cNvSpPr>
            <a:spLocks noChangeArrowheads="1"/>
          </p:cNvSpPr>
          <p:nvPr/>
        </p:nvSpPr>
        <p:spPr bwMode="auto">
          <a:xfrm>
            <a:off x="8536939" y="5082215"/>
            <a:ext cx="1728000" cy="383831"/>
          </a:xfrm>
          <a:prstGeom prst="rect">
            <a:avLst/>
          </a:prstGeom>
          <a:solidFill>
            <a:srgbClr val="3B5BA1"/>
          </a:solidFill>
          <a:ln w="9525" algn="ctr">
            <a:noFill/>
            <a:round/>
          </a:ln>
          <a:effectLst/>
        </p:spPr>
        <p:txBody>
          <a:bodyPr wrap="none" anchor="ctr"/>
          <a:lstStyle>
            <a:defPPr/>
          </a:lstStyle>
          <a:p>
            <a:r>
              <a:rPr lang="de-DE" altLang="de-DE" sz="2000" b="1">
                <a:solidFill>
                  <a:schemeClr val="bg1"/>
                </a:solidFill>
                <a:latin typeface="Calibri" panose="020F0502020204030204" pitchFamily="34" charset="0"/>
                <a:ea typeface="+mj-ea"/>
                <a:cs typeface="Calibri" panose="020F0502020204030204" pitchFamily="34" charset="0"/>
              </a:rPr>
              <a:t>Kohlenhydrate</a:t>
            </a:r>
          </a:p>
        </p:txBody>
      </p:sp>
      <p:sp>
        <p:nvSpPr>
          <p:cNvPr id="6" name="Ovale Legende 3">
            <a:extLst>
              <a:ext uri="{FF2B5EF4-FFF2-40B4-BE49-F238E27FC236}">
                <a16:creationId xmlns:a16="http://schemas.microsoft.com/office/drawing/2014/main" id="{9F5088FB-96EC-2773-F705-B483BB2AF6DC}"/>
              </a:ext>
            </a:extLst>
          </p:cNvPr>
          <p:cNvSpPr>
            <a:spLocks noChangeArrowheads="1"/>
          </p:cNvSpPr>
          <p:nvPr/>
        </p:nvSpPr>
        <p:spPr bwMode="auto">
          <a:xfrm>
            <a:off x="8536938" y="3247436"/>
            <a:ext cx="900000" cy="383831"/>
          </a:xfrm>
          <a:prstGeom prst="rect">
            <a:avLst/>
          </a:prstGeom>
          <a:solidFill>
            <a:srgbClr val="3B5BA1"/>
          </a:solidFill>
          <a:ln w="9525" algn="ctr">
            <a:noFill/>
            <a:round/>
          </a:ln>
          <a:effectLst/>
        </p:spPr>
        <p:txBody>
          <a:bodyPr wrap="none" anchor="ctr"/>
          <a:lstStyle>
            <a:defPPr/>
          </a:lstStyle>
          <a:p>
            <a:r>
              <a:rPr lang="de-DE" altLang="de-DE" sz="2000" b="1">
                <a:solidFill>
                  <a:schemeClr val="bg1"/>
                </a:solidFill>
                <a:latin typeface="Calibri" panose="020F0502020204030204" pitchFamily="34" charset="0"/>
                <a:ea typeface="+mj-ea"/>
                <a:cs typeface="Calibri" panose="020F0502020204030204" pitchFamily="34" charset="0"/>
              </a:rPr>
              <a:t>Eiweiß</a:t>
            </a:r>
          </a:p>
        </p:txBody>
      </p:sp>
      <p:sp>
        <p:nvSpPr>
          <p:cNvPr id="7" name="Ovale Legende 3">
            <a:extLst>
              <a:ext uri="{FF2B5EF4-FFF2-40B4-BE49-F238E27FC236}">
                <a16:creationId xmlns:a16="http://schemas.microsoft.com/office/drawing/2014/main" id="{9E376C78-82A2-EE45-E7ED-DD398603EADD}"/>
              </a:ext>
            </a:extLst>
          </p:cNvPr>
          <p:cNvSpPr>
            <a:spLocks noChangeArrowheads="1"/>
          </p:cNvSpPr>
          <p:nvPr/>
        </p:nvSpPr>
        <p:spPr bwMode="auto">
          <a:xfrm>
            <a:off x="8536938" y="1948608"/>
            <a:ext cx="1836000" cy="383831"/>
          </a:xfrm>
          <a:prstGeom prst="rect">
            <a:avLst/>
          </a:prstGeom>
          <a:solidFill>
            <a:srgbClr val="3B5BA1"/>
          </a:solidFill>
          <a:ln w="9525" algn="ctr">
            <a:noFill/>
            <a:round/>
          </a:ln>
          <a:effectLst/>
        </p:spPr>
        <p:txBody>
          <a:bodyPr wrap="none" anchor="ctr"/>
          <a:lstStyle>
            <a:defPPr/>
          </a:lstStyle>
          <a:p>
            <a:r>
              <a:rPr lang="de-DE" altLang="de-DE" sz="2000" b="1">
                <a:solidFill>
                  <a:schemeClr val="bg1"/>
                </a:solidFill>
                <a:latin typeface="Calibri" panose="020F0502020204030204" pitchFamily="34" charset="0"/>
                <a:ea typeface="+mj-ea"/>
                <a:cs typeface="Calibri" panose="020F0502020204030204" pitchFamily="34" charset="0"/>
              </a:rPr>
              <a:t>Gemüse &amp; Obst</a:t>
            </a:r>
          </a:p>
        </p:txBody>
      </p:sp>
      <p:sp>
        <p:nvSpPr>
          <p:cNvPr id="8" name="Ovale Legende 3">
            <a:extLst>
              <a:ext uri="{FF2B5EF4-FFF2-40B4-BE49-F238E27FC236}">
                <a16:creationId xmlns:a16="http://schemas.microsoft.com/office/drawing/2014/main" id="{6B3B80C5-7159-AF65-8B27-57F7809C29CD}"/>
              </a:ext>
            </a:extLst>
          </p:cNvPr>
          <p:cNvSpPr>
            <a:spLocks noChangeArrowheads="1"/>
          </p:cNvSpPr>
          <p:nvPr/>
        </p:nvSpPr>
        <p:spPr bwMode="auto">
          <a:xfrm>
            <a:off x="8536939" y="5493830"/>
            <a:ext cx="2831275" cy="720000"/>
          </a:xfrm>
          <a:prstGeom prst="wedgeRectCallout">
            <a:avLst>
              <a:gd name="adj1" fmla="val -44697"/>
              <a:gd name="adj2" fmla="val 2643"/>
            </a:avLst>
          </a:prstGeom>
          <a:solidFill>
            <a:srgbClr val="E4E4F2"/>
          </a:solidFill>
          <a:ln w="9525" algn="ctr">
            <a:noFill/>
            <a:round/>
          </a:ln>
          <a:effectLst/>
        </p:spPr>
        <p:txBody>
          <a:bodyPr wrap="none" anchor="ctr"/>
          <a:lstStyle>
            <a:defPPr/>
            <a:lvl1pPr eaLnBrk="0" hangingPunct="0">
              <a:defRPr>
                <a:solidFill>
                  <a:schemeClr val="tx1"/>
                </a:solidFill>
                <a:latin typeface="Arial"/>
                <a:cs typeface="Arial"/>
              </a:defRPr>
            </a:lvl1pPr>
            <a:lvl2pPr marL="742950" indent="-285750" eaLnBrk="0" hangingPunct="0">
              <a:defRPr>
                <a:solidFill>
                  <a:schemeClr val="tx1"/>
                </a:solidFill>
                <a:latin typeface="Arial"/>
                <a:cs typeface="Arial"/>
              </a:defRPr>
            </a:lvl2pPr>
            <a:lvl3pPr marL="1143000" indent="-228600" eaLnBrk="0" hangingPunct="0">
              <a:defRPr>
                <a:solidFill>
                  <a:schemeClr val="tx1"/>
                </a:solidFill>
                <a:latin typeface="Arial"/>
                <a:cs typeface="Arial"/>
              </a:defRPr>
            </a:lvl3pPr>
            <a:lvl4pPr marL="1600200" indent="-228600" eaLnBrk="0" hangingPunct="0">
              <a:defRPr>
                <a:solidFill>
                  <a:schemeClr val="tx1"/>
                </a:solidFill>
                <a:latin typeface="Arial"/>
                <a:cs typeface="Arial"/>
              </a:defRPr>
            </a:lvl4pPr>
            <a:lvl5pPr marL="2057400" indent="-228600" eaLnBrk="0" hangingPunct="0">
              <a:defRPr>
                <a:solidFill>
                  <a:schemeClr val="tx1"/>
                </a:solidFill>
                <a:latin typeface="Arial"/>
                <a:cs typeface="Arial"/>
              </a:defRPr>
            </a:lvl5pPr>
            <a:lvl6pPr marL="2514600" indent="-228600" eaLnBrk="0" fontAlgn="base" hangingPunct="0">
              <a:spcBef>
                <a:spcPct val="0"/>
              </a:spcBef>
              <a:spcAft>
                <a:spcPct val="0"/>
              </a:spcAft>
              <a:defRPr>
                <a:solidFill>
                  <a:schemeClr val="tx1"/>
                </a:solidFill>
                <a:latin typeface="Arial"/>
                <a:cs typeface="Arial"/>
              </a:defRPr>
            </a:lvl6pPr>
            <a:lvl7pPr marL="2971800" indent="-228600" eaLnBrk="0" fontAlgn="base" hangingPunct="0">
              <a:spcBef>
                <a:spcPct val="0"/>
              </a:spcBef>
              <a:spcAft>
                <a:spcPct val="0"/>
              </a:spcAft>
              <a:defRPr>
                <a:solidFill>
                  <a:schemeClr val="tx1"/>
                </a:solidFill>
                <a:latin typeface="Arial"/>
                <a:cs typeface="Arial"/>
              </a:defRPr>
            </a:lvl7pPr>
            <a:lvl8pPr marL="3429000" indent="-228600" eaLnBrk="0" fontAlgn="base" hangingPunct="0">
              <a:spcBef>
                <a:spcPct val="0"/>
              </a:spcBef>
              <a:spcAft>
                <a:spcPct val="0"/>
              </a:spcAft>
              <a:defRPr>
                <a:solidFill>
                  <a:schemeClr val="tx1"/>
                </a:solidFill>
                <a:latin typeface="Arial"/>
                <a:cs typeface="Arial"/>
              </a:defRPr>
            </a:lvl8pPr>
            <a:lvl9pPr marL="3886200" indent="-228600" eaLnBrk="0" fontAlgn="base" hangingPunct="0">
              <a:spcBef>
                <a:spcPct val="0"/>
              </a:spcBef>
              <a:spcAft>
                <a:spcPct val="0"/>
              </a:spcAft>
              <a:defRPr>
                <a:solidFill>
                  <a:schemeClr val="tx1"/>
                </a:solidFill>
                <a:latin typeface="Arial"/>
                <a:cs typeface="Arial"/>
              </a:defRPr>
            </a:lvl9pPr>
          </a:lstStyle>
          <a:p>
            <a:pPr eaLnBrk="1" hangingPunct="1">
              <a:defRPr/>
            </a:pPr>
            <a:r>
              <a:rPr lang="de-DE" altLang="de-DE">
                <a:solidFill>
                  <a:srgbClr val="3B5BA1"/>
                </a:solidFill>
                <a:latin typeface="Calibri" panose="020F0502020204030204" pitchFamily="34" charset="0"/>
                <a:ea typeface="+mj-ea"/>
                <a:cs typeface="Calibri" panose="020F0502020204030204" pitchFamily="34" charset="0"/>
              </a:rPr>
              <a:t>Ca. ¼ der Mahlzeit besteht </a:t>
            </a:r>
          </a:p>
          <a:p>
            <a:pPr eaLnBrk="1" hangingPunct="1">
              <a:defRPr/>
            </a:pPr>
            <a:r>
              <a:rPr lang="de-DE" altLang="de-DE">
                <a:solidFill>
                  <a:srgbClr val="3B5BA1"/>
                </a:solidFill>
                <a:latin typeface="Calibri" panose="020F0502020204030204" pitchFamily="34" charset="0"/>
                <a:ea typeface="+mj-ea"/>
                <a:cs typeface="Calibri" panose="020F0502020204030204" pitchFamily="34" charset="0"/>
              </a:rPr>
              <a:t>aus </a:t>
            </a:r>
            <a:r>
              <a:rPr lang="de-DE" altLang="de-DE" b="1">
                <a:solidFill>
                  <a:srgbClr val="3B5BA1"/>
                </a:solidFill>
                <a:latin typeface="Calibri" panose="020F0502020204030204" pitchFamily="34" charset="0"/>
                <a:ea typeface="+mj-ea"/>
                <a:cs typeface="Calibri" panose="020F0502020204030204" pitchFamily="34" charset="0"/>
              </a:rPr>
              <a:t>Beilage</a:t>
            </a:r>
          </a:p>
        </p:txBody>
      </p:sp>
    </p:spTree>
    <p:extLst>
      <p:ext uri="{BB962C8B-B14F-4D97-AF65-F5344CB8AC3E}">
        <p14:creationId xmlns:p14="http://schemas.microsoft.com/office/powerpoint/2010/main" val="5812260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Beispiel (1)</a:t>
            </a:r>
          </a:p>
        </p:txBody>
      </p:sp>
      <p:sp>
        <p:nvSpPr>
          <p:cNvPr id="23" name="Rechteck 22"/>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2</a:t>
            </a:r>
            <a:endParaRPr lang="de-DE" sz="2800" b="1"/>
          </a:p>
        </p:txBody>
      </p:sp>
      <p:pic>
        <p:nvPicPr>
          <p:cNvPr id="2" name="Grafik 1">
            <a:extLst>
              <a:ext uri="{FF2B5EF4-FFF2-40B4-BE49-F238E27FC236}">
                <a16:creationId xmlns:a16="http://schemas.microsoft.com/office/drawing/2014/main" id="{E3FD8309-5B2B-77E0-F5F9-8066A200799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9" y="1566000"/>
            <a:ext cx="8329260" cy="5148000"/>
          </a:xfrm>
          <a:prstGeom prst="rect">
            <a:avLst/>
          </a:prstGeom>
        </p:spPr>
      </p:pic>
      <p:sp>
        <p:nvSpPr>
          <p:cNvPr id="3" name="Ovale Legende 24">
            <a:extLst>
              <a:ext uri="{FF2B5EF4-FFF2-40B4-BE49-F238E27FC236}">
                <a16:creationId xmlns:a16="http://schemas.microsoft.com/office/drawing/2014/main" id="{D31EB9E2-0816-58BF-0655-BE83C37C2DF7}"/>
              </a:ext>
            </a:extLst>
          </p:cNvPr>
          <p:cNvSpPr>
            <a:spLocks noChangeArrowheads="1"/>
          </p:cNvSpPr>
          <p:nvPr/>
        </p:nvSpPr>
        <p:spPr bwMode="auto">
          <a:xfrm>
            <a:off x="6638473" y="3356553"/>
            <a:ext cx="1692000" cy="863220"/>
          </a:xfrm>
          <a:prstGeom prst="wedgeRectCallout">
            <a:avLst>
              <a:gd name="adj1" fmla="val -48987"/>
              <a:gd name="adj2" fmla="val -32308"/>
            </a:avLst>
          </a:prstGeom>
          <a:solidFill>
            <a:srgbClr val="E4E4F2"/>
          </a:solidFill>
          <a:ln w="9525" algn="ctr">
            <a:noFill/>
            <a:round/>
          </a:ln>
          <a:effectLst/>
        </p:spPr>
        <p:txBody>
          <a:bodyPr wrap="none" anchor="ctr"/>
          <a:lstStyle>
            <a:defPPr/>
          </a:lstStyle>
          <a:p>
            <a:r>
              <a:rPr lang="de-DE" altLang="de-DE" sz="1600" b="1">
                <a:solidFill>
                  <a:srgbClr val="3B5BA1"/>
                </a:solidFill>
                <a:latin typeface="Calibri" panose="020F0502020204030204" pitchFamily="34" charset="0"/>
                <a:ea typeface="+mj-ea"/>
                <a:cs typeface="Calibri" panose="020F0502020204030204" pitchFamily="34" charset="0"/>
              </a:rPr>
              <a:t>Zusätzlich möglich</a:t>
            </a:r>
          </a:p>
          <a:p>
            <a:r>
              <a:rPr lang="de-DE" altLang="de-DE" sz="1600">
                <a:solidFill>
                  <a:srgbClr val="3B5BA1"/>
                </a:solidFill>
                <a:latin typeface="Calibri" panose="020F0502020204030204" pitchFamily="34" charset="0"/>
                <a:ea typeface="+mj-ea"/>
                <a:cs typeface="Calibri" panose="020F0502020204030204" pitchFamily="34" charset="0"/>
              </a:rPr>
              <a:t>1 TL Butter und </a:t>
            </a:r>
          </a:p>
          <a:p>
            <a:r>
              <a:rPr lang="de-AT" altLang="de-DE" sz="1600">
                <a:solidFill>
                  <a:srgbClr val="3B5BA1"/>
                </a:solidFill>
                <a:latin typeface="Calibri" panose="020F0502020204030204" pitchFamily="34" charset="0"/>
                <a:ea typeface="+mj-ea"/>
                <a:cs typeface="Calibri" panose="020F0502020204030204" pitchFamily="34" charset="0"/>
              </a:rPr>
              <a:t>1 TL Marmelade</a:t>
            </a:r>
            <a:endParaRPr lang="de-DE" altLang="de-DE" sz="1600">
              <a:solidFill>
                <a:srgbClr val="3B5BA1"/>
              </a:solidFill>
              <a:latin typeface="Calibri" panose="020F0502020204030204" pitchFamily="34" charset="0"/>
              <a:ea typeface="+mj-ea"/>
              <a:cs typeface="Calibri" panose="020F0502020204030204" pitchFamily="34" charset="0"/>
            </a:endParaRPr>
          </a:p>
        </p:txBody>
      </p:sp>
      <p:pic>
        <p:nvPicPr>
          <p:cNvPr id="4" name="Grafik 3">
            <a:extLst>
              <a:ext uri="{FF2B5EF4-FFF2-40B4-BE49-F238E27FC236}">
                <a16:creationId xmlns:a16="http://schemas.microsoft.com/office/drawing/2014/main" id="{71C9278D-7612-94F2-2C40-7F74671720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87621" y="932769"/>
            <a:ext cx="1745267" cy="1584914"/>
          </a:xfrm>
          <a:prstGeom prst="rect">
            <a:avLst/>
          </a:prstGeom>
        </p:spPr>
      </p:pic>
      <p:sp>
        <p:nvSpPr>
          <p:cNvPr id="5" name="Ovale Legende 2">
            <a:extLst>
              <a:ext uri="{FF2B5EF4-FFF2-40B4-BE49-F238E27FC236}">
                <a16:creationId xmlns:a16="http://schemas.microsoft.com/office/drawing/2014/main" id="{0F8534AC-9B53-D5A8-F165-912BAFA9576F}"/>
              </a:ext>
            </a:extLst>
          </p:cNvPr>
          <p:cNvSpPr>
            <a:spLocks noChangeArrowheads="1"/>
          </p:cNvSpPr>
          <p:nvPr/>
        </p:nvSpPr>
        <p:spPr bwMode="auto">
          <a:xfrm>
            <a:off x="7124510" y="1615048"/>
            <a:ext cx="1205931" cy="648000"/>
          </a:xfrm>
          <a:prstGeom prst="wedgeRectCallout">
            <a:avLst>
              <a:gd name="adj1" fmla="val 16656"/>
              <a:gd name="adj2" fmla="val 8441"/>
            </a:avLst>
          </a:prstGeom>
          <a:solidFill>
            <a:srgbClr val="E4E4F2"/>
          </a:solidFill>
          <a:ln w="9525" algn="ctr">
            <a:noFill/>
            <a:round/>
          </a:ln>
          <a:effectLst/>
        </p:spPr>
        <p:txBody>
          <a:bodyPr wrap="none" anchor="ctr"/>
          <a:lstStyle>
            <a:defPPr/>
          </a:lstStyle>
          <a:p>
            <a:r>
              <a:rPr lang="de-DE" altLang="de-DE" sz="1600">
                <a:solidFill>
                  <a:srgbClr val="3B5BA1"/>
                </a:solidFill>
                <a:latin typeface="Calibri" panose="020F0502020204030204" pitchFamily="34" charset="0"/>
                <a:ea typeface="+mj-ea"/>
                <a:cs typeface="Calibri" panose="020F0502020204030204" pitchFamily="34" charset="0"/>
              </a:rPr>
              <a:t>Kaffee/Tee </a:t>
            </a:r>
          </a:p>
          <a:p>
            <a:r>
              <a:rPr lang="de-DE" altLang="de-DE" sz="1600">
                <a:solidFill>
                  <a:srgbClr val="3B5BA1"/>
                </a:solidFill>
                <a:latin typeface="Calibri" panose="020F0502020204030204" pitchFamily="34" charset="0"/>
                <a:ea typeface="+mj-ea"/>
                <a:cs typeface="Calibri" panose="020F0502020204030204" pitchFamily="34" charset="0"/>
              </a:rPr>
              <a:t>ohne Zucker</a:t>
            </a:r>
          </a:p>
        </p:txBody>
      </p:sp>
      <p:sp>
        <p:nvSpPr>
          <p:cNvPr id="6" name="Ovale Legende 2">
            <a:extLst>
              <a:ext uri="{FF2B5EF4-FFF2-40B4-BE49-F238E27FC236}">
                <a16:creationId xmlns:a16="http://schemas.microsoft.com/office/drawing/2014/main" id="{35C1CBB5-0BDC-352A-8FD4-014663984DFC}"/>
              </a:ext>
            </a:extLst>
          </p:cNvPr>
          <p:cNvSpPr>
            <a:spLocks noChangeArrowheads="1"/>
          </p:cNvSpPr>
          <p:nvPr/>
        </p:nvSpPr>
        <p:spPr bwMode="auto">
          <a:xfrm>
            <a:off x="8480665" y="2146778"/>
            <a:ext cx="3060000" cy="576000"/>
          </a:xfrm>
          <a:prstGeom prst="wedgeRectCallout">
            <a:avLst>
              <a:gd name="adj1" fmla="val 46910"/>
              <a:gd name="adj2" fmla="val 26558"/>
            </a:avLst>
          </a:prstGeom>
          <a:solidFill>
            <a:srgbClr val="E4E4F2"/>
          </a:solidFill>
          <a:ln w="9525" algn="ctr">
            <a:noFill/>
            <a:round/>
          </a:ln>
          <a:effectLst/>
        </p:spPr>
        <p:txBody>
          <a:bodyPr wrap="none" lIns="36000" anchor="ctr"/>
          <a:lstStyle>
            <a:defPPr/>
          </a:lstStyle>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2 Fäuste Gemüse </a:t>
            </a:r>
            <a:r>
              <a:rPr lang="de-DE" altLang="de-DE" sz="1600" b="1">
                <a:solidFill>
                  <a:srgbClr val="3B5BA1"/>
                </a:solidFill>
                <a:latin typeface="Calibri" panose="020F0502020204030204" pitchFamily="34" charset="0"/>
                <a:cs typeface="Calibri" panose="020F0502020204030204" pitchFamily="34" charset="0"/>
              </a:rPr>
              <a:t>und/oder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Faust Obst</a:t>
            </a:r>
          </a:p>
        </p:txBody>
      </p:sp>
      <p:sp>
        <p:nvSpPr>
          <p:cNvPr id="7" name="Ovale Legende 24">
            <a:extLst>
              <a:ext uri="{FF2B5EF4-FFF2-40B4-BE49-F238E27FC236}">
                <a16:creationId xmlns:a16="http://schemas.microsoft.com/office/drawing/2014/main" id="{D47C2BD1-B77D-5EA5-2750-0DEC2E071FDC}"/>
              </a:ext>
            </a:extLst>
          </p:cNvPr>
          <p:cNvSpPr>
            <a:spLocks noChangeArrowheads="1"/>
          </p:cNvSpPr>
          <p:nvPr/>
        </p:nvSpPr>
        <p:spPr bwMode="auto">
          <a:xfrm>
            <a:off x="8480664" y="3273859"/>
            <a:ext cx="3060000" cy="1836000"/>
          </a:xfrm>
          <a:prstGeom prst="wedgeRectCallout">
            <a:avLst>
              <a:gd name="adj1" fmla="val -39443"/>
              <a:gd name="adj2" fmla="val -10157"/>
            </a:avLst>
          </a:prstGeom>
          <a:solidFill>
            <a:srgbClr val="E4E4F2"/>
          </a:solidFill>
          <a:ln w="9525" algn="ctr">
            <a:noFill/>
            <a:round/>
          </a:ln>
          <a:effectLst/>
        </p:spPr>
        <p:txBody>
          <a:bodyPr wrap="none" lIns="36000" anchor="ctr"/>
          <a:lstStyle>
            <a:defPPr/>
          </a:lstStyle>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1 – 2 Scheiben Käse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Faust Topfen/Hüttenkäse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2 EL Aufstrich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1 – 3 Scheiben Schinken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Becher Naturjoghurt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Glas Milch</a:t>
            </a:r>
            <a:r>
              <a:rPr lang="de-DE" altLang="de-DE" sz="1600" b="1">
                <a:solidFill>
                  <a:srgbClr val="3B5BA1"/>
                </a:solidFill>
                <a:latin typeface="Calibri" panose="020F0502020204030204" pitchFamily="34" charset="0"/>
                <a:cs typeface="Calibri" panose="020F0502020204030204" pitchFamily="34" charset="0"/>
              </a:rPr>
              <a:t> oder</a:t>
            </a:r>
            <a:endParaRPr lang="de-DE" altLang="de-DE" sz="1600">
              <a:solidFill>
                <a:srgbClr val="3B5BA1"/>
              </a:solidFill>
              <a:latin typeface="Calibri" panose="020F0502020204030204" pitchFamily="34" charset="0"/>
              <a:cs typeface="Calibri" panose="020F0502020204030204" pitchFamily="34" charset="0"/>
            </a:endParaRP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Ei</a:t>
            </a:r>
          </a:p>
        </p:txBody>
      </p:sp>
      <p:sp>
        <p:nvSpPr>
          <p:cNvPr id="8" name="Ovale Legende 3">
            <a:extLst>
              <a:ext uri="{FF2B5EF4-FFF2-40B4-BE49-F238E27FC236}">
                <a16:creationId xmlns:a16="http://schemas.microsoft.com/office/drawing/2014/main" id="{C3CAA060-D85F-7FC0-A699-2DF27B1A4625}"/>
              </a:ext>
            </a:extLst>
          </p:cNvPr>
          <p:cNvSpPr>
            <a:spLocks noChangeArrowheads="1"/>
          </p:cNvSpPr>
          <p:nvPr/>
        </p:nvSpPr>
        <p:spPr bwMode="auto">
          <a:xfrm>
            <a:off x="8480667" y="5288731"/>
            <a:ext cx="1728000" cy="383831"/>
          </a:xfrm>
          <a:prstGeom prst="rect">
            <a:avLst/>
          </a:prstGeom>
          <a:solidFill>
            <a:srgbClr val="3B5BA1"/>
          </a:solidFill>
          <a:ln w="9525" algn="ctr">
            <a:noFill/>
            <a:round/>
          </a:ln>
          <a:effectLst/>
        </p:spPr>
        <p:txBody>
          <a:bodyPr wrap="none" anchor="ctr"/>
          <a:lstStyle>
            <a:defPPr/>
          </a:lstStyle>
          <a:p>
            <a:r>
              <a:rPr lang="de-DE" altLang="de-DE" sz="2000" b="1">
                <a:solidFill>
                  <a:schemeClr val="bg1"/>
                </a:solidFill>
                <a:latin typeface="Calibri" panose="020F0502020204030204" pitchFamily="34" charset="0"/>
                <a:ea typeface="+mj-ea"/>
                <a:cs typeface="Calibri" panose="020F0502020204030204" pitchFamily="34" charset="0"/>
              </a:rPr>
              <a:t>Kohlenhydrate</a:t>
            </a:r>
          </a:p>
        </p:txBody>
      </p:sp>
      <p:sp>
        <p:nvSpPr>
          <p:cNvPr id="9" name="Ovale Legende 3">
            <a:extLst>
              <a:ext uri="{FF2B5EF4-FFF2-40B4-BE49-F238E27FC236}">
                <a16:creationId xmlns:a16="http://schemas.microsoft.com/office/drawing/2014/main" id="{BCD3B7F2-E0AF-6E55-4B14-86897A6DFC74}"/>
              </a:ext>
            </a:extLst>
          </p:cNvPr>
          <p:cNvSpPr>
            <a:spLocks noChangeArrowheads="1"/>
          </p:cNvSpPr>
          <p:nvPr/>
        </p:nvSpPr>
        <p:spPr bwMode="auto">
          <a:xfrm>
            <a:off x="8480666" y="2870050"/>
            <a:ext cx="900000" cy="383831"/>
          </a:xfrm>
          <a:prstGeom prst="rect">
            <a:avLst/>
          </a:prstGeom>
          <a:solidFill>
            <a:srgbClr val="3B5BA1"/>
          </a:solidFill>
          <a:ln w="9525" algn="ctr">
            <a:noFill/>
            <a:round/>
          </a:ln>
          <a:effectLst/>
        </p:spPr>
        <p:txBody>
          <a:bodyPr wrap="none" anchor="ctr"/>
          <a:lstStyle>
            <a:defPPr/>
          </a:lstStyle>
          <a:p>
            <a:r>
              <a:rPr lang="de-DE" altLang="de-DE" sz="2000" b="1">
                <a:solidFill>
                  <a:schemeClr val="bg1"/>
                </a:solidFill>
                <a:latin typeface="Calibri" panose="020F0502020204030204" pitchFamily="34" charset="0"/>
                <a:ea typeface="+mj-ea"/>
                <a:cs typeface="Calibri" panose="020F0502020204030204" pitchFamily="34" charset="0"/>
              </a:rPr>
              <a:t>Eiweiß</a:t>
            </a:r>
          </a:p>
        </p:txBody>
      </p:sp>
      <p:sp>
        <p:nvSpPr>
          <p:cNvPr id="10" name="Ovale Legende 3">
            <a:extLst>
              <a:ext uri="{FF2B5EF4-FFF2-40B4-BE49-F238E27FC236}">
                <a16:creationId xmlns:a16="http://schemas.microsoft.com/office/drawing/2014/main" id="{74286735-EC12-BD77-92A8-63CAA9C76690}"/>
              </a:ext>
            </a:extLst>
          </p:cNvPr>
          <p:cNvSpPr>
            <a:spLocks noChangeArrowheads="1"/>
          </p:cNvSpPr>
          <p:nvPr/>
        </p:nvSpPr>
        <p:spPr bwMode="auto">
          <a:xfrm>
            <a:off x="8480666" y="1737588"/>
            <a:ext cx="1836000" cy="383831"/>
          </a:xfrm>
          <a:prstGeom prst="rect">
            <a:avLst/>
          </a:prstGeom>
          <a:solidFill>
            <a:srgbClr val="3B5BA1"/>
          </a:solidFill>
          <a:ln w="9525" algn="ctr">
            <a:noFill/>
            <a:round/>
          </a:ln>
          <a:effectLst/>
        </p:spPr>
        <p:txBody>
          <a:bodyPr wrap="none" anchor="ctr"/>
          <a:lstStyle>
            <a:defPPr/>
          </a:lstStyle>
          <a:p>
            <a:r>
              <a:rPr lang="de-DE" altLang="de-DE" sz="2000" b="1">
                <a:solidFill>
                  <a:schemeClr val="bg1"/>
                </a:solidFill>
                <a:latin typeface="Calibri" panose="020F0502020204030204" pitchFamily="34" charset="0"/>
                <a:ea typeface="+mj-ea"/>
                <a:cs typeface="Calibri" panose="020F0502020204030204" pitchFamily="34" charset="0"/>
              </a:rPr>
              <a:t>Gemüse &amp; Obst</a:t>
            </a:r>
          </a:p>
        </p:txBody>
      </p:sp>
      <p:sp>
        <p:nvSpPr>
          <p:cNvPr id="11" name="Ovale Legende 3">
            <a:extLst>
              <a:ext uri="{FF2B5EF4-FFF2-40B4-BE49-F238E27FC236}">
                <a16:creationId xmlns:a16="http://schemas.microsoft.com/office/drawing/2014/main" id="{32B83124-0FB9-BF65-00EA-94B44D02828C}"/>
              </a:ext>
            </a:extLst>
          </p:cNvPr>
          <p:cNvSpPr>
            <a:spLocks noChangeArrowheads="1"/>
          </p:cNvSpPr>
          <p:nvPr/>
        </p:nvSpPr>
        <p:spPr bwMode="auto">
          <a:xfrm>
            <a:off x="8480666" y="5697513"/>
            <a:ext cx="3060000" cy="828000"/>
          </a:xfrm>
          <a:prstGeom prst="wedgeRectCallout">
            <a:avLst>
              <a:gd name="adj1" fmla="val -44697"/>
              <a:gd name="adj2" fmla="val 2643"/>
            </a:avLst>
          </a:prstGeom>
          <a:solidFill>
            <a:srgbClr val="E4E4F2"/>
          </a:solidFill>
          <a:ln w="9525" algn="ctr">
            <a:noFill/>
            <a:round/>
          </a:ln>
          <a:effectLst/>
        </p:spPr>
        <p:txBody>
          <a:bodyPr wrap="none" lIns="36000" anchor="ctr"/>
          <a:lstStyle>
            <a:defPPr/>
            <a:lvl1pPr eaLnBrk="0" hangingPunct="0">
              <a:defRPr>
                <a:solidFill>
                  <a:schemeClr val="tx1"/>
                </a:solidFill>
                <a:latin typeface="Arial"/>
                <a:cs typeface="Arial"/>
              </a:defRPr>
            </a:lvl1pPr>
            <a:lvl2pPr marL="742950" indent="-285750" eaLnBrk="0" hangingPunct="0">
              <a:defRPr>
                <a:solidFill>
                  <a:schemeClr val="tx1"/>
                </a:solidFill>
                <a:latin typeface="Arial"/>
                <a:cs typeface="Arial"/>
              </a:defRPr>
            </a:lvl2pPr>
            <a:lvl3pPr marL="1143000" indent="-228600" eaLnBrk="0" hangingPunct="0">
              <a:defRPr>
                <a:solidFill>
                  <a:schemeClr val="tx1"/>
                </a:solidFill>
                <a:latin typeface="Arial"/>
                <a:cs typeface="Arial"/>
              </a:defRPr>
            </a:lvl3pPr>
            <a:lvl4pPr marL="1600200" indent="-228600" eaLnBrk="0" hangingPunct="0">
              <a:defRPr>
                <a:solidFill>
                  <a:schemeClr val="tx1"/>
                </a:solidFill>
                <a:latin typeface="Arial"/>
                <a:cs typeface="Arial"/>
              </a:defRPr>
            </a:lvl4pPr>
            <a:lvl5pPr marL="2057400" indent="-228600" eaLnBrk="0" hangingPunct="0">
              <a:defRPr>
                <a:solidFill>
                  <a:schemeClr val="tx1"/>
                </a:solidFill>
                <a:latin typeface="Arial"/>
                <a:cs typeface="Arial"/>
              </a:defRPr>
            </a:lvl5pPr>
            <a:lvl6pPr marL="2514600" indent="-228600" eaLnBrk="0" fontAlgn="base" hangingPunct="0">
              <a:spcBef>
                <a:spcPct val="0"/>
              </a:spcBef>
              <a:spcAft>
                <a:spcPct val="0"/>
              </a:spcAft>
              <a:defRPr>
                <a:solidFill>
                  <a:schemeClr val="tx1"/>
                </a:solidFill>
                <a:latin typeface="Arial"/>
                <a:cs typeface="Arial"/>
              </a:defRPr>
            </a:lvl6pPr>
            <a:lvl7pPr marL="2971800" indent="-228600" eaLnBrk="0" fontAlgn="base" hangingPunct="0">
              <a:spcBef>
                <a:spcPct val="0"/>
              </a:spcBef>
              <a:spcAft>
                <a:spcPct val="0"/>
              </a:spcAft>
              <a:defRPr>
                <a:solidFill>
                  <a:schemeClr val="tx1"/>
                </a:solidFill>
                <a:latin typeface="Arial"/>
                <a:cs typeface="Arial"/>
              </a:defRPr>
            </a:lvl7pPr>
            <a:lvl8pPr marL="3429000" indent="-228600" eaLnBrk="0" fontAlgn="base" hangingPunct="0">
              <a:spcBef>
                <a:spcPct val="0"/>
              </a:spcBef>
              <a:spcAft>
                <a:spcPct val="0"/>
              </a:spcAft>
              <a:defRPr>
                <a:solidFill>
                  <a:schemeClr val="tx1"/>
                </a:solidFill>
                <a:latin typeface="Arial"/>
                <a:cs typeface="Arial"/>
              </a:defRPr>
            </a:lvl8pPr>
            <a:lvl9pPr marL="3886200" indent="-228600" eaLnBrk="0" fontAlgn="base" hangingPunct="0">
              <a:spcBef>
                <a:spcPct val="0"/>
              </a:spcBef>
              <a:spcAft>
                <a:spcPct val="0"/>
              </a:spcAft>
              <a:defRPr>
                <a:solidFill>
                  <a:schemeClr val="tx1"/>
                </a:solidFill>
                <a:latin typeface="Arial"/>
                <a:cs typeface="Arial"/>
              </a:defRPr>
            </a:lvl9pPr>
          </a:lstStyle>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1 – 2 Scheiben Vollkornbrot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2 EL grobe Getreideflocken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Vollkorngebäck</a:t>
            </a:r>
          </a:p>
        </p:txBody>
      </p:sp>
    </p:spTree>
    <p:extLst>
      <p:ext uri="{BB962C8B-B14F-4D97-AF65-F5344CB8AC3E}">
        <p14:creationId xmlns:p14="http://schemas.microsoft.com/office/powerpoint/2010/main" val="23904200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Beispiel (2)</a:t>
            </a:r>
          </a:p>
        </p:txBody>
      </p:sp>
      <p:sp>
        <p:nvSpPr>
          <p:cNvPr id="23" name="Rechteck 22"/>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2</a:t>
            </a:r>
            <a:endParaRPr lang="de-DE" sz="2800" b="1"/>
          </a:p>
        </p:txBody>
      </p:sp>
      <p:sp>
        <p:nvSpPr>
          <p:cNvPr id="2" name="Ovale Legende 2">
            <a:extLst>
              <a:ext uri="{FF2B5EF4-FFF2-40B4-BE49-F238E27FC236}">
                <a16:creationId xmlns:a16="http://schemas.microsoft.com/office/drawing/2014/main" id="{1C91AF1C-29D4-3A5B-2BD1-1B639849BBF6}"/>
              </a:ext>
            </a:extLst>
          </p:cNvPr>
          <p:cNvSpPr>
            <a:spLocks noChangeArrowheads="1"/>
          </p:cNvSpPr>
          <p:nvPr/>
        </p:nvSpPr>
        <p:spPr bwMode="auto">
          <a:xfrm>
            <a:off x="8480665" y="2146778"/>
            <a:ext cx="3060000" cy="576000"/>
          </a:xfrm>
          <a:prstGeom prst="wedgeRectCallout">
            <a:avLst>
              <a:gd name="adj1" fmla="val 46910"/>
              <a:gd name="adj2" fmla="val 26558"/>
            </a:avLst>
          </a:prstGeom>
          <a:solidFill>
            <a:srgbClr val="E4E4F2"/>
          </a:solidFill>
          <a:ln w="9525" algn="ctr">
            <a:noFill/>
            <a:round/>
          </a:ln>
          <a:effectLst/>
        </p:spPr>
        <p:txBody>
          <a:bodyPr wrap="none" lIns="36000" anchor="ctr"/>
          <a:lstStyle>
            <a:defPPr/>
          </a:lstStyle>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2 Fäuste Gemüse </a:t>
            </a:r>
            <a:r>
              <a:rPr lang="de-DE" altLang="de-DE" sz="1600" b="1">
                <a:solidFill>
                  <a:srgbClr val="3B5BA1"/>
                </a:solidFill>
                <a:latin typeface="Calibri" panose="020F0502020204030204" pitchFamily="34" charset="0"/>
                <a:cs typeface="Calibri" panose="020F0502020204030204" pitchFamily="34" charset="0"/>
              </a:rPr>
              <a:t>und/oder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Faust Obst</a:t>
            </a:r>
          </a:p>
        </p:txBody>
      </p:sp>
      <p:sp>
        <p:nvSpPr>
          <p:cNvPr id="3" name="Ovale Legende 24">
            <a:extLst>
              <a:ext uri="{FF2B5EF4-FFF2-40B4-BE49-F238E27FC236}">
                <a16:creationId xmlns:a16="http://schemas.microsoft.com/office/drawing/2014/main" id="{60A0E85F-E82D-6354-9F0F-80FEC3B184EF}"/>
              </a:ext>
            </a:extLst>
          </p:cNvPr>
          <p:cNvSpPr>
            <a:spLocks noChangeArrowheads="1"/>
          </p:cNvSpPr>
          <p:nvPr/>
        </p:nvSpPr>
        <p:spPr bwMode="auto">
          <a:xfrm>
            <a:off x="8480664" y="3273859"/>
            <a:ext cx="3060000" cy="1836000"/>
          </a:xfrm>
          <a:prstGeom prst="wedgeRectCallout">
            <a:avLst>
              <a:gd name="adj1" fmla="val -39443"/>
              <a:gd name="adj2" fmla="val -10157"/>
            </a:avLst>
          </a:prstGeom>
          <a:solidFill>
            <a:srgbClr val="E4E4F2"/>
          </a:solidFill>
          <a:ln w="9525" algn="ctr">
            <a:noFill/>
            <a:round/>
          </a:ln>
          <a:effectLst/>
        </p:spPr>
        <p:txBody>
          <a:bodyPr wrap="none" lIns="36000" anchor="ctr"/>
          <a:lstStyle>
            <a:defPPr/>
          </a:lstStyle>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1 – 2 Scheiben Käse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Faust Topfen/Hüttenkäse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2 EL Aufstrich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1 – 3 Scheiben Schinken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Becher Naturjoghurt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Glas Milch</a:t>
            </a:r>
            <a:r>
              <a:rPr lang="de-DE" altLang="de-DE" sz="1600" b="1">
                <a:solidFill>
                  <a:srgbClr val="3B5BA1"/>
                </a:solidFill>
                <a:latin typeface="Calibri" panose="020F0502020204030204" pitchFamily="34" charset="0"/>
                <a:cs typeface="Calibri" panose="020F0502020204030204" pitchFamily="34" charset="0"/>
              </a:rPr>
              <a:t> oder</a:t>
            </a:r>
            <a:endParaRPr lang="de-DE" altLang="de-DE" sz="1600">
              <a:solidFill>
                <a:srgbClr val="3B5BA1"/>
              </a:solidFill>
              <a:latin typeface="Calibri" panose="020F0502020204030204" pitchFamily="34" charset="0"/>
              <a:cs typeface="Calibri" panose="020F0502020204030204" pitchFamily="34" charset="0"/>
            </a:endParaRP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Ei</a:t>
            </a:r>
          </a:p>
        </p:txBody>
      </p:sp>
      <p:sp>
        <p:nvSpPr>
          <p:cNvPr id="4" name="Ovale Legende 3">
            <a:extLst>
              <a:ext uri="{FF2B5EF4-FFF2-40B4-BE49-F238E27FC236}">
                <a16:creationId xmlns:a16="http://schemas.microsoft.com/office/drawing/2014/main" id="{0B0B4612-03C3-CFAB-EE09-93476EFFD2B4}"/>
              </a:ext>
            </a:extLst>
          </p:cNvPr>
          <p:cNvSpPr>
            <a:spLocks noChangeArrowheads="1"/>
          </p:cNvSpPr>
          <p:nvPr/>
        </p:nvSpPr>
        <p:spPr bwMode="auto">
          <a:xfrm>
            <a:off x="8480667" y="5288731"/>
            <a:ext cx="1728000" cy="383831"/>
          </a:xfrm>
          <a:prstGeom prst="rect">
            <a:avLst/>
          </a:prstGeom>
          <a:solidFill>
            <a:srgbClr val="3B5BA1"/>
          </a:solidFill>
          <a:ln w="9525" algn="ctr">
            <a:noFill/>
            <a:round/>
          </a:ln>
          <a:effectLst/>
        </p:spPr>
        <p:txBody>
          <a:bodyPr wrap="none" anchor="ctr"/>
          <a:lstStyle>
            <a:defPPr/>
          </a:lstStyle>
          <a:p>
            <a:r>
              <a:rPr lang="de-DE" altLang="de-DE" sz="2000" b="1">
                <a:solidFill>
                  <a:schemeClr val="bg1"/>
                </a:solidFill>
                <a:latin typeface="Calibri" panose="020F0502020204030204" pitchFamily="34" charset="0"/>
                <a:ea typeface="+mj-ea"/>
                <a:cs typeface="Calibri" panose="020F0502020204030204" pitchFamily="34" charset="0"/>
              </a:rPr>
              <a:t>Kohlenhydrate</a:t>
            </a:r>
          </a:p>
        </p:txBody>
      </p:sp>
      <p:sp>
        <p:nvSpPr>
          <p:cNvPr id="5" name="Ovale Legende 3">
            <a:extLst>
              <a:ext uri="{FF2B5EF4-FFF2-40B4-BE49-F238E27FC236}">
                <a16:creationId xmlns:a16="http://schemas.microsoft.com/office/drawing/2014/main" id="{2B03BDD4-BF75-2631-8426-E665540FE330}"/>
              </a:ext>
            </a:extLst>
          </p:cNvPr>
          <p:cNvSpPr>
            <a:spLocks noChangeArrowheads="1"/>
          </p:cNvSpPr>
          <p:nvPr/>
        </p:nvSpPr>
        <p:spPr bwMode="auto">
          <a:xfrm>
            <a:off x="8480666" y="2870050"/>
            <a:ext cx="900000" cy="383831"/>
          </a:xfrm>
          <a:prstGeom prst="rect">
            <a:avLst/>
          </a:prstGeom>
          <a:solidFill>
            <a:srgbClr val="3B5BA1"/>
          </a:solidFill>
          <a:ln w="9525" algn="ctr">
            <a:noFill/>
            <a:round/>
          </a:ln>
          <a:effectLst/>
        </p:spPr>
        <p:txBody>
          <a:bodyPr wrap="none" anchor="ctr"/>
          <a:lstStyle>
            <a:defPPr/>
          </a:lstStyle>
          <a:p>
            <a:r>
              <a:rPr lang="de-DE" altLang="de-DE" sz="2000" b="1">
                <a:solidFill>
                  <a:schemeClr val="bg1"/>
                </a:solidFill>
                <a:latin typeface="Calibri" panose="020F0502020204030204" pitchFamily="34" charset="0"/>
                <a:ea typeface="+mj-ea"/>
                <a:cs typeface="Calibri" panose="020F0502020204030204" pitchFamily="34" charset="0"/>
              </a:rPr>
              <a:t>Eiweiß</a:t>
            </a:r>
          </a:p>
        </p:txBody>
      </p:sp>
      <p:sp>
        <p:nvSpPr>
          <p:cNvPr id="6" name="Ovale Legende 3">
            <a:extLst>
              <a:ext uri="{FF2B5EF4-FFF2-40B4-BE49-F238E27FC236}">
                <a16:creationId xmlns:a16="http://schemas.microsoft.com/office/drawing/2014/main" id="{279CAC5D-2BBD-54F1-1335-26C1D985A935}"/>
              </a:ext>
            </a:extLst>
          </p:cNvPr>
          <p:cNvSpPr>
            <a:spLocks noChangeArrowheads="1"/>
          </p:cNvSpPr>
          <p:nvPr/>
        </p:nvSpPr>
        <p:spPr bwMode="auto">
          <a:xfrm>
            <a:off x="8480666" y="1737588"/>
            <a:ext cx="1836000" cy="383831"/>
          </a:xfrm>
          <a:prstGeom prst="rect">
            <a:avLst/>
          </a:prstGeom>
          <a:solidFill>
            <a:srgbClr val="3B5BA1"/>
          </a:solidFill>
          <a:ln w="9525" algn="ctr">
            <a:noFill/>
            <a:round/>
          </a:ln>
          <a:effectLst/>
        </p:spPr>
        <p:txBody>
          <a:bodyPr wrap="none" anchor="ctr"/>
          <a:lstStyle>
            <a:defPPr/>
          </a:lstStyle>
          <a:p>
            <a:r>
              <a:rPr lang="de-DE" altLang="de-DE" sz="2000" b="1">
                <a:solidFill>
                  <a:schemeClr val="bg1"/>
                </a:solidFill>
                <a:latin typeface="Calibri" panose="020F0502020204030204" pitchFamily="34" charset="0"/>
                <a:ea typeface="+mj-ea"/>
                <a:cs typeface="Calibri" panose="020F0502020204030204" pitchFamily="34" charset="0"/>
              </a:rPr>
              <a:t>Gemüse &amp; Obst</a:t>
            </a:r>
          </a:p>
        </p:txBody>
      </p:sp>
      <p:sp>
        <p:nvSpPr>
          <p:cNvPr id="7" name="Ovale Legende 3">
            <a:extLst>
              <a:ext uri="{FF2B5EF4-FFF2-40B4-BE49-F238E27FC236}">
                <a16:creationId xmlns:a16="http://schemas.microsoft.com/office/drawing/2014/main" id="{FE97C200-DD90-E765-EDBA-036E78338AFA}"/>
              </a:ext>
            </a:extLst>
          </p:cNvPr>
          <p:cNvSpPr>
            <a:spLocks noChangeArrowheads="1"/>
          </p:cNvSpPr>
          <p:nvPr/>
        </p:nvSpPr>
        <p:spPr bwMode="auto">
          <a:xfrm>
            <a:off x="8480666" y="5697513"/>
            <a:ext cx="3060000" cy="828000"/>
          </a:xfrm>
          <a:prstGeom prst="wedgeRectCallout">
            <a:avLst>
              <a:gd name="adj1" fmla="val -44697"/>
              <a:gd name="adj2" fmla="val 2643"/>
            </a:avLst>
          </a:prstGeom>
          <a:solidFill>
            <a:srgbClr val="E4E4F2"/>
          </a:solidFill>
          <a:ln w="9525" algn="ctr">
            <a:noFill/>
            <a:round/>
          </a:ln>
          <a:effectLst/>
        </p:spPr>
        <p:txBody>
          <a:bodyPr wrap="none" lIns="36000" anchor="ctr"/>
          <a:lstStyle>
            <a:defPPr/>
            <a:lvl1pPr eaLnBrk="0" hangingPunct="0">
              <a:defRPr>
                <a:solidFill>
                  <a:schemeClr val="tx1"/>
                </a:solidFill>
                <a:latin typeface="Arial"/>
                <a:cs typeface="Arial"/>
              </a:defRPr>
            </a:lvl1pPr>
            <a:lvl2pPr marL="742950" indent="-285750" eaLnBrk="0" hangingPunct="0">
              <a:defRPr>
                <a:solidFill>
                  <a:schemeClr val="tx1"/>
                </a:solidFill>
                <a:latin typeface="Arial"/>
                <a:cs typeface="Arial"/>
              </a:defRPr>
            </a:lvl2pPr>
            <a:lvl3pPr marL="1143000" indent="-228600" eaLnBrk="0" hangingPunct="0">
              <a:defRPr>
                <a:solidFill>
                  <a:schemeClr val="tx1"/>
                </a:solidFill>
                <a:latin typeface="Arial"/>
                <a:cs typeface="Arial"/>
              </a:defRPr>
            </a:lvl3pPr>
            <a:lvl4pPr marL="1600200" indent="-228600" eaLnBrk="0" hangingPunct="0">
              <a:defRPr>
                <a:solidFill>
                  <a:schemeClr val="tx1"/>
                </a:solidFill>
                <a:latin typeface="Arial"/>
                <a:cs typeface="Arial"/>
              </a:defRPr>
            </a:lvl4pPr>
            <a:lvl5pPr marL="2057400" indent="-228600" eaLnBrk="0" hangingPunct="0">
              <a:defRPr>
                <a:solidFill>
                  <a:schemeClr val="tx1"/>
                </a:solidFill>
                <a:latin typeface="Arial"/>
                <a:cs typeface="Arial"/>
              </a:defRPr>
            </a:lvl5pPr>
            <a:lvl6pPr marL="2514600" indent="-228600" eaLnBrk="0" fontAlgn="base" hangingPunct="0">
              <a:spcBef>
                <a:spcPct val="0"/>
              </a:spcBef>
              <a:spcAft>
                <a:spcPct val="0"/>
              </a:spcAft>
              <a:defRPr>
                <a:solidFill>
                  <a:schemeClr val="tx1"/>
                </a:solidFill>
                <a:latin typeface="Arial"/>
                <a:cs typeface="Arial"/>
              </a:defRPr>
            </a:lvl6pPr>
            <a:lvl7pPr marL="2971800" indent="-228600" eaLnBrk="0" fontAlgn="base" hangingPunct="0">
              <a:spcBef>
                <a:spcPct val="0"/>
              </a:spcBef>
              <a:spcAft>
                <a:spcPct val="0"/>
              </a:spcAft>
              <a:defRPr>
                <a:solidFill>
                  <a:schemeClr val="tx1"/>
                </a:solidFill>
                <a:latin typeface="Arial"/>
                <a:cs typeface="Arial"/>
              </a:defRPr>
            </a:lvl7pPr>
            <a:lvl8pPr marL="3429000" indent="-228600" eaLnBrk="0" fontAlgn="base" hangingPunct="0">
              <a:spcBef>
                <a:spcPct val="0"/>
              </a:spcBef>
              <a:spcAft>
                <a:spcPct val="0"/>
              </a:spcAft>
              <a:defRPr>
                <a:solidFill>
                  <a:schemeClr val="tx1"/>
                </a:solidFill>
                <a:latin typeface="Arial"/>
                <a:cs typeface="Arial"/>
              </a:defRPr>
            </a:lvl8pPr>
            <a:lvl9pPr marL="3886200" indent="-228600" eaLnBrk="0" fontAlgn="base" hangingPunct="0">
              <a:spcBef>
                <a:spcPct val="0"/>
              </a:spcBef>
              <a:spcAft>
                <a:spcPct val="0"/>
              </a:spcAft>
              <a:defRPr>
                <a:solidFill>
                  <a:schemeClr val="tx1"/>
                </a:solidFill>
                <a:latin typeface="Arial"/>
                <a:cs typeface="Arial"/>
              </a:defRPr>
            </a:lvl9pPr>
          </a:lstStyle>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1 – 2 Scheiben Vollkornbrot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2 EL grobe Getreideflocken </a:t>
            </a:r>
            <a:r>
              <a:rPr lang="de-DE" altLang="de-DE" sz="1600" b="1">
                <a:solidFill>
                  <a:srgbClr val="3B5BA1"/>
                </a:solidFill>
                <a:latin typeface="Calibri" panose="020F0502020204030204" pitchFamily="34" charset="0"/>
                <a:cs typeface="Calibri" panose="020F0502020204030204" pitchFamily="34" charset="0"/>
              </a:rPr>
              <a:t>oder</a:t>
            </a:r>
          </a:p>
          <a:p>
            <a:pPr marL="285750" indent="-192088">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Vollkorngebäck</a:t>
            </a:r>
          </a:p>
        </p:txBody>
      </p:sp>
      <p:sp>
        <p:nvSpPr>
          <p:cNvPr id="8" name="Ovale Legende 24">
            <a:extLst>
              <a:ext uri="{FF2B5EF4-FFF2-40B4-BE49-F238E27FC236}">
                <a16:creationId xmlns:a16="http://schemas.microsoft.com/office/drawing/2014/main" id="{14CD2393-015D-A70D-98CE-64D2CFFFCE66}"/>
              </a:ext>
            </a:extLst>
          </p:cNvPr>
          <p:cNvSpPr>
            <a:spLocks noChangeArrowheads="1"/>
          </p:cNvSpPr>
          <p:nvPr/>
        </p:nvSpPr>
        <p:spPr bwMode="auto">
          <a:xfrm>
            <a:off x="6629329" y="3356553"/>
            <a:ext cx="1692000" cy="863220"/>
          </a:xfrm>
          <a:prstGeom prst="wedgeRectCallout">
            <a:avLst>
              <a:gd name="adj1" fmla="val -48987"/>
              <a:gd name="adj2" fmla="val -32308"/>
            </a:avLst>
          </a:prstGeom>
          <a:solidFill>
            <a:srgbClr val="E4E4F2"/>
          </a:solidFill>
          <a:ln w="9525" algn="ctr">
            <a:noFill/>
            <a:round/>
          </a:ln>
          <a:effectLst/>
        </p:spPr>
        <p:txBody>
          <a:bodyPr wrap="none" anchor="ctr"/>
          <a:lstStyle>
            <a:defPPr/>
          </a:lstStyle>
          <a:p>
            <a:r>
              <a:rPr lang="de-DE" altLang="de-DE" sz="1600" b="1">
                <a:solidFill>
                  <a:srgbClr val="3B5BA1"/>
                </a:solidFill>
                <a:latin typeface="Calibri" panose="020F0502020204030204" pitchFamily="34" charset="0"/>
                <a:ea typeface="+mj-ea"/>
                <a:cs typeface="Calibri" panose="020F0502020204030204" pitchFamily="34" charset="0"/>
              </a:rPr>
              <a:t>Zusätzlich möglich</a:t>
            </a:r>
          </a:p>
          <a:p>
            <a:r>
              <a:rPr lang="de-DE" altLang="de-DE" sz="1600">
                <a:solidFill>
                  <a:srgbClr val="3B5BA1"/>
                </a:solidFill>
                <a:latin typeface="Calibri" panose="020F0502020204030204" pitchFamily="34" charset="0"/>
                <a:ea typeface="+mj-ea"/>
                <a:cs typeface="Calibri" panose="020F0502020204030204" pitchFamily="34" charset="0"/>
              </a:rPr>
              <a:t>1 TL Butter und </a:t>
            </a:r>
          </a:p>
          <a:p>
            <a:r>
              <a:rPr lang="de-AT" altLang="de-DE" sz="1600">
                <a:solidFill>
                  <a:srgbClr val="3B5BA1"/>
                </a:solidFill>
                <a:latin typeface="Calibri" panose="020F0502020204030204" pitchFamily="34" charset="0"/>
                <a:ea typeface="+mj-ea"/>
                <a:cs typeface="Calibri" panose="020F0502020204030204" pitchFamily="34" charset="0"/>
              </a:rPr>
              <a:t>1 TL Marmelade</a:t>
            </a:r>
            <a:endParaRPr lang="de-DE" altLang="de-DE" sz="1600">
              <a:solidFill>
                <a:srgbClr val="3B5BA1"/>
              </a:solidFill>
              <a:latin typeface="Calibri" panose="020F0502020204030204" pitchFamily="34" charset="0"/>
              <a:ea typeface="+mj-ea"/>
              <a:cs typeface="Calibri" panose="020F0502020204030204" pitchFamily="34" charset="0"/>
            </a:endParaRPr>
          </a:p>
        </p:txBody>
      </p:sp>
      <p:pic>
        <p:nvPicPr>
          <p:cNvPr id="9" name="Grafik 8">
            <a:extLst>
              <a:ext uri="{FF2B5EF4-FFF2-40B4-BE49-F238E27FC236}">
                <a16:creationId xmlns:a16="http://schemas.microsoft.com/office/drawing/2014/main" id="{3C6A6A68-5A98-C35B-D594-F8AEAD52E11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566000"/>
            <a:ext cx="8329260" cy="5148000"/>
          </a:xfrm>
          <a:prstGeom prst="rect">
            <a:avLst/>
          </a:prstGeom>
        </p:spPr>
      </p:pic>
      <p:pic>
        <p:nvPicPr>
          <p:cNvPr id="10" name="Grafik 9">
            <a:extLst>
              <a:ext uri="{FF2B5EF4-FFF2-40B4-BE49-F238E27FC236}">
                <a16:creationId xmlns:a16="http://schemas.microsoft.com/office/drawing/2014/main" id="{C2207DE5-FCD5-79EB-89F4-3DA6AAB8DA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5553" y="2015753"/>
            <a:ext cx="1860183" cy="1689272"/>
          </a:xfrm>
          <a:prstGeom prst="rect">
            <a:avLst/>
          </a:prstGeom>
        </p:spPr>
      </p:pic>
      <p:sp>
        <p:nvSpPr>
          <p:cNvPr id="11" name="Ovale Legende 2">
            <a:extLst>
              <a:ext uri="{FF2B5EF4-FFF2-40B4-BE49-F238E27FC236}">
                <a16:creationId xmlns:a16="http://schemas.microsoft.com/office/drawing/2014/main" id="{5AC1B1EF-D729-200A-4781-12AFC033570E}"/>
              </a:ext>
            </a:extLst>
          </p:cNvPr>
          <p:cNvSpPr>
            <a:spLocks noChangeArrowheads="1"/>
          </p:cNvSpPr>
          <p:nvPr/>
        </p:nvSpPr>
        <p:spPr bwMode="auto">
          <a:xfrm>
            <a:off x="6054553" y="1754843"/>
            <a:ext cx="2145481" cy="429106"/>
          </a:xfrm>
          <a:prstGeom prst="wedgeRectCallout">
            <a:avLst>
              <a:gd name="adj1" fmla="val 16656"/>
              <a:gd name="adj2" fmla="val 8441"/>
            </a:avLst>
          </a:prstGeom>
          <a:solidFill>
            <a:srgbClr val="E4E4F2"/>
          </a:solidFill>
          <a:ln w="9525" algn="ctr">
            <a:noFill/>
            <a:round/>
          </a:ln>
          <a:effectLst/>
        </p:spPr>
        <p:txBody>
          <a:bodyPr wrap="none" anchor="ctr"/>
          <a:lstStyle>
            <a:defPPr/>
          </a:lstStyle>
          <a:p>
            <a:r>
              <a:rPr lang="de-DE" altLang="de-DE" sz="1600">
                <a:solidFill>
                  <a:srgbClr val="3B5BA1"/>
                </a:solidFill>
                <a:latin typeface="Calibri" panose="020F0502020204030204" pitchFamily="34" charset="0"/>
                <a:ea typeface="+mj-ea"/>
                <a:cs typeface="Calibri" panose="020F0502020204030204" pitchFamily="34" charset="0"/>
              </a:rPr>
              <a:t>Kaffee/Tee ohne Zucker</a:t>
            </a:r>
          </a:p>
        </p:txBody>
      </p:sp>
    </p:spTree>
    <p:extLst>
      <p:ext uri="{BB962C8B-B14F-4D97-AF65-F5344CB8AC3E}">
        <p14:creationId xmlns:p14="http://schemas.microsoft.com/office/powerpoint/2010/main" val="3450776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Beispiel (3)</a:t>
            </a:r>
          </a:p>
        </p:txBody>
      </p:sp>
      <p:sp>
        <p:nvSpPr>
          <p:cNvPr id="23" name="Rechteck 22"/>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2</a:t>
            </a:r>
            <a:endParaRPr lang="de-DE" sz="2800" b="1"/>
          </a:p>
        </p:txBody>
      </p:sp>
      <p:sp>
        <p:nvSpPr>
          <p:cNvPr id="2" name="Ovale Legende 2">
            <a:extLst>
              <a:ext uri="{FF2B5EF4-FFF2-40B4-BE49-F238E27FC236}">
                <a16:creationId xmlns:a16="http://schemas.microsoft.com/office/drawing/2014/main" id="{267F7EFF-B7C1-32BD-893E-74B1394B92FA}"/>
              </a:ext>
            </a:extLst>
          </p:cNvPr>
          <p:cNvSpPr>
            <a:spLocks noChangeArrowheads="1"/>
          </p:cNvSpPr>
          <p:nvPr/>
        </p:nvSpPr>
        <p:spPr bwMode="auto">
          <a:xfrm>
            <a:off x="8480665" y="2119081"/>
            <a:ext cx="3060000" cy="648000"/>
          </a:xfrm>
          <a:prstGeom prst="wedgeRectCallout">
            <a:avLst>
              <a:gd name="adj1" fmla="val 46910"/>
              <a:gd name="adj2" fmla="val 26558"/>
            </a:avLst>
          </a:prstGeom>
          <a:solidFill>
            <a:srgbClr val="E4E4F2"/>
          </a:solidFill>
          <a:ln w="9525" algn="ctr">
            <a:noFill/>
            <a:round/>
          </a:ln>
          <a:effectLst/>
        </p:spPr>
        <p:txBody>
          <a:bodyPr wrap="none" lIns="36000" anchor="ctr"/>
          <a:lstStyle>
            <a:defPPr/>
          </a:lstStyle>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2 Fäuste Gemüse </a:t>
            </a:r>
            <a:r>
              <a:rPr lang="de-DE" altLang="de-DE" sz="1600" b="1">
                <a:solidFill>
                  <a:srgbClr val="3B5BA1"/>
                </a:solidFill>
                <a:latin typeface="Calibri" panose="020F0502020204030204" pitchFamily="34" charset="0"/>
                <a:cs typeface="Calibri" panose="020F0502020204030204" pitchFamily="34" charset="0"/>
              </a:rPr>
              <a:t>und</a:t>
            </a:r>
          </a:p>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Schüssel Salat</a:t>
            </a:r>
          </a:p>
        </p:txBody>
      </p:sp>
      <p:sp>
        <p:nvSpPr>
          <p:cNvPr id="3" name="Ovale Legende 24">
            <a:extLst>
              <a:ext uri="{FF2B5EF4-FFF2-40B4-BE49-F238E27FC236}">
                <a16:creationId xmlns:a16="http://schemas.microsoft.com/office/drawing/2014/main" id="{245781BE-03AC-530D-A58D-88B584383C2A}"/>
              </a:ext>
            </a:extLst>
          </p:cNvPr>
          <p:cNvSpPr>
            <a:spLocks noChangeArrowheads="1"/>
          </p:cNvSpPr>
          <p:nvPr/>
        </p:nvSpPr>
        <p:spPr bwMode="auto">
          <a:xfrm>
            <a:off x="8480664" y="3429000"/>
            <a:ext cx="3060000" cy="1800000"/>
          </a:xfrm>
          <a:prstGeom prst="wedgeRectCallout">
            <a:avLst>
              <a:gd name="adj1" fmla="val -39443"/>
              <a:gd name="adj2" fmla="val -10157"/>
            </a:avLst>
          </a:prstGeom>
          <a:solidFill>
            <a:srgbClr val="E4E4F2"/>
          </a:solidFill>
          <a:ln w="9525" algn="ctr">
            <a:noFill/>
            <a:round/>
          </a:ln>
          <a:effectLst/>
        </p:spPr>
        <p:txBody>
          <a:bodyPr wrap="none" lIns="36000" anchor="ctr"/>
          <a:lstStyle>
            <a:defPPr/>
          </a:lstStyle>
          <a:p>
            <a:pPr marL="285750" indent="-193675">
              <a:buFont typeface="Arial" panose="020B0604020202020204" pitchFamily="34" charset="0"/>
              <a:buChar char="•"/>
            </a:pPr>
            <a:r>
              <a:rPr lang="de-DE" altLang="de-DE" sz="1550">
                <a:solidFill>
                  <a:srgbClr val="3B5BA1"/>
                </a:solidFill>
                <a:latin typeface="Calibri" panose="020F0502020204030204" pitchFamily="34" charset="0"/>
                <a:cs typeface="Calibri" panose="020F0502020204030204" pitchFamily="34" charset="0"/>
              </a:rPr>
              <a:t>1 handtellergroßes Stück mageres </a:t>
            </a:r>
            <a:br>
              <a:rPr lang="de-DE" altLang="de-DE" sz="1550">
                <a:solidFill>
                  <a:srgbClr val="3B5BA1"/>
                </a:solidFill>
                <a:latin typeface="Calibri" panose="020F0502020204030204" pitchFamily="34" charset="0"/>
                <a:cs typeface="Calibri" panose="020F0502020204030204" pitchFamily="34" charset="0"/>
              </a:rPr>
            </a:br>
            <a:r>
              <a:rPr lang="de-DE" altLang="de-DE" sz="1550">
                <a:solidFill>
                  <a:srgbClr val="3B5BA1"/>
                </a:solidFill>
                <a:latin typeface="Calibri" panose="020F0502020204030204" pitchFamily="34" charset="0"/>
                <a:cs typeface="Calibri" panose="020F0502020204030204" pitchFamily="34" charset="0"/>
              </a:rPr>
              <a:t>Fleisch </a:t>
            </a:r>
            <a:r>
              <a:rPr lang="de-DE" altLang="de-DE" sz="155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550">
                <a:solidFill>
                  <a:srgbClr val="3B5BA1"/>
                </a:solidFill>
                <a:latin typeface="Calibri" panose="020F0502020204030204" pitchFamily="34" charset="0"/>
                <a:cs typeface="Calibri" panose="020F0502020204030204" pitchFamily="34" charset="0"/>
              </a:rPr>
              <a:t>1 handtellergroßes Stück Fisch </a:t>
            </a:r>
            <a:br>
              <a:rPr lang="de-DE" altLang="de-DE" sz="1550">
                <a:solidFill>
                  <a:srgbClr val="3B5BA1"/>
                </a:solidFill>
                <a:latin typeface="Calibri" panose="020F0502020204030204" pitchFamily="34" charset="0"/>
                <a:cs typeface="Calibri" panose="020F0502020204030204" pitchFamily="34" charset="0"/>
              </a:rPr>
            </a:br>
            <a:r>
              <a:rPr lang="de-DE" altLang="de-DE" sz="155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550">
                <a:solidFill>
                  <a:srgbClr val="3B5BA1"/>
                </a:solidFill>
                <a:latin typeface="Calibri" panose="020F0502020204030204" pitchFamily="34" charset="0"/>
                <a:cs typeface="Calibri" panose="020F0502020204030204" pitchFamily="34" charset="0"/>
              </a:rPr>
              <a:t>1 Ei </a:t>
            </a:r>
            <a:r>
              <a:rPr lang="de-DE" altLang="de-DE" sz="155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550">
                <a:solidFill>
                  <a:srgbClr val="3B5BA1"/>
                </a:solidFill>
                <a:latin typeface="Calibri" panose="020F0502020204030204" pitchFamily="34" charset="0"/>
                <a:cs typeface="Calibri" panose="020F0502020204030204" pitchFamily="34" charset="0"/>
              </a:rPr>
              <a:t>1 Faust Hülsenfrüchte </a:t>
            </a:r>
            <a:br>
              <a:rPr lang="de-DE" altLang="de-DE" sz="1550">
                <a:solidFill>
                  <a:srgbClr val="3B5BA1"/>
                </a:solidFill>
                <a:latin typeface="Calibri" panose="020F0502020204030204" pitchFamily="34" charset="0"/>
                <a:cs typeface="Calibri" panose="020F0502020204030204" pitchFamily="34" charset="0"/>
              </a:rPr>
            </a:br>
            <a:r>
              <a:rPr lang="de-DE" altLang="de-DE" sz="1550">
                <a:solidFill>
                  <a:srgbClr val="3B5BA1"/>
                </a:solidFill>
                <a:latin typeface="Calibri" panose="020F0502020204030204" pitchFamily="34" charset="0"/>
                <a:cs typeface="Calibri" panose="020F0502020204030204" pitchFamily="34" charset="0"/>
              </a:rPr>
              <a:t>(gekocht) </a:t>
            </a:r>
            <a:r>
              <a:rPr lang="de-DE" altLang="de-DE" sz="1550" b="1">
                <a:solidFill>
                  <a:srgbClr val="3B5BA1"/>
                </a:solidFill>
                <a:latin typeface="Calibri" panose="020F0502020204030204" pitchFamily="34" charset="0"/>
                <a:cs typeface="Calibri" panose="020F0502020204030204" pitchFamily="34" charset="0"/>
              </a:rPr>
              <a:t>oder</a:t>
            </a:r>
          </a:p>
        </p:txBody>
      </p:sp>
      <p:sp>
        <p:nvSpPr>
          <p:cNvPr id="4" name="Ovale Legende 3">
            <a:extLst>
              <a:ext uri="{FF2B5EF4-FFF2-40B4-BE49-F238E27FC236}">
                <a16:creationId xmlns:a16="http://schemas.microsoft.com/office/drawing/2014/main" id="{B767DD15-46E0-F073-B1E5-8ABFA5A18ABA}"/>
              </a:ext>
            </a:extLst>
          </p:cNvPr>
          <p:cNvSpPr>
            <a:spLocks noChangeArrowheads="1"/>
          </p:cNvSpPr>
          <p:nvPr/>
        </p:nvSpPr>
        <p:spPr bwMode="auto">
          <a:xfrm>
            <a:off x="8480667" y="5487660"/>
            <a:ext cx="1728000" cy="383831"/>
          </a:xfrm>
          <a:prstGeom prst="rect">
            <a:avLst/>
          </a:prstGeom>
          <a:solidFill>
            <a:srgbClr val="3B5BA1"/>
          </a:solidFill>
          <a:ln w="9525" algn="ctr">
            <a:noFill/>
            <a:round/>
          </a:ln>
          <a:effectLst/>
        </p:spPr>
        <p:txBody>
          <a:bodyPr wrap="none" anchor="ctr"/>
          <a:lstStyle>
            <a:defPPr/>
          </a:lstStyle>
          <a:p>
            <a:r>
              <a:rPr lang="de-DE" altLang="de-DE" sz="2000" b="1">
                <a:solidFill>
                  <a:schemeClr val="bg1"/>
                </a:solidFill>
                <a:latin typeface="Calibri" panose="020F0502020204030204" pitchFamily="34" charset="0"/>
                <a:ea typeface="+mj-ea"/>
                <a:cs typeface="Calibri" panose="020F0502020204030204" pitchFamily="34" charset="0"/>
              </a:rPr>
              <a:t>Kohlenhydrate</a:t>
            </a:r>
          </a:p>
        </p:txBody>
      </p:sp>
      <p:sp>
        <p:nvSpPr>
          <p:cNvPr id="5" name="Ovale Legende 3">
            <a:extLst>
              <a:ext uri="{FF2B5EF4-FFF2-40B4-BE49-F238E27FC236}">
                <a16:creationId xmlns:a16="http://schemas.microsoft.com/office/drawing/2014/main" id="{18F61234-F84E-B5F2-57E0-408186BE8B49}"/>
              </a:ext>
            </a:extLst>
          </p:cNvPr>
          <p:cNvSpPr>
            <a:spLocks noChangeArrowheads="1"/>
          </p:cNvSpPr>
          <p:nvPr/>
        </p:nvSpPr>
        <p:spPr bwMode="auto">
          <a:xfrm>
            <a:off x="8480666" y="3025190"/>
            <a:ext cx="900000" cy="383831"/>
          </a:xfrm>
          <a:prstGeom prst="rect">
            <a:avLst/>
          </a:prstGeom>
          <a:solidFill>
            <a:srgbClr val="3B5BA1"/>
          </a:solidFill>
          <a:ln w="9525" algn="ctr">
            <a:noFill/>
            <a:round/>
          </a:ln>
          <a:effectLst/>
        </p:spPr>
        <p:txBody>
          <a:bodyPr wrap="none" anchor="ctr"/>
          <a:lstStyle>
            <a:defPPr/>
          </a:lstStyle>
          <a:p>
            <a:r>
              <a:rPr lang="de-DE" altLang="de-DE" sz="2000" b="1">
                <a:solidFill>
                  <a:schemeClr val="bg1"/>
                </a:solidFill>
                <a:latin typeface="Calibri" panose="020F0502020204030204" pitchFamily="34" charset="0"/>
                <a:ea typeface="+mj-ea"/>
                <a:cs typeface="Calibri" panose="020F0502020204030204" pitchFamily="34" charset="0"/>
              </a:rPr>
              <a:t>Eiweiß</a:t>
            </a:r>
          </a:p>
        </p:txBody>
      </p:sp>
      <p:sp>
        <p:nvSpPr>
          <p:cNvPr id="6" name="Ovale Legende 3">
            <a:extLst>
              <a:ext uri="{FF2B5EF4-FFF2-40B4-BE49-F238E27FC236}">
                <a16:creationId xmlns:a16="http://schemas.microsoft.com/office/drawing/2014/main" id="{B09CD5D1-8AA3-D337-F653-A19A1AD0D037}"/>
              </a:ext>
            </a:extLst>
          </p:cNvPr>
          <p:cNvSpPr>
            <a:spLocks noChangeArrowheads="1"/>
          </p:cNvSpPr>
          <p:nvPr/>
        </p:nvSpPr>
        <p:spPr bwMode="auto">
          <a:xfrm>
            <a:off x="8480666" y="1709891"/>
            <a:ext cx="1836000" cy="383831"/>
          </a:xfrm>
          <a:prstGeom prst="rect">
            <a:avLst/>
          </a:prstGeom>
          <a:solidFill>
            <a:srgbClr val="3B5BA1"/>
          </a:solidFill>
          <a:ln w="9525" algn="ctr">
            <a:noFill/>
            <a:round/>
          </a:ln>
          <a:effectLst/>
        </p:spPr>
        <p:txBody>
          <a:bodyPr wrap="none" anchor="ctr"/>
          <a:lstStyle>
            <a:defPPr/>
          </a:lstStyle>
          <a:p>
            <a:r>
              <a:rPr lang="de-DE" altLang="de-DE" sz="2000" b="1">
                <a:solidFill>
                  <a:schemeClr val="bg1"/>
                </a:solidFill>
                <a:latin typeface="Calibri" panose="020F0502020204030204" pitchFamily="34" charset="0"/>
                <a:ea typeface="+mj-ea"/>
                <a:cs typeface="Calibri" panose="020F0502020204030204" pitchFamily="34" charset="0"/>
              </a:rPr>
              <a:t>Gemüse &amp; Obst</a:t>
            </a:r>
          </a:p>
        </p:txBody>
      </p:sp>
      <p:sp>
        <p:nvSpPr>
          <p:cNvPr id="7" name="Ovale Legende 3">
            <a:extLst>
              <a:ext uri="{FF2B5EF4-FFF2-40B4-BE49-F238E27FC236}">
                <a16:creationId xmlns:a16="http://schemas.microsoft.com/office/drawing/2014/main" id="{8EAFF9FB-F2BB-626B-8905-0DD885CBBEF6}"/>
              </a:ext>
            </a:extLst>
          </p:cNvPr>
          <p:cNvSpPr>
            <a:spLocks noChangeArrowheads="1"/>
          </p:cNvSpPr>
          <p:nvPr/>
        </p:nvSpPr>
        <p:spPr bwMode="auto">
          <a:xfrm>
            <a:off x="8480666" y="5886917"/>
            <a:ext cx="3060000" cy="648000"/>
          </a:xfrm>
          <a:prstGeom prst="wedgeRectCallout">
            <a:avLst>
              <a:gd name="adj1" fmla="val -44697"/>
              <a:gd name="adj2" fmla="val 2643"/>
            </a:avLst>
          </a:prstGeom>
          <a:solidFill>
            <a:srgbClr val="E4E4F2"/>
          </a:solidFill>
          <a:ln w="9525" algn="ctr">
            <a:noFill/>
            <a:round/>
          </a:ln>
          <a:effectLst/>
        </p:spPr>
        <p:txBody>
          <a:bodyPr wrap="none" lIns="36000" anchor="ctr"/>
          <a:lstStyle>
            <a:defPPr/>
            <a:lvl1pPr eaLnBrk="0" hangingPunct="0">
              <a:defRPr>
                <a:solidFill>
                  <a:schemeClr val="tx1"/>
                </a:solidFill>
                <a:latin typeface="Arial"/>
                <a:cs typeface="Arial"/>
              </a:defRPr>
            </a:lvl1pPr>
            <a:lvl2pPr marL="742950" indent="-285750" eaLnBrk="0" hangingPunct="0">
              <a:defRPr>
                <a:solidFill>
                  <a:schemeClr val="tx1"/>
                </a:solidFill>
                <a:latin typeface="Arial"/>
                <a:cs typeface="Arial"/>
              </a:defRPr>
            </a:lvl2pPr>
            <a:lvl3pPr marL="1143000" indent="-228600" eaLnBrk="0" hangingPunct="0">
              <a:defRPr>
                <a:solidFill>
                  <a:schemeClr val="tx1"/>
                </a:solidFill>
                <a:latin typeface="Arial"/>
                <a:cs typeface="Arial"/>
              </a:defRPr>
            </a:lvl3pPr>
            <a:lvl4pPr marL="1600200" indent="-228600" eaLnBrk="0" hangingPunct="0">
              <a:defRPr>
                <a:solidFill>
                  <a:schemeClr val="tx1"/>
                </a:solidFill>
                <a:latin typeface="Arial"/>
                <a:cs typeface="Arial"/>
              </a:defRPr>
            </a:lvl4pPr>
            <a:lvl5pPr marL="2057400" indent="-228600" eaLnBrk="0" hangingPunct="0">
              <a:defRPr>
                <a:solidFill>
                  <a:schemeClr val="tx1"/>
                </a:solidFill>
                <a:latin typeface="Arial"/>
                <a:cs typeface="Arial"/>
              </a:defRPr>
            </a:lvl5pPr>
            <a:lvl6pPr marL="2514600" indent="-228600" eaLnBrk="0" fontAlgn="base" hangingPunct="0">
              <a:spcBef>
                <a:spcPct val="0"/>
              </a:spcBef>
              <a:spcAft>
                <a:spcPct val="0"/>
              </a:spcAft>
              <a:defRPr>
                <a:solidFill>
                  <a:schemeClr val="tx1"/>
                </a:solidFill>
                <a:latin typeface="Arial"/>
                <a:cs typeface="Arial"/>
              </a:defRPr>
            </a:lvl6pPr>
            <a:lvl7pPr marL="2971800" indent="-228600" eaLnBrk="0" fontAlgn="base" hangingPunct="0">
              <a:spcBef>
                <a:spcPct val="0"/>
              </a:spcBef>
              <a:spcAft>
                <a:spcPct val="0"/>
              </a:spcAft>
              <a:defRPr>
                <a:solidFill>
                  <a:schemeClr val="tx1"/>
                </a:solidFill>
                <a:latin typeface="Arial"/>
                <a:cs typeface="Arial"/>
              </a:defRPr>
            </a:lvl7pPr>
            <a:lvl8pPr marL="3429000" indent="-228600" eaLnBrk="0" fontAlgn="base" hangingPunct="0">
              <a:spcBef>
                <a:spcPct val="0"/>
              </a:spcBef>
              <a:spcAft>
                <a:spcPct val="0"/>
              </a:spcAft>
              <a:defRPr>
                <a:solidFill>
                  <a:schemeClr val="tx1"/>
                </a:solidFill>
                <a:latin typeface="Arial"/>
                <a:cs typeface="Arial"/>
              </a:defRPr>
            </a:lvl8pPr>
            <a:lvl9pPr marL="3886200" indent="-228600" eaLnBrk="0" fontAlgn="base" hangingPunct="0">
              <a:spcBef>
                <a:spcPct val="0"/>
              </a:spcBef>
              <a:spcAft>
                <a:spcPct val="0"/>
              </a:spcAft>
              <a:defRPr>
                <a:solidFill>
                  <a:schemeClr val="tx1"/>
                </a:solidFill>
                <a:latin typeface="Arial"/>
                <a:cs typeface="Arial"/>
              </a:defRPr>
            </a:lvl9pPr>
          </a:lstStyle>
          <a:p>
            <a:pPr marL="285750" indent="-20002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Faust Beilage </a:t>
            </a:r>
            <a:r>
              <a:rPr lang="de-DE" altLang="de-DE" sz="1600" b="1">
                <a:solidFill>
                  <a:srgbClr val="3B5BA1"/>
                </a:solidFill>
                <a:latin typeface="Calibri" panose="020F0502020204030204" pitchFamily="34" charset="0"/>
                <a:cs typeface="Calibri" panose="020F0502020204030204" pitchFamily="34" charset="0"/>
              </a:rPr>
              <a:t>oder</a:t>
            </a:r>
            <a:r>
              <a:rPr lang="de-DE" altLang="de-DE" sz="1600">
                <a:solidFill>
                  <a:srgbClr val="3B5BA1"/>
                </a:solidFill>
                <a:latin typeface="Calibri" panose="020F0502020204030204" pitchFamily="34" charset="0"/>
                <a:cs typeface="Calibri" panose="020F0502020204030204" pitchFamily="34" charset="0"/>
              </a:rPr>
              <a:t> </a:t>
            </a:r>
          </a:p>
          <a:p>
            <a:pPr marL="285750" indent="-20002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Vollkorngebäck</a:t>
            </a:r>
          </a:p>
        </p:txBody>
      </p:sp>
      <p:sp>
        <p:nvSpPr>
          <p:cNvPr id="8" name="Ovale Legende 24">
            <a:extLst>
              <a:ext uri="{FF2B5EF4-FFF2-40B4-BE49-F238E27FC236}">
                <a16:creationId xmlns:a16="http://schemas.microsoft.com/office/drawing/2014/main" id="{A6CF6EBA-36DE-B9E0-2C97-DEC97202264C}"/>
              </a:ext>
            </a:extLst>
          </p:cNvPr>
          <p:cNvSpPr>
            <a:spLocks noChangeArrowheads="1"/>
          </p:cNvSpPr>
          <p:nvPr/>
        </p:nvSpPr>
        <p:spPr bwMode="auto">
          <a:xfrm>
            <a:off x="6629329" y="3356553"/>
            <a:ext cx="1692000" cy="863220"/>
          </a:xfrm>
          <a:prstGeom prst="wedgeRectCallout">
            <a:avLst>
              <a:gd name="adj1" fmla="val -48987"/>
              <a:gd name="adj2" fmla="val -32308"/>
            </a:avLst>
          </a:prstGeom>
          <a:solidFill>
            <a:srgbClr val="E4E4F2"/>
          </a:solidFill>
          <a:ln w="9525" algn="ctr">
            <a:noFill/>
            <a:round/>
          </a:ln>
          <a:effectLst/>
        </p:spPr>
        <p:txBody>
          <a:bodyPr wrap="none" anchor="ctr"/>
          <a:lstStyle>
            <a:defPPr/>
          </a:lstStyle>
          <a:p>
            <a:r>
              <a:rPr lang="de-DE" altLang="de-DE" sz="1600" b="1">
                <a:solidFill>
                  <a:srgbClr val="3B5BA1"/>
                </a:solidFill>
                <a:latin typeface="Calibri" panose="020F0502020204030204" pitchFamily="34" charset="0"/>
                <a:ea typeface="+mj-ea"/>
                <a:cs typeface="Calibri" panose="020F0502020204030204" pitchFamily="34" charset="0"/>
              </a:rPr>
              <a:t>Zusätzlich möglich</a:t>
            </a:r>
          </a:p>
          <a:p>
            <a:r>
              <a:rPr lang="de-DE" altLang="de-DE" sz="1600">
                <a:solidFill>
                  <a:srgbClr val="3B5BA1"/>
                </a:solidFill>
                <a:latin typeface="Calibri" panose="020F0502020204030204" pitchFamily="34" charset="0"/>
                <a:ea typeface="+mj-ea"/>
                <a:cs typeface="Calibri" panose="020F0502020204030204" pitchFamily="34" charset="0"/>
              </a:rPr>
              <a:t>1 TL Butter und </a:t>
            </a:r>
          </a:p>
          <a:p>
            <a:r>
              <a:rPr lang="de-AT" altLang="de-DE" sz="1600">
                <a:solidFill>
                  <a:srgbClr val="3B5BA1"/>
                </a:solidFill>
                <a:latin typeface="Calibri" panose="020F0502020204030204" pitchFamily="34" charset="0"/>
                <a:ea typeface="+mj-ea"/>
                <a:cs typeface="Calibri" panose="020F0502020204030204" pitchFamily="34" charset="0"/>
              </a:rPr>
              <a:t>1 TL Marmelade</a:t>
            </a:r>
            <a:endParaRPr lang="de-DE" altLang="de-DE" sz="1600">
              <a:solidFill>
                <a:srgbClr val="3B5BA1"/>
              </a:solidFill>
              <a:latin typeface="Calibri" panose="020F0502020204030204" pitchFamily="34" charset="0"/>
              <a:ea typeface="+mj-ea"/>
              <a:cs typeface="Calibri" panose="020F0502020204030204" pitchFamily="34" charset="0"/>
            </a:endParaRPr>
          </a:p>
        </p:txBody>
      </p:sp>
      <p:pic>
        <p:nvPicPr>
          <p:cNvPr id="9" name="Grafik 8">
            <a:extLst>
              <a:ext uri="{FF2B5EF4-FFF2-40B4-BE49-F238E27FC236}">
                <a16:creationId xmlns:a16="http://schemas.microsoft.com/office/drawing/2014/main" id="{AB707BCD-2CDA-DED0-224F-C74FBF2F7C9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566000"/>
            <a:ext cx="8329260" cy="5148000"/>
          </a:xfrm>
          <a:prstGeom prst="rect">
            <a:avLst/>
          </a:prstGeom>
        </p:spPr>
      </p:pic>
      <p:sp>
        <p:nvSpPr>
          <p:cNvPr id="10" name="Ovale Legende 2">
            <a:extLst>
              <a:ext uri="{FF2B5EF4-FFF2-40B4-BE49-F238E27FC236}">
                <a16:creationId xmlns:a16="http://schemas.microsoft.com/office/drawing/2014/main" id="{57D96984-C5FA-1D89-D04A-5638C9CF37ED}"/>
              </a:ext>
            </a:extLst>
          </p:cNvPr>
          <p:cNvSpPr>
            <a:spLocks noChangeArrowheads="1"/>
          </p:cNvSpPr>
          <p:nvPr/>
        </p:nvSpPr>
        <p:spPr bwMode="auto">
          <a:xfrm>
            <a:off x="5576842" y="1698648"/>
            <a:ext cx="2645181" cy="784885"/>
          </a:xfrm>
          <a:prstGeom prst="wedgeRectCallout">
            <a:avLst>
              <a:gd name="adj1" fmla="val 40475"/>
              <a:gd name="adj2" fmla="val 22330"/>
            </a:avLst>
          </a:prstGeom>
          <a:solidFill>
            <a:srgbClr val="E4E4F2"/>
          </a:solidFill>
          <a:ln w="9525" algn="ctr">
            <a:noFill/>
            <a:round/>
          </a:ln>
          <a:effectLst/>
        </p:spPr>
        <p:txBody>
          <a:bodyPr wrap="none" anchor="ctr"/>
          <a:lstStyle>
            <a:defPPr/>
          </a:lstStyle>
          <a:p>
            <a:r>
              <a:rPr lang="de-DE" altLang="de-DE" sz="1600" b="1">
                <a:solidFill>
                  <a:srgbClr val="3B5BA1"/>
                </a:solidFill>
                <a:latin typeface="Calibri" panose="020F0502020204030204" pitchFamily="34" charset="0"/>
                <a:ea typeface="+mj-ea"/>
                <a:cs typeface="Calibri" panose="020F0502020204030204" pitchFamily="34" charset="0"/>
              </a:rPr>
              <a:t>Kalorienfreie Getränke </a:t>
            </a:r>
          </a:p>
          <a:p>
            <a:r>
              <a:rPr lang="de-DE" altLang="de-DE" sz="1600">
                <a:solidFill>
                  <a:srgbClr val="3B5BA1"/>
                </a:solidFill>
                <a:latin typeface="Calibri" panose="020F0502020204030204" pitchFamily="34" charset="0"/>
                <a:ea typeface="+mj-ea"/>
                <a:cs typeface="Calibri" panose="020F0502020204030204" pitchFamily="34" charset="0"/>
              </a:rPr>
              <a:t>wie Wasser, Mineral, Tee </a:t>
            </a:r>
            <a:r>
              <a:rPr lang="de-DE" altLang="de-DE" sz="1600" b="1">
                <a:solidFill>
                  <a:srgbClr val="3B5BA1"/>
                </a:solidFill>
                <a:latin typeface="Calibri" panose="020F0502020204030204" pitchFamily="34" charset="0"/>
                <a:ea typeface="+mj-ea"/>
                <a:cs typeface="Calibri" panose="020F0502020204030204" pitchFamily="34" charset="0"/>
              </a:rPr>
              <a:t>oder</a:t>
            </a:r>
            <a:r>
              <a:rPr lang="de-DE" altLang="de-DE" sz="1600">
                <a:solidFill>
                  <a:srgbClr val="3B5BA1"/>
                </a:solidFill>
                <a:latin typeface="Calibri" panose="020F0502020204030204" pitchFamily="34" charset="0"/>
                <a:ea typeface="+mj-ea"/>
                <a:cs typeface="Calibri" panose="020F0502020204030204" pitchFamily="34" charset="0"/>
              </a:rPr>
              <a:t> </a:t>
            </a:r>
            <a:br>
              <a:rPr lang="de-DE" altLang="de-DE" sz="1600">
                <a:solidFill>
                  <a:srgbClr val="3B5BA1"/>
                </a:solidFill>
                <a:latin typeface="Calibri" panose="020F0502020204030204" pitchFamily="34" charset="0"/>
                <a:ea typeface="+mj-ea"/>
                <a:cs typeface="Calibri" panose="020F0502020204030204" pitchFamily="34" charset="0"/>
              </a:rPr>
            </a:br>
            <a:r>
              <a:rPr lang="de-DE" altLang="de-DE" sz="1600">
                <a:solidFill>
                  <a:srgbClr val="3B5BA1"/>
                </a:solidFill>
                <a:latin typeface="Calibri" panose="020F0502020204030204" pitchFamily="34" charset="0"/>
                <a:ea typeface="+mj-ea"/>
                <a:cs typeface="Calibri" panose="020F0502020204030204" pitchFamily="34" charset="0"/>
              </a:rPr>
              <a:t>gelegentlich Light-Getränke</a:t>
            </a:r>
          </a:p>
        </p:txBody>
      </p:sp>
      <p:sp>
        <p:nvSpPr>
          <p:cNvPr id="11" name="Ovale Legende 24">
            <a:extLst>
              <a:ext uri="{FF2B5EF4-FFF2-40B4-BE49-F238E27FC236}">
                <a16:creationId xmlns:a16="http://schemas.microsoft.com/office/drawing/2014/main" id="{E8EC683D-6CC9-61F0-802A-7E1387209BBE}"/>
              </a:ext>
            </a:extLst>
          </p:cNvPr>
          <p:cNvSpPr>
            <a:spLocks noChangeArrowheads="1"/>
          </p:cNvSpPr>
          <p:nvPr/>
        </p:nvSpPr>
        <p:spPr bwMode="auto">
          <a:xfrm>
            <a:off x="5576842" y="5751887"/>
            <a:ext cx="2628847" cy="874764"/>
          </a:xfrm>
          <a:prstGeom prst="wedgeRectCallout">
            <a:avLst>
              <a:gd name="adj1" fmla="val 41206"/>
              <a:gd name="adj2" fmla="val 10683"/>
            </a:avLst>
          </a:prstGeom>
          <a:solidFill>
            <a:srgbClr val="E4E4F2"/>
          </a:solidFill>
          <a:ln w="9525" algn="ctr">
            <a:noFill/>
            <a:round/>
          </a:ln>
          <a:effectLst/>
        </p:spPr>
        <p:txBody>
          <a:bodyPr wrap="none" anchor="ctr"/>
          <a:lstStyle>
            <a:defPPr/>
          </a:lstStyle>
          <a:p>
            <a:r>
              <a:rPr lang="de-DE" altLang="de-DE" sz="1600">
                <a:solidFill>
                  <a:srgbClr val="3B5BA1"/>
                </a:solidFill>
                <a:latin typeface="Calibri" panose="020F0502020204030204" pitchFamily="34" charset="0"/>
                <a:ea typeface="+mj-ea"/>
                <a:cs typeface="Calibri" panose="020F0502020204030204" pitchFamily="34" charset="0"/>
              </a:rPr>
              <a:t>Eventuell ein Dessert aus </a:t>
            </a:r>
            <a:br>
              <a:rPr lang="de-DE" altLang="de-DE" sz="1600">
                <a:solidFill>
                  <a:srgbClr val="3B5BA1"/>
                </a:solidFill>
                <a:latin typeface="Calibri" panose="020F0502020204030204" pitchFamily="34" charset="0"/>
                <a:ea typeface="+mj-ea"/>
                <a:cs typeface="Calibri" panose="020F0502020204030204" pitchFamily="34" charset="0"/>
              </a:rPr>
            </a:br>
            <a:r>
              <a:rPr lang="de-DE" altLang="de-DE" sz="1600">
                <a:solidFill>
                  <a:srgbClr val="3B5BA1"/>
                </a:solidFill>
                <a:latin typeface="Calibri" panose="020F0502020204030204" pitchFamily="34" charset="0"/>
                <a:ea typeface="+mj-ea"/>
                <a:cs typeface="Calibri" panose="020F0502020204030204" pitchFamily="34" charset="0"/>
              </a:rPr>
              <a:t>einem Milchprodukt </a:t>
            </a:r>
          </a:p>
          <a:p>
            <a:r>
              <a:rPr lang="de-DE" altLang="de-DE" sz="1600" b="1">
                <a:solidFill>
                  <a:srgbClr val="3B5BA1"/>
                </a:solidFill>
                <a:latin typeface="Calibri" panose="020F0502020204030204" pitchFamily="34" charset="0"/>
                <a:ea typeface="+mj-ea"/>
                <a:cs typeface="Calibri" panose="020F0502020204030204" pitchFamily="34" charset="0"/>
              </a:rPr>
              <a:t>und/oder</a:t>
            </a:r>
            <a:r>
              <a:rPr lang="de-DE" altLang="de-DE" sz="1600">
                <a:solidFill>
                  <a:srgbClr val="3B5BA1"/>
                </a:solidFill>
                <a:latin typeface="Calibri" panose="020F0502020204030204" pitchFamily="34" charset="0"/>
                <a:ea typeface="+mj-ea"/>
                <a:cs typeface="Calibri" panose="020F0502020204030204" pitchFamily="34" charset="0"/>
              </a:rPr>
              <a:t> 1 Faust Obst</a:t>
            </a:r>
          </a:p>
        </p:txBody>
      </p:sp>
      <p:sp>
        <p:nvSpPr>
          <p:cNvPr id="12" name="Ovale Legende 24">
            <a:extLst>
              <a:ext uri="{FF2B5EF4-FFF2-40B4-BE49-F238E27FC236}">
                <a16:creationId xmlns:a16="http://schemas.microsoft.com/office/drawing/2014/main" id="{FBBEC448-6CB7-4BB7-A0AC-36092F58AEFA}"/>
              </a:ext>
            </a:extLst>
          </p:cNvPr>
          <p:cNvSpPr>
            <a:spLocks noChangeArrowheads="1"/>
          </p:cNvSpPr>
          <p:nvPr/>
        </p:nvSpPr>
        <p:spPr bwMode="auto">
          <a:xfrm>
            <a:off x="5576843" y="4849498"/>
            <a:ext cx="2620916" cy="792000"/>
          </a:xfrm>
          <a:prstGeom prst="wedgeRectCallout">
            <a:avLst>
              <a:gd name="adj1" fmla="val -48987"/>
              <a:gd name="adj2" fmla="val -32308"/>
            </a:avLst>
          </a:prstGeom>
          <a:solidFill>
            <a:srgbClr val="E4E4F2"/>
          </a:solidFill>
          <a:ln w="9525" algn="ctr">
            <a:noFill/>
            <a:round/>
          </a:ln>
          <a:effectLst/>
        </p:spPr>
        <p:txBody>
          <a:bodyPr wrap="none" anchor="ctr"/>
          <a:lstStyle>
            <a:defPPr/>
          </a:lstStyle>
          <a:p>
            <a:r>
              <a:rPr lang="de-DE" altLang="de-DE" sz="1600" b="1">
                <a:solidFill>
                  <a:srgbClr val="3B5BA1"/>
                </a:solidFill>
                <a:latin typeface="Calibri" panose="020F0502020204030204" pitchFamily="34" charset="0"/>
                <a:cs typeface="Calibri" panose="020F0502020204030204" pitchFamily="34" charset="0"/>
              </a:rPr>
              <a:t>Zusätzlich</a:t>
            </a:r>
          </a:p>
          <a:p>
            <a:r>
              <a:rPr lang="de-DE" altLang="de-DE" sz="1600">
                <a:solidFill>
                  <a:srgbClr val="3B5BA1"/>
                </a:solidFill>
                <a:latin typeface="Calibri" panose="020F0502020204030204" pitchFamily="34" charset="0"/>
                <a:cs typeface="Calibri" panose="020F0502020204030204" pitchFamily="34" charset="0"/>
              </a:rPr>
              <a:t>1 – 2 EL Öl zur Zubereitung der </a:t>
            </a:r>
            <a:br>
              <a:rPr lang="de-DE" altLang="de-DE" sz="1600">
                <a:solidFill>
                  <a:srgbClr val="3B5BA1"/>
                </a:solidFill>
                <a:latin typeface="Calibri" panose="020F0502020204030204" pitchFamily="34" charset="0"/>
                <a:cs typeface="Calibri" panose="020F0502020204030204" pitchFamily="34" charset="0"/>
              </a:rPr>
            </a:br>
            <a:r>
              <a:rPr lang="de-DE" altLang="de-DE" sz="1600">
                <a:solidFill>
                  <a:srgbClr val="3B5BA1"/>
                </a:solidFill>
                <a:latin typeface="Calibri" panose="020F0502020204030204" pitchFamily="34" charset="0"/>
                <a:cs typeface="Calibri" panose="020F0502020204030204" pitchFamily="34" charset="0"/>
              </a:rPr>
              <a:t>Speisen (inkl. Salat) pro Tag</a:t>
            </a:r>
          </a:p>
        </p:txBody>
      </p:sp>
    </p:spTree>
    <p:extLst>
      <p:ext uri="{BB962C8B-B14F-4D97-AF65-F5344CB8AC3E}">
        <p14:creationId xmlns:p14="http://schemas.microsoft.com/office/powerpoint/2010/main" val="7227478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nodeType="clickPar">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10" grpId="0" animBg="1"/>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Beispiel (4)</a:t>
            </a:r>
          </a:p>
        </p:txBody>
      </p:sp>
      <p:sp>
        <p:nvSpPr>
          <p:cNvPr id="15" name="Rechteck 14"/>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2</a:t>
            </a:r>
            <a:endParaRPr lang="de-DE" sz="2800" b="1"/>
          </a:p>
        </p:txBody>
      </p:sp>
      <p:pic>
        <p:nvPicPr>
          <p:cNvPr id="3" name="Grafik 2">
            <a:extLst>
              <a:ext uri="{FF2B5EF4-FFF2-40B4-BE49-F238E27FC236}">
                <a16:creationId xmlns:a16="http://schemas.microsoft.com/office/drawing/2014/main" id="{74B1BE01-79A6-AA0D-7B36-A071A3C41C1F}"/>
              </a:ext>
            </a:extLst>
          </p:cNvPr>
          <p:cNvPicPr/>
          <p:nvPr/>
        </p:nvPicPr>
        <p:blipFill>
          <a:blip r:embed="rId3">
            <a:extLst>
              <a:ext uri="{28A0092B-C50C-407E-A947-70E740481C1C}">
                <a14:useLocalDpi xmlns:a14="http://schemas.microsoft.com/office/drawing/2010/main"/>
              </a:ext>
            </a:extLst>
          </a:blip>
          <a:stretch>
            <a:fillRect/>
          </a:stretch>
        </p:blipFill>
        <p:spPr>
          <a:xfrm>
            <a:off x="1" y="1566673"/>
            <a:ext cx="8329261" cy="5148000"/>
          </a:xfrm>
          <a:prstGeom prst="rect">
            <a:avLst/>
          </a:prstGeom>
        </p:spPr>
      </p:pic>
      <p:pic>
        <p:nvPicPr>
          <p:cNvPr id="6" name="Grafik 5">
            <a:extLst>
              <a:ext uri="{FF2B5EF4-FFF2-40B4-BE49-F238E27FC236}">
                <a16:creationId xmlns:a16="http://schemas.microsoft.com/office/drawing/2014/main" id="{E806829D-610A-F232-3949-2D16BB4991E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8" y="1565968"/>
            <a:ext cx="8330400" cy="5148705"/>
          </a:xfrm>
          <a:prstGeom prst="rect">
            <a:avLst/>
          </a:prstGeom>
        </p:spPr>
      </p:pic>
      <p:pic>
        <p:nvPicPr>
          <p:cNvPr id="7" name="Grafik 6">
            <a:extLst>
              <a:ext uri="{FF2B5EF4-FFF2-40B4-BE49-F238E27FC236}">
                <a16:creationId xmlns:a16="http://schemas.microsoft.com/office/drawing/2014/main" id="{A0071B53-DB8F-97AD-56D5-37C5246BD95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65968"/>
            <a:ext cx="8330400" cy="5148705"/>
          </a:xfrm>
          <a:prstGeom prst="rect">
            <a:avLst/>
          </a:prstGeom>
        </p:spPr>
      </p:pic>
      <p:sp>
        <p:nvSpPr>
          <p:cNvPr id="8" name="Ovale Legende 2">
            <a:extLst>
              <a:ext uri="{FF2B5EF4-FFF2-40B4-BE49-F238E27FC236}">
                <a16:creationId xmlns:a16="http://schemas.microsoft.com/office/drawing/2014/main" id="{FBD7D61F-575C-F2CA-BDAE-FCE7D04C4957}"/>
              </a:ext>
            </a:extLst>
          </p:cNvPr>
          <p:cNvSpPr>
            <a:spLocks noChangeArrowheads="1"/>
          </p:cNvSpPr>
          <p:nvPr/>
        </p:nvSpPr>
        <p:spPr bwMode="auto">
          <a:xfrm>
            <a:off x="4560520" y="1695887"/>
            <a:ext cx="3672000" cy="792000"/>
          </a:xfrm>
          <a:prstGeom prst="wedgeRectCallout">
            <a:avLst>
              <a:gd name="adj1" fmla="val 40475"/>
              <a:gd name="adj2" fmla="val 22330"/>
            </a:avLst>
          </a:prstGeom>
          <a:solidFill>
            <a:srgbClr val="E4E4F2"/>
          </a:solidFill>
          <a:ln w="9525" algn="ctr">
            <a:noFill/>
            <a:round/>
          </a:ln>
          <a:effectLst/>
        </p:spPr>
        <p:txBody>
          <a:bodyPr wrap="none" anchor="ctr"/>
          <a:lstStyle>
            <a:defPPr/>
          </a:lstStyle>
          <a:p>
            <a:r>
              <a:rPr lang="de-DE" altLang="de-DE" sz="1600" b="1">
                <a:solidFill>
                  <a:srgbClr val="3B5BA1"/>
                </a:solidFill>
                <a:latin typeface="Calibri" panose="020F0502020204030204" pitchFamily="34" charset="0"/>
                <a:ea typeface="+mj-ea"/>
                <a:cs typeface="Calibri" panose="020F0502020204030204" pitchFamily="34" charset="0"/>
              </a:rPr>
              <a:t>Kalorienfreie Getränke </a:t>
            </a:r>
          </a:p>
          <a:p>
            <a:r>
              <a:rPr lang="de-DE" altLang="de-DE" sz="1600">
                <a:solidFill>
                  <a:srgbClr val="3B5BA1"/>
                </a:solidFill>
                <a:latin typeface="Calibri" panose="020F0502020204030204" pitchFamily="34" charset="0"/>
                <a:ea typeface="+mj-ea"/>
                <a:cs typeface="Calibri" panose="020F0502020204030204" pitchFamily="34" charset="0"/>
              </a:rPr>
              <a:t>wie Wasser, Mineral, Tee </a:t>
            </a:r>
            <a:r>
              <a:rPr lang="de-DE" altLang="de-DE" sz="1600" b="1">
                <a:solidFill>
                  <a:srgbClr val="3B5BA1"/>
                </a:solidFill>
                <a:latin typeface="Calibri" panose="020F0502020204030204" pitchFamily="34" charset="0"/>
                <a:ea typeface="+mj-ea"/>
                <a:cs typeface="Calibri" panose="020F0502020204030204" pitchFamily="34" charset="0"/>
              </a:rPr>
              <a:t>oder</a:t>
            </a:r>
            <a:r>
              <a:rPr lang="de-DE" altLang="de-DE" sz="1600">
                <a:solidFill>
                  <a:srgbClr val="3B5BA1"/>
                </a:solidFill>
                <a:latin typeface="Calibri" panose="020F0502020204030204" pitchFamily="34" charset="0"/>
                <a:ea typeface="+mj-ea"/>
                <a:cs typeface="Calibri" panose="020F0502020204030204" pitchFamily="34" charset="0"/>
              </a:rPr>
              <a:t> gelegentlich </a:t>
            </a:r>
          </a:p>
          <a:p>
            <a:r>
              <a:rPr lang="de-DE" altLang="de-DE" sz="1600">
                <a:solidFill>
                  <a:srgbClr val="3B5BA1"/>
                </a:solidFill>
                <a:latin typeface="Calibri" panose="020F0502020204030204" pitchFamily="34" charset="0"/>
                <a:ea typeface="+mj-ea"/>
                <a:cs typeface="Calibri" panose="020F0502020204030204" pitchFamily="34" charset="0"/>
              </a:rPr>
              <a:t>Light-Getränke</a:t>
            </a:r>
          </a:p>
        </p:txBody>
      </p:sp>
      <p:sp>
        <p:nvSpPr>
          <p:cNvPr id="9" name="Ovale Legende 24">
            <a:extLst>
              <a:ext uri="{FF2B5EF4-FFF2-40B4-BE49-F238E27FC236}">
                <a16:creationId xmlns:a16="http://schemas.microsoft.com/office/drawing/2014/main" id="{503C4715-69D2-ABC5-60F6-283562D4F32E}"/>
              </a:ext>
            </a:extLst>
          </p:cNvPr>
          <p:cNvSpPr>
            <a:spLocks noChangeArrowheads="1"/>
          </p:cNvSpPr>
          <p:nvPr/>
        </p:nvSpPr>
        <p:spPr bwMode="auto">
          <a:xfrm>
            <a:off x="128201" y="5940707"/>
            <a:ext cx="3528000" cy="648000"/>
          </a:xfrm>
          <a:prstGeom prst="wedgeRectCallout">
            <a:avLst>
              <a:gd name="adj1" fmla="val 41206"/>
              <a:gd name="adj2" fmla="val 10683"/>
            </a:avLst>
          </a:prstGeom>
          <a:solidFill>
            <a:srgbClr val="E4E4F2"/>
          </a:solidFill>
          <a:ln w="9525" algn="ctr">
            <a:noFill/>
            <a:round/>
          </a:ln>
          <a:effectLst/>
        </p:spPr>
        <p:txBody>
          <a:bodyPr wrap="none" anchor="ctr"/>
          <a:lstStyle>
            <a:defPPr/>
          </a:lstStyle>
          <a:p>
            <a:r>
              <a:rPr lang="de-DE" altLang="de-DE" sz="1600">
                <a:solidFill>
                  <a:srgbClr val="3B5BA1"/>
                </a:solidFill>
                <a:latin typeface="Calibri" panose="020F0502020204030204" pitchFamily="34" charset="0"/>
                <a:ea typeface="+mj-ea"/>
                <a:cs typeface="Calibri" panose="020F0502020204030204" pitchFamily="34" charset="0"/>
              </a:rPr>
              <a:t>Eventuell ein Dessert aus einem </a:t>
            </a:r>
          </a:p>
          <a:p>
            <a:r>
              <a:rPr lang="de-DE" altLang="de-DE" sz="1600">
                <a:solidFill>
                  <a:srgbClr val="3B5BA1"/>
                </a:solidFill>
                <a:latin typeface="Calibri" panose="020F0502020204030204" pitchFamily="34" charset="0"/>
                <a:ea typeface="+mj-ea"/>
                <a:cs typeface="Calibri" panose="020F0502020204030204" pitchFamily="34" charset="0"/>
              </a:rPr>
              <a:t>Milchprodukt </a:t>
            </a:r>
            <a:r>
              <a:rPr lang="de-DE" altLang="de-DE" sz="1600" b="1">
                <a:solidFill>
                  <a:srgbClr val="3B5BA1"/>
                </a:solidFill>
                <a:latin typeface="Calibri" panose="020F0502020204030204" pitchFamily="34" charset="0"/>
                <a:ea typeface="+mj-ea"/>
                <a:cs typeface="Calibri" panose="020F0502020204030204" pitchFamily="34" charset="0"/>
              </a:rPr>
              <a:t>und/oder</a:t>
            </a:r>
            <a:r>
              <a:rPr lang="de-DE" altLang="de-DE" sz="1600">
                <a:solidFill>
                  <a:srgbClr val="3B5BA1"/>
                </a:solidFill>
                <a:latin typeface="Calibri" panose="020F0502020204030204" pitchFamily="34" charset="0"/>
                <a:ea typeface="+mj-ea"/>
                <a:cs typeface="Calibri" panose="020F0502020204030204" pitchFamily="34" charset="0"/>
              </a:rPr>
              <a:t> 1 Faust Obst</a:t>
            </a:r>
          </a:p>
        </p:txBody>
      </p:sp>
      <p:sp>
        <p:nvSpPr>
          <p:cNvPr id="10" name="Ovale Legende 24">
            <a:extLst>
              <a:ext uri="{FF2B5EF4-FFF2-40B4-BE49-F238E27FC236}">
                <a16:creationId xmlns:a16="http://schemas.microsoft.com/office/drawing/2014/main" id="{FFB93996-9CD1-05BA-61CC-7CAD148255FF}"/>
              </a:ext>
            </a:extLst>
          </p:cNvPr>
          <p:cNvSpPr>
            <a:spLocks noChangeArrowheads="1"/>
          </p:cNvSpPr>
          <p:nvPr/>
        </p:nvSpPr>
        <p:spPr bwMode="auto">
          <a:xfrm>
            <a:off x="4596520" y="5935975"/>
            <a:ext cx="3600000" cy="648000"/>
          </a:xfrm>
          <a:prstGeom prst="wedgeRectCallout">
            <a:avLst>
              <a:gd name="adj1" fmla="val -48987"/>
              <a:gd name="adj2" fmla="val -32308"/>
            </a:avLst>
          </a:prstGeom>
          <a:solidFill>
            <a:srgbClr val="E4E4F2"/>
          </a:solidFill>
          <a:ln w="9525" algn="ctr">
            <a:noFill/>
            <a:round/>
          </a:ln>
          <a:effectLst/>
        </p:spPr>
        <p:txBody>
          <a:bodyPr wrap="none" anchor="ctr"/>
          <a:lstStyle>
            <a:defPPr/>
          </a:lstStyle>
          <a:p>
            <a:r>
              <a:rPr lang="de-DE" altLang="de-DE" sz="1600" b="1">
                <a:solidFill>
                  <a:srgbClr val="3B5BA1"/>
                </a:solidFill>
                <a:latin typeface="Calibri" panose="020F0502020204030204" pitchFamily="34" charset="0"/>
                <a:cs typeface="Calibri" panose="020F0502020204030204" pitchFamily="34" charset="0"/>
              </a:rPr>
              <a:t>Zusätzlich </a:t>
            </a:r>
            <a:r>
              <a:rPr lang="de-DE" altLang="de-DE" sz="1600">
                <a:solidFill>
                  <a:srgbClr val="3B5BA1"/>
                </a:solidFill>
                <a:latin typeface="Calibri" panose="020F0502020204030204" pitchFamily="34" charset="0"/>
                <a:cs typeface="Calibri" panose="020F0502020204030204" pitchFamily="34" charset="0"/>
              </a:rPr>
              <a:t>1 – 2 EL Öl zur Zubereitung der </a:t>
            </a:r>
          </a:p>
          <a:p>
            <a:r>
              <a:rPr lang="de-DE" altLang="de-DE" sz="1600">
                <a:solidFill>
                  <a:srgbClr val="3B5BA1"/>
                </a:solidFill>
                <a:latin typeface="Calibri" panose="020F0502020204030204" pitchFamily="34" charset="0"/>
                <a:cs typeface="Calibri" panose="020F0502020204030204" pitchFamily="34" charset="0"/>
              </a:rPr>
              <a:t>Speisen (inkl. Salat) pro Tag</a:t>
            </a:r>
          </a:p>
        </p:txBody>
      </p:sp>
      <p:sp>
        <p:nvSpPr>
          <p:cNvPr id="14" name="Ovale Legende 2">
            <a:extLst>
              <a:ext uri="{FF2B5EF4-FFF2-40B4-BE49-F238E27FC236}">
                <a16:creationId xmlns:a16="http://schemas.microsoft.com/office/drawing/2014/main" id="{DD53F27B-56B8-9ECA-28BA-4794E1424538}"/>
              </a:ext>
            </a:extLst>
          </p:cNvPr>
          <p:cNvSpPr>
            <a:spLocks noChangeArrowheads="1"/>
          </p:cNvSpPr>
          <p:nvPr/>
        </p:nvSpPr>
        <p:spPr bwMode="auto">
          <a:xfrm>
            <a:off x="8480665" y="2119081"/>
            <a:ext cx="3060000" cy="648000"/>
          </a:xfrm>
          <a:prstGeom prst="wedgeRectCallout">
            <a:avLst>
              <a:gd name="adj1" fmla="val 46910"/>
              <a:gd name="adj2" fmla="val 26558"/>
            </a:avLst>
          </a:prstGeom>
          <a:solidFill>
            <a:srgbClr val="E4E4F2"/>
          </a:solidFill>
          <a:ln w="9525" algn="ctr">
            <a:noFill/>
            <a:round/>
          </a:ln>
          <a:effectLst/>
        </p:spPr>
        <p:txBody>
          <a:bodyPr wrap="none" lIns="36000" anchor="ctr"/>
          <a:lstStyle>
            <a:defPPr/>
          </a:lstStyle>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2 Fäuste Gemüse </a:t>
            </a:r>
            <a:r>
              <a:rPr lang="de-DE" altLang="de-DE" sz="1600" b="1">
                <a:solidFill>
                  <a:srgbClr val="3B5BA1"/>
                </a:solidFill>
                <a:latin typeface="Calibri" panose="020F0502020204030204" pitchFamily="34" charset="0"/>
                <a:cs typeface="Calibri" panose="020F0502020204030204" pitchFamily="34" charset="0"/>
              </a:rPr>
              <a:t>und</a:t>
            </a:r>
          </a:p>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Schüssel Salat</a:t>
            </a:r>
          </a:p>
        </p:txBody>
      </p:sp>
      <p:sp>
        <p:nvSpPr>
          <p:cNvPr id="16" name="Ovale Legende 24">
            <a:extLst>
              <a:ext uri="{FF2B5EF4-FFF2-40B4-BE49-F238E27FC236}">
                <a16:creationId xmlns:a16="http://schemas.microsoft.com/office/drawing/2014/main" id="{2E7CB8C1-D53C-192A-3F05-41BE7CD55809}"/>
              </a:ext>
            </a:extLst>
          </p:cNvPr>
          <p:cNvSpPr>
            <a:spLocks noChangeArrowheads="1"/>
          </p:cNvSpPr>
          <p:nvPr/>
        </p:nvSpPr>
        <p:spPr bwMode="auto">
          <a:xfrm>
            <a:off x="8480664" y="3429000"/>
            <a:ext cx="3060000" cy="1800000"/>
          </a:xfrm>
          <a:prstGeom prst="wedgeRectCallout">
            <a:avLst>
              <a:gd name="adj1" fmla="val -39443"/>
              <a:gd name="adj2" fmla="val -10157"/>
            </a:avLst>
          </a:prstGeom>
          <a:solidFill>
            <a:srgbClr val="E4E4F2"/>
          </a:solidFill>
          <a:ln w="9525" algn="ctr">
            <a:noFill/>
            <a:round/>
          </a:ln>
          <a:effectLst/>
        </p:spPr>
        <p:txBody>
          <a:bodyPr wrap="none" lIns="36000" anchor="ctr"/>
          <a:lstStyle>
            <a:defPPr/>
          </a:lstStyle>
          <a:p>
            <a:pPr marL="285750" indent="-193675">
              <a:buFont typeface="Arial" panose="020B0604020202020204" pitchFamily="34" charset="0"/>
              <a:buChar char="•"/>
            </a:pPr>
            <a:r>
              <a:rPr lang="de-DE" altLang="de-DE" sz="1550">
                <a:solidFill>
                  <a:srgbClr val="3B5BA1"/>
                </a:solidFill>
                <a:latin typeface="Calibri" panose="020F0502020204030204" pitchFamily="34" charset="0"/>
                <a:cs typeface="Calibri" panose="020F0502020204030204" pitchFamily="34" charset="0"/>
              </a:rPr>
              <a:t>1 handtellergroßes Stück mageres </a:t>
            </a:r>
            <a:br>
              <a:rPr lang="de-DE" altLang="de-DE" sz="1550">
                <a:solidFill>
                  <a:srgbClr val="3B5BA1"/>
                </a:solidFill>
                <a:latin typeface="Calibri" panose="020F0502020204030204" pitchFamily="34" charset="0"/>
                <a:cs typeface="Calibri" panose="020F0502020204030204" pitchFamily="34" charset="0"/>
              </a:rPr>
            </a:br>
            <a:r>
              <a:rPr lang="de-DE" altLang="de-DE" sz="1550">
                <a:solidFill>
                  <a:srgbClr val="3B5BA1"/>
                </a:solidFill>
                <a:latin typeface="Calibri" panose="020F0502020204030204" pitchFamily="34" charset="0"/>
                <a:cs typeface="Calibri" panose="020F0502020204030204" pitchFamily="34" charset="0"/>
              </a:rPr>
              <a:t>Fleisch </a:t>
            </a:r>
            <a:r>
              <a:rPr lang="de-DE" altLang="de-DE" sz="155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550">
                <a:solidFill>
                  <a:srgbClr val="3B5BA1"/>
                </a:solidFill>
                <a:latin typeface="Calibri" panose="020F0502020204030204" pitchFamily="34" charset="0"/>
                <a:cs typeface="Calibri" panose="020F0502020204030204" pitchFamily="34" charset="0"/>
              </a:rPr>
              <a:t>1 handtellergroßes Stück Fisch </a:t>
            </a:r>
            <a:br>
              <a:rPr lang="de-DE" altLang="de-DE" sz="1550">
                <a:solidFill>
                  <a:srgbClr val="3B5BA1"/>
                </a:solidFill>
                <a:latin typeface="Calibri" panose="020F0502020204030204" pitchFamily="34" charset="0"/>
                <a:cs typeface="Calibri" panose="020F0502020204030204" pitchFamily="34" charset="0"/>
              </a:rPr>
            </a:br>
            <a:r>
              <a:rPr lang="de-DE" altLang="de-DE" sz="155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550">
                <a:solidFill>
                  <a:srgbClr val="3B5BA1"/>
                </a:solidFill>
                <a:latin typeface="Calibri" panose="020F0502020204030204" pitchFamily="34" charset="0"/>
                <a:cs typeface="Calibri" panose="020F0502020204030204" pitchFamily="34" charset="0"/>
              </a:rPr>
              <a:t>1 Ei </a:t>
            </a:r>
            <a:r>
              <a:rPr lang="de-DE" altLang="de-DE" sz="155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550">
                <a:solidFill>
                  <a:srgbClr val="3B5BA1"/>
                </a:solidFill>
                <a:latin typeface="Calibri" panose="020F0502020204030204" pitchFamily="34" charset="0"/>
                <a:cs typeface="Calibri" panose="020F0502020204030204" pitchFamily="34" charset="0"/>
              </a:rPr>
              <a:t>1 Faust Hülsenfrüchte </a:t>
            </a:r>
            <a:br>
              <a:rPr lang="de-DE" altLang="de-DE" sz="1550">
                <a:solidFill>
                  <a:srgbClr val="3B5BA1"/>
                </a:solidFill>
                <a:latin typeface="Calibri" panose="020F0502020204030204" pitchFamily="34" charset="0"/>
                <a:cs typeface="Calibri" panose="020F0502020204030204" pitchFamily="34" charset="0"/>
              </a:rPr>
            </a:br>
            <a:r>
              <a:rPr lang="de-DE" altLang="de-DE" sz="1550">
                <a:solidFill>
                  <a:srgbClr val="3B5BA1"/>
                </a:solidFill>
                <a:latin typeface="Calibri" panose="020F0502020204030204" pitchFamily="34" charset="0"/>
                <a:cs typeface="Calibri" panose="020F0502020204030204" pitchFamily="34" charset="0"/>
              </a:rPr>
              <a:t>(gekocht) </a:t>
            </a:r>
            <a:r>
              <a:rPr lang="de-DE" altLang="de-DE" sz="1550" b="1">
                <a:solidFill>
                  <a:srgbClr val="3B5BA1"/>
                </a:solidFill>
                <a:latin typeface="Calibri" panose="020F0502020204030204" pitchFamily="34" charset="0"/>
                <a:cs typeface="Calibri" panose="020F0502020204030204" pitchFamily="34" charset="0"/>
              </a:rPr>
              <a:t>oder</a:t>
            </a:r>
          </a:p>
        </p:txBody>
      </p:sp>
      <p:sp>
        <p:nvSpPr>
          <p:cNvPr id="17" name="Ovale Legende 3">
            <a:extLst>
              <a:ext uri="{FF2B5EF4-FFF2-40B4-BE49-F238E27FC236}">
                <a16:creationId xmlns:a16="http://schemas.microsoft.com/office/drawing/2014/main" id="{31444358-23DB-C3E9-2341-BB92FBAE58CF}"/>
              </a:ext>
            </a:extLst>
          </p:cNvPr>
          <p:cNvSpPr>
            <a:spLocks noChangeArrowheads="1"/>
          </p:cNvSpPr>
          <p:nvPr/>
        </p:nvSpPr>
        <p:spPr bwMode="auto">
          <a:xfrm>
            <a:off x="8480667" y="5487660"/>
            <a:ext cx="1728000" cy="383831"/>
          </a:xfrm>
          <a:prstGeom prst="rect">
            <a:avLst/>
          </a:prstGeom>
          <a:solidFill>
            <a:srgbClr val="3B5BA1"/>
          </a:solidFill>
          <a:ln w="9525" algn="ctr">
            <a:noFill/>
            <a:round/>
          </a:ln>
          <a:effectLst/>
        </p:spPr>
        <p:txBody>
          <a:bodyPr wrap="none" anchor="ctr"/>
          <a:lstStyle>
            <a:defPPr/>
          </a:lstStyle>
          <a:p>
            <a:r>
              <a:rPr lang="de-DE" altLang="de-DE" sz="2000" b="1">
                <a:solidFill>
                  <a:schemeClr val="bg1"/>
                </a:solidFill>
                <a:latin typeface="Calibri" panose="020F0502020204030204" pitchFamily="34" charset="0"/>
                <a:ea typeface="+mj-ea"/>
                <a:cs typeface="Calibri" panose="020F0502020204030204" pitchFamily="34" charset="0"/>
              </a:rPr>
              <a:t>Kohlenhydrate</a:t>
            </a:r>
          </a:p>
        </p:txBody>
      </p:sp>
      <p:sp>
        <p:nvSpPr>
          <p:cNvPr id="19" name="Ovale Legende 3">
            <a:extLst>
              <a:ext uri="{FF2B5EF4-FFF2-40B4-BE49-F238E27FC236}">
                <a16:creationId xmlns:a16="http://schemas.microsoft.com/office/drawing/2014/main" id="{6275F866-0F53-9B40-948B-363D30CF4A61}"/>
              </a:ext>
            </a:extLst>
          </p:cNvPr>
          <p:cNvSpPr>
            <a:spLocks noChangeArrowheads="1"/>
          </p:cNvSpPr>
          <p:nvPr/>
        </p:nvSpPr>
        <p:spPr bwMode="auto">
          <a:xfrm>
            <a:off x="8480666" y="3025190"/>
            <a:ext cx="900000" cy="383831"/>
          </a:xfrm>
          <a:prstGeom prst="rect">
            <a:avLst/>
          </a:prstGeom>
          <a:solidFill>
            <a:srgbClr val="3B5BA1"/>
          </a:solidFill>
          <a:ln w="9525" algn="ctr">
            <a:noFill/>
            <a:round/>
          </a:ln>
          <a:effectLst/>
        </p:spPr>
        <p:txBody>
          <a:bodyPr wrap="none" anchor="ctr"/>
          <a:lstStyle>
            <a:defPPr/>
          </a:lstStyle>
          <a:p>
            <a:r>
              <a:rPr lang="de-DE" altLang="de-DE" sz="2000" b="1">
                <a:solidFill>
                  <a:schemeClr val="bg1"/>
                </a:solidFill>
                <a:latin typeface="Calibri" panose="020F0502020204030204" pitchFamily="34" charset="0"/>
                <a:ea typeface="+mj-ea"/>
                <a:cs typeface="Calibri" panose="020F0502020204030204" pitchFamily="34" charset="0"/>
              </a:rPr>
              <a:t>Eiweiß</a:t>
            </a:r>
          </a:p>
        </p:txBody>
      </p:sp>
      <p:sp>
        <p:nvSpPr>
          <p:cNvPr id="25" name="Ovale Legende 3">
            <a:extLst>
              <a:ext uri="{FF2B5EF4-FFF2-40B4-BE49-F238E27FC236}">
                <a16:creationId xmlns:a16="http://schemas.microsoft.com/office/drawing/2014/main" id="{9F7BD6D2-8ABE-B5BB-4426-4DCD5D908257}"/>
              </a:ext>
            </a:extLst>
          </p:cNvPr>
          <p:cNvSpPr>
            <a:spLocks noChangeArrowheads="1"/>
          </p:cNvSpPr>
          <p:nvPr/>
        </p:nvSpPr>
        <p:spPr bwMode="auto">
          <a:xfrm>
            <a:off x="8480666" y="1709891"/>
            <a:ext cx="1836000" cy="383831"/>
          </a:xfrm>
          <a:prstGeom prst="rect">
            <a:avLst/>
          </a:prstGeom>
          <a:solidFill>
            <a:srgbClr val="3B5BA1"/>
          </a:solidFill>
          <a:ln w="9525" algn="ctr">
            <a:noFill/>
            <a:round/>
          </a:ln>
          <a:effectLst/>
        </p:spPr>
        <p:txBody>
          <a:bodyPr wrap="none" anchor="ctr"/>
          <a:lstStyle>
            <a:defPPr/>
          </a:lstStyle>
          <a:p>
            <a:r>
              <a:rPr lang="de-DE" altLang="de-DE" sz="2000" b="1">
                <a:solidFill>
                  <a:schemeClr val="bg1"/>
                </a:solidFill>
                <a:latin typeface="Calibri" panose="020F0502020204030204" pitchFamily="34" charset="0"/>
                <a:ea typeface="+mj-ea"/>
                <a:cs typeface="Calibri" panose="020F0502020204030204" pitchFamily="34" charset="0"/>
              </a:rPr>
              <a:t>Gemüse &amp; Obst</a:t>
            </a:r>
          </a:p>
        </p:txBody>
      </p:sp>
      <p:sp>
        <p:nvSpPr>
          <p:cNvPr id="26" name="Ovale Legende 3">
            <a:extLst>
              <a:ext uri="{FF2B5EF4-FFF2-40B4-BE49-F238E27FC236}">
                <a16:creationId xmlns:a16="http://schemas.microsoft.com/office/drawing/2014/main" id="{4D8A82D1-7090-F970-277C-ADD1EC4CF0E1}"/>
              </a:ext>
            </a:extLst>
          </p:cNvPr>
          <p:cNvSpPr>
            <a:spLocks noChangeArrowheads="1"/>
          </p:cNvSpPr>
          <p:nvPr/>
        </p:nvSpPr>
        <p:spPr bwMode="auto">
          <a:xfrm>
            <a:off x="8480666" y="5886917"/>
            <a:ext cx="3060000" cy="648000"/>
          </a:xfrm>
          <a:prstGeom prst="wedgeRectCallout">
            <a:avLst>
              <a:gd name="adj1" fmla="val -44697"/>
              <a:gd name="adj2" fmla="val 2643"/>
            </a:avLst>
          </a:prstGeom>
          <a:solidFill>
            <a:srgbClr val="E4E4F2"/>
          </a:solidFill>
          <a:ln w="9525" algn="ctr">
            <a:noFill/>
            <a:round/>
          </a:ln>
          <a:effectLst/>
        </p:spPr>
        <p:txBody>
          <a:bodyPr wrap="none" lIns="36000" anchor="ctr"/>
          <a:lstStyle>
            <a:defPPr/>
            <a:lvl1pPr eaLnBrk="0" hangingPunct="0">
              <a:defRPr>
                <a:solidFill>
                  <a:schemeClr val="tx1"/>
                </a:solidFill>
                <a:latin typeface="Arial"/>
                <a:cs typeface="Arial"/>
              </a:defRPr>
            </a:lvl1pPr>
            <a:lvl2pPr marL="742950" indent="-285750" eaLnBrk="0" hangingPunct="0">
              <a:defRPr>
                <a:solidFill>
                  <a:schemeClr val="tx1"/>
                </a:solidFill>
                <a:latin typeface="Arial"/>
                <a:cs typeface="Arial"/>
              </a:defRPr>
            </a:lvl2pPr>
            <a:lvl3pPr marL="1143000" indent="-228600" eaLnBrk="0" hangingPunct="0">
              <a:defRPr>
                <a:solidFill>
                  <a:schemeClr val="tx1"/>
                </a:solidFill>
                <a:latin typeface="Arial"/>
                <a:cs typeface="Arial"/>
              </a:defRPr>
            </a:lvl3pPr>
            <a:lvl4pPr marL="1600200" indent="-228600" eaLnBrk="0" hangingPunct="0">
              <a:defRPr>
                <a:solidFill>
                  <a:schemeClr val="tx1"/>
                </a:solidFill>
                <a:latin typeface="Arial"/>
                <a:cs typeface="Arial"/>
              </a:defRPr>
            </a:lvl4pPr>
            <a:lvl5pPr marL="2057400" indent="-228600" eaLnBrk="0" hangingPunct="0">
              <a:defRPr>
                <a:solidFill>
                  <a:schemeClr val="tx1"/>
                </a:solidFill>
                <a:latin typeface="Arial"/>
                <a:cs typeface="Arial"/>
              </a:defRPr>
            </a:lvl5pPr>
            <a:lvl6pPr marL="2514600" indent="-228600" eaLnBrk="0" fontAlgn="base" hangingPunct="0">
              <a:spcBef>
                <a:spcPct val="0"/>
              </a:spcBef>
              <a:spcAft>
                <a:spcPct val="0"/>
              </a:spcAft>
              <a:defRPr>
                <a:solidFill>
                  <a:schemeClr val="tx1"/>
                </a:solidFill>
                <a:latin typeface="Arial"/>
                <a:cs typeface="Arial"/>
              </a:defRPr>
            </a:lvl6pPr>
            <a:lvl7pPr marL="2971800" indent="-228600" eaLnBrk="0" fontAlgn="base" hangingPunct="0">
              <a:spcBef>
                <a:spcPct val="0"/>
              </a:spcBef>
              <a:spcAft>
                <a:spcPct val="0"/>
              </a:spcAft>
              <a:defRPr>
                <a:solidFill>
                  <a:schemeClr val="tx1"/>
                </a:solidFill>
                <a:latin typeface="Arial"/>
                <a:cs typeface="Arial"/>
              </a:defRPr>
            </a:lvl7pPr>
            <a:lvl8pPr marL="3429000" indent="-228600" eaLnBrk="0" fontAlgn="base" hangingPunct="0">
              <a:spcBef>
                <a:spcPct val="0"/>
              </a:spcBef>
              <a:spcAft>
                <a:spcPct val="0"/>
              </a:spcAft>
              <a:defRPr>
                <a:solidFill>
                  <a:schemeClr val="tx1"/>
                </a:solidFill>
                <a:latin typeface="Arial"/>
                <a:cs typeface="Arial"/>
              </a:defRPr>
            </a:lvl8pPr>
            <a:lvl9pPr marL="3886200" indent="-228600" eaLnBrk="0" fontAlgn="base" hangingPunct="0">
              <a:spcBef>
                <a:spcPct val="0"/>
              </a:spcBef>
              <a:spcAft>
                <a:spcPct val="0"/>
              </a:spcAft>
              <a:defRPr>
                <a:solidFill>
                  <a:schemeClr val="tx1"/>
                </a:solidFill>
                <a:latin typeface="Arial"/>
                <a:cs typeface="Arial"/>
              </a:defRPr>
            </a:lvl9pPr>
          </a:lstStyle>
          <a:p>
            <a:pPr marL="285750" indent="-20002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Faust Beilage </a:t>
            </a:r>
            <a:r>
              <a:rPr lang="de-DE" altLang="de-DE" sz="1600" b="1">
                <a:solidFill>
                  <a:srgbClr val="3B5BA1"/>
                </a:solidFill>
                <a:latin typeface="Calibri" panose="020F0502020204030204" pitchFamily="34" charset="0"/>
                <a:cs typeface="Calibri" panose="020F0502020204030204" pitchFamily="34" charset="0"/>
              </a:rPr>
              <a:t>oder</a:t>
            </a:r>
            <a:r>
              <a:rPr lang="de-DE" altLang="de-DE" sz="1600">
                <a:solidFill>
                  <a:srgbClr val="3B5BA1"/>
                </a:solidFill>
                <a:latin typeface="Calibri" panose="020F0502020204030204" pitchFamily="34" charset="0"/>
                <a:cs typeface="Calibri" panose="020F0502020204030204" pitchFamily="34" charset="0"/>
              </a:rPr>
              <a:t> </a:t>
            </a:r>
          </a:p>
          <a:p>
            <a:pPr marL="285750" indent="-20002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Vollkorngebäck</a:t>
            </a:r>
          </a:p>
        </p:txBody>
      </p:sp>
    </p:spTree>
    <p:extLst>
      <p:ext uri="{BB962C8B-B14F-4D97-AF65-F5344CB8AC3E}">
        <p14:creationId xmlns:p14="http://schemas.microsoft.com/office/powerpoint/2010/main" val="1003625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par>
                    <p:cTn id="32" fill="hold" nodeType="clickPar">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nodeType="clickPar">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par>
                    <p:cTn id="42" fill="hold" nodeType="clickPar">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nodeType="clickPar">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nodeType="clickPar">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4" grpId="0" animBg="1"/>
      <p:bldP spid="16" grpId="0" animBg="1"/>
      <p:bldP spid="17" grpId="0" animBg="1"/>
      <p:bldP spid="19" grpId="0" animBg="1"/>
      <p:bldP spid="25"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rcRect t="-73" b="2738"/>
          <a:stretch>
            <a:fillRect/>
          </a:stretch>
        </p:blipFill>
        <p:spPr>
          <a:xfrm>
            <a:off x="841431" y="3294043"/>
            <a:ext cx="5141080" cy="3327094"/>
          </a:xfrm>
          <a:prstGeom prst="rect">
            <a:avLst/>
          </a:prstGeom>
        </p:spPr>
      </p:pic>
      <p:pic>
        <p:nvPicPr>
          <p:cNvPr id="2" name="Grafik 1"/>
          <p:cNvPicPr>
            <a:picLocks noChangeAspect="1"/>
          </p:cNvPicPr>
          <p:nvPr/>
        </p:nvPicPr>
        <p:blipFill>
          <a:blip r:embed="rId3">
            <a:extLst>
              <a:ext uri="{28A0092B-C50C-407E-A947-70E740481C1C}">
                <a14:useLocalDpi xmlns:a14="http://schemas.microsoft.com/office/drawing/2010/main"/>
              </a:ext>
            </a:extLst>
          </a:blip>
          <a:srcRect l="-18254"/>
          <a:stretch>
            <a:fillRect/>
          </a:stretch>
        </p:blipFill>
        <p:spPr>
          <a:xfrm>
            <a:off x="6125378" y="1586429"/>
            <a:ext cx="6066622" cy="5130188"/>
          </a:xfrm>
          <a:prstGeom prst="rect">
            <a:avLst/>
          </a:prstGeom>
          <a:solidFill>
            <a:schemeClr val="bg1"/>
          </a:solidFill>
        </p:spPr>
      </p:pic>
      <p:sp>
        <p:nvSpPr>
          <p:cNvPr id="7" name="Textplatzhalter 8">
            <a:extLst>
              <a:ext uri="{FF2B5EF4-FFF2-40B4-BE49-F238E27FC236}">
                <a16:creationId xmlns:a16="http://schemas.microsoft.com/office/drawing/2014/main" id="{0C6E7C33-0C3E-EF4C-A982-4F839A34D679}"/>
              </a:ext>
            </a:extLst>
          </p:cNvPr>
          <p:cNvSpPr>
            <a:spLocks noGrp="1"/>
          </p:cNvSpPr>
          <p:nvPr>
            <p:ph idx="1"/>
          </p:nvPr>
        </p:nvSpPr>
        <p:spPr/>
        <p:txBody>
          <a:bodyPr/>
          <a:lstStyle>
            <a:defPPr/>
          </a:lstStyle>
          <a:p>
            <a:pPr marL="0" indent="0">
              <a:buNone/>
              <a:defRPr/>
            </a:pPr>
            <a:r>
              <a:rPr lang="de-DE" sz="2400"/>
              <a:t>Diabetes mellitus ist der Fachausdruck für die im Volksmund als „Zucker“ bezeichnete Krankheit und bedeutet </a:t>
            </a:r>
            <a:r>
              <a:rPr lang="de-DE" sz="2400" b="1"/>
              <a:t>„honigsüßer Durchfluss“.</a:t>
            </a:r>
          </a:p>
          <a:p>
            <a:pPr algn="ctr">
              <a:defRPr/>
            </a:pPr>
            <a:endParaRPr lang="de-DE" sz="1950"/>
          </a:p>
          <a:p>
            <a:pPr>
              <a:defRPr/>
            </a:pPr>
            <a:endParaRPr lang="de-DE"/>
          </a:p>
        </p:txBody>
      </p:sp>
      <p:sp>
        <p:nvSpPr>
          <p:cNvPr id="17410"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defPPr/>
          </a:lstStyle>
          <a:p>
            <a:r>
              <a:rPr lang="de-AT" altLang="de-DE"/>
              <a:t>Was versteht man unter </a:t>
            </a:r>
            <a:br>
              <a:rPr lang="de-AT" altLang="de-DE"/>
            </a:br>
            <a:r>
              <a:rPr lang="de-AT" altLang="de-DE"/>
              <a:t>Diabetes mellitus?</a:t>
            </a:r>
            <a:endParaRPr lang="de-DE" altLang="de-DE"/>
          </a:p>
        </p:txBody>
      </p:sp>
      <p:sp>
        <p:nvSpPr>
          <p:cNvPr id="10" name="Rechteck 9"/>
          <p:cNvSpPr/>
          <p:nvPr/>
        </p:nvSpPr>
        <p:spPr>
          <a:xfrm>
            <a:off x="6245155" y="1825625"/>
            <a:ext cx="5108643" cy="4351338"/>
          </a:xfrm>
          <a:prstGeom prst="rect">
            <a:avLst/>
          </a:prstGeom>
          <a:solidFill>
            <a:srgbClr val="3B5BA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de-DE"/>
          </a:p>
        </p:txBody>
      </p:sp>
      <p:sp>
        <p:nvSpPr>
          <p:cNvPr id="11" name="Textplatzhalter 10"/>
          <p:cNvSpPr>
            <a:spLocks noGrp="1"/>
          </p:cNvSpPr>
          <p:nvPr>
            <p:ph type="body" sz="half" idx="10"/>
          </p:nvPr>
        </p:nvSpPr>
        <p:spPr/>
        <p:txBody>
          <a:bodyPr/>
          <a:lstStyle>
            <a:defPPr/>
          </a:lstStyle>
          <a:p>
            <a:r>
              <a:rPr lang="de-DE"/>
              <a:t>Wortherkunft</a:t>
            </a:r>
          </a:p>
        </p:txBody>
      </p:sp>
      <p:sp>
        <p:nvSpPr>
          <p:cNvPr id="9" name="Textplatzhalter 8"/>
          <p:cNvSpPr>
            <a:spLocks noGrp="1"/>
          </p:cNvSpPr>
          <p:nvPr>
            <p:ph type="body" sz="half" idx="11"/>
          </p:nvPr>
        </p:nvSpPr>
        <p:spPr/>
        <p:txBody>
          <a:bodyPr>
            <a:normAutofit/>
          </a:bodyPr>
          <a:lstStyle>
            <a:defPPr/>
          </a:lstStyle>
          <a:p>
            <a:pPr>
              <a:spcAft>
                <a:spcPts val="1200"/>
              </a:spcAft>
              <a:defRPr/>
            </a:pPr>
            <a:r>
              <a:rPr lang="de-DE" sz="2400" b="1">
                <a:latin typeface="+mn-lt"/>
              </a:rPr>
              <a:t>Diabetes</a:t>
            </a:r>
            <a:r>
              <a:rPr lang="de-DE" sz="2400"/>
              <a:t> (</a:t>
            </a:r>
            <a:r>
              <a:rPr lang="de-DE" sz="2400" b="1" i="1" err="1"/>
              <a:t>Diabainein)</a:t>
            </a:r>
            <a:r>
              <a:rPr lang="de-DE" sz="2400" i="1"/>
              <a:t> = hindurchfließen (altgriechisch)</a:t>
            </a:r>
            <a:endParaRPr lang="de-DE" sz="2400"/>
          </a:p>
          <a:p>
            <a:pPr>
              <a:defRPr/>
            </a:pPr>
            <a:r>
              <a:rPr lang="de-DE" sz="2400" b="1" i="1">
                <a:latin typeface="+mn-lt"/>
              </a:rPr>
              <a:t>mellitus</a:t>
            </a:r>
            <a:r>
              <a:rPr lang="de-DE" sz="2400" i="1"/>
              <a:t> = honigsüß (lateinisch)</a:t>
            </a:r>
            <a:endParaRPr lang="de-AT" sz="2400"/>
          </a:p>
          <a:p>
            <a:pPr>
              <a:defRPr/>
            </a:pPr>
            <a:endParaRPr lang="de-DE" sz="2800"/>
          </a:p>
          <a:p>
            <a:endParaRPr lang="de-DE"/>
          </a:p>
        </p:txBody>
      </p:sp>
      <p:sp>
        <p:nvSpPr>
          <p:cNvPr id="12" name="Textfeld 11"/>
          <p:cNvSpPr txBox="1"/>
          <p:nvPr/>
        </p:nvSpPr>
        <p:spPr>
          <a:xfrm rot="16200000">
            <a:off x="10681976" y="3092076"/>
            <a:ext cx="2766647" cy="104400"/>
          </a:xfrm>
          <a:prstGeom prst="rect">
            <a:avLst/>
          </a:prstGeom>
        </p:spPr>
        <p:txBody>
          <a:bodyPr vert="horz" wrap="none" lIns="0" tIns="0" rIns="0" bIns="0" rtlCol="0">
            <a:noAutofit/>
          </a:bodyPr>
          <a:lstStyle>
            <a:defPPr/>
          </a:lstStyle>
          <a:p>
            <a:pPr marL="0" marR="0" indent="0" algn="l" defTabSz="914400" rtl="0" eaLnBrk="1" fontAlgn="auto" latinLnBrk="0" hangingPunct="1">
              <a:lnSpc>
                <a:spcPct val="90000"/>
              </a:lnSpc>
              <a:spcBef>
                <a:spcPts val="300"/>
              </a:spcBef>
              <a:spcAft>
                <a:spcPct val="0"/>
              </a:spcAft>
              <a:buClrTx/>
              <a:buSzTx/>
              <a:buFont typeface="Arial" panose="020B0604020202020204" pitchFamily="34" charset="0"/>
              <a:buNone/>
            </a:pPr>
            <a:r>
              <a:rPr kumimoji="0" lang="de-DE" sz="1000" b="0" i="0" u="none" strike="noStrike" kern="1200" cap="none" spc="0" normalizeH="0" baseline="0" noProof="0">
                <a:ln>
                  <a:noFill/>
                </a:ln>
                <a:effectLst/>
                <a:uLnTx/>
                <a:uFillTx/>
                <a:latin typeface="+mj-lt"/>
                <a:ea typeface="+mn-ea"/>
                <a:cs typeface="+mn-cs"/>
              </a:rPr>
              <a:t>Foto: © Irochka – Fotoiia.com</a:t>
            </a:r>
          </a:p>
        </p:txBody>
      </p:sp>
      <p:sp>
        <p:nvSpPr>
          <p:cNvPr id="13" name="Textfeld 12"/>
          <p:cNvSpPr txBox="1"/>
          <p:nvPr/>
        </p:nvSpPr>
        <p:spPr>
          <a:xfrm>
            <a:off x="838200" y="6524871"/>
            <a:ext cx="2766647" cy="104400"/>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Vova Shevchuk – Shutterstock.com</a:t>
            </a:r>
            <a:endParaRPr kumimoji="0" lang="de-DE" sz="1000" b="0" i="0" u="none" strike="noStrike" kern="1200" cap="none" spc="0" normalizeH="0" baseline="0" noProof="0">
              <a:ln>
                <a:noFill/>
              </a:ln>
              <a:solidFill>
                <a:srgbClr val="575756"/>
              </a:solidFill>
              <a:effectLst/>
              <a:uLnTx/>
              <a:uFillTx/>
              <a:latin typeface="+mj-lt"/>
              <a:ea typeface="+mn-ea"/>
              <a:cs typeface="+mn-cs"/>
            </a:endParaRPr>
          </a:p>
        </p:txBody>
      </p:sp>
      <p:sp>
        <p:nvSpPr>
          <p:cNvPr id="14" name="Rechteck 13"/>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1</a:t>
            </a:r>
            <a:endParaRPr lang="de-DE" sz="2800" b="1"/>
          </a:p>
        </p:txBody>
      </p:sp>
    </p:spTree>
    <p:extLst>
      <p:ext uri="{BB962C8B-B14F-4D97-AF65-F5344CB8AC3E}">
        <p14:creationId xmlns:p14="http://schemas.microsoft.com/office/powerpoint/2010/main" val="355797700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Beispiel (5)</a:t>
            </a:r>
          </a:p>
        </p:txBody>
      </p:sp>
      <p:sp>
        <p:nvSpPr>
          <p:cNvPr id="14" name="Rechteck 13"/>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2</a:t>
            </a:r>
            <a:endParaRPr lang="de-DE" sz="2800" b="1"/>
          </a:p>
        </p:txBody>
      </p:sp>
      <p:pic>
        <p:nvPicPr>
          <p:cNvPr id="2" name="Grafik 1">
            <a:extLst>
              <a:ext uri="{FF2B5EF4-FFF2-40B4-BE49-F238E27FC236}">
                <a16:creationId xmlns:a16="http://schemas.microsoft.com/office/drawing/2014/main" id="{06B9F0DA-82B2-EEB0-2054-BD5A0AEF3C5A}"/>
              </a:ext>
            </a:extLst>
          </p:cNvPr>
          <p:cNvPicPr>
            <a:picLocks noChangeAspect="1"/>
          </p:cNvPicPr>
          <p:nvPr/>
        </p:nvPicPr>
        <p:blipFill>
          <a:blip r:embed="rId3" cstate="screen">
            <a:extLst>
              <a:ext uri="{28A0092B-C50C-407E-A947-70E740481C1C}">
                <a14:useLocalDpi xmlns:a14="http://schemas.microsoft.com/office/drawing/2010/main"/>
              </a:ext>
            </a:extLst>
          </a:blip>
          <a:srcRect l="413" r="1841" b="-70"/>
          <a:stretch>
            <a:fillRect/>
          </a:stretch>
        </p:blipFill>
        <p:spPr>
          <a:xfrm>
            <a:off x="0" y="1566000"/>
            <a:ext cx="8330400" cy="5148000"/>
          </a:xfrm>
          <a:prstGeom prst="rect">
            <a:avLst/>
          </a:prstGeom>
        </p:spPr>
      </p:pic>
      <p:pic>
        <p:nvPicPr>
          <p:cNvPr id="3" name="Grafik 2">
            <a:extLst>
              <a:ext uri="{FF2B5EF4-FFF2-40B4-BE49-F238E27FC236}">
                <a16:creationId xmlns:a16="http://schemas.microsoft.com/office/drawing/2014/main" id="{80573EA0-0320-9DC9-EA53-2A041EADB1F7}"/>
              </a:ext>
            </a:extLst>
          </p:cNvPr>
          <p:cNvPicPr/>
          <p:nvPr/>
        </p:nvPicPr>
        <p:blipFill>
          <a:blip r:embed="rId4">
            <a:extLst>
              <a:ext uri="{28A0092B-C50C-407E-A947-70E740481C1C}">
                <a14:useLocalDpi xmlns:a14="http://schemas.microsoft.com/office/drawing/2010/main"/>
              </a:ext>
            </a:extLst>
          </a:blip>
          <a:srcRect l="-110" r="1" b="166"/>
          <a:stretch>
            <a:fillRect/>
          </a:stretch>
        </p:blipFill>
        <p:spPr>
          <a:xfrm>
            <a:off x="0" y="1566000"/>
            <a:ext cx="8330400" cy="5148000"/>
          </a:xfrm>
          <a:prstGeom prst="rect">
            <a:avLst/>
          </a:prstGeom>
        </p:spPr>
      </p:pic>
      <p:sp>
        <p:nvSpPr>
          <p:cNvPr id="5" name="Ovale Legende 2">
            <a:extLst>
              <a:ext uri="{FF2B5EF4-FFF2-40B4-BE49-F238E27FC236}">
                <a16:creationId xmlns:a16="http://schemas.microsoft.com/office/drawing/2014/main" id="{1DB771D3-8AE4-F72C-7622-9ACF2F792652}"/>
              </a:ext>
            </a:extLst>
          </p:cNvPr>
          <p:cNvSpPr>
            <a:spLocks noChangeArrowheads="1"/>
          </p:cNvSpPr>
          <p:nvPr/>
        </p:nvSpPr>
        <p:spPr bwMode="auto">
          <a:xfrm>
            <a:off x="8480665" y="2119855"/>
            <a:ext cx="3060000" cy="576000"/>
          </a:xfrm>
          <a:prstGeom prst="wedgeRectCallout">
            <a:avLst>
              <a:gd name="adj1" fmla="val 46910"/>
              <a:gd name="adj2" fmla="val 26558"/>
            </a:avLst>
          </a:prstGeom>
          <a:solidFill>
            <a:srgbClr val="E4E4F2"/>
          </a:solidFill>
          <a:ln w="9525" algn="ctr">
            <a:noFill/>
            <a:round/>
          </a:ln>
          <a:effectLst/>
        </p:spPr>
        <p:txBody>
          <a:bodyPr wrap="none" lIns="36000" anchor="ctr"/>
          <a:lstStyle>
            <a:defPPr/>
          </a:lstStyle>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2 Fäuste Gemüse </a:t>
            </a:r>
            <a:r>
              <a:rPr lang="de-DE" altLang="de-DE" sz="1600" b="1">
                <a:solidFill>
                  <a:srgbClr val="3B5BA1"/>
                </a:solidFill>
                <a:latin typeface="Calibri" panose="020F0502020204030204" pitchFamily="34" charset="0"/>
                <a:cs typeface="Calibri" panose="020F0502020204030204" pitchFamily="34" charset="0"/>
              </a:rPr>
              <a:t>und/oder</a:t>
            </a:r>
          </a:p>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Faust Obst</a:t>
            </a:r>
          </a:p>
        </p:txBody>
      </p:sp>
      <p:sp>
        <p:nvSpPr>
          <p:cNvPr id="6" name="Ovale Legende 24">
            <a:extLst>
              <a:ext uri="{FF2B5EF4-FFF2-40B4-BE49-F238E27FC236}">
                <a16:creationId xmlns:a16="http://schemas.microsoft.com/office/drawing/2014/main" id="{DB82E5D8-26EE-51ED-B34A-F429D7C3F91E}"/>
              </a:ext>
            </a:extLst>
          </p:cNvPr>
          <p:cNvSpPr>
            <a:spLocks noChangeArrowheads="1"/>
          </p:cNvSpPr>
          <p:nvPr/>
        </p:nvSpPr>
        <p:spPr bwMode="auto">
          <a:xfrm>
            <a:off x="8480665" y="3311583"/>
            <a:ext cx="3060000" cy="1791333"/>
          </a:xfrm>
          <a:prstGeom prst="wedgeRectCallout">
            <a:avLst>
              <a:gd name="adj1" fmla="val -39443"/>
              <a:gd name="adj2" fmla="val -10157"/>
            </a:avLst>
          </a:prstGeom>
          <a:solidFill>
            <a:srgbClr val="E4E4F2"/>
          </a:solidFill>
          <a:ln w="9525" algn="ctr">
            <a:noFill/>
            <a:round/>
          </a:ln>
          <a:effectLst/>
        </p:spPr>
        <p:txBody>
          <a:bodyPr wrap="none" lIns="36000" anchor="ctr"/>
          <a:lstStyle>
            <a:defPPr/>
          </a:lstStyle>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1 – 2 Scheiben Käse </a:t>
            </a:r>
            <a:r>
              <a:rPr lang="de-DE" altLang="de-DE" sz="160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Faust Topfen/Hüttenkäse </a:t>
            </a:r>
            <a:r>
              <a:rPr lang="de-DE" altLang="de-DE" sz="160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2 EL Aufstrich </a:t>
            </a:r>
            <a:r>
              <a:rPr lang="de-DE" altLang="de-DE" sz="160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1 – 3 Scheiben Schinken </a:t>
            </a:r>
            <a:r>
              <a:rPr lang="de-DE" altLang="de-DE" sz="160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Becher Naturjoghurt </a:t>
            </a:r>
            <a:r>
              <a:rPr lang="de-DE" altLang="de-DE" sz="160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Glas Milch </a:t>
            </a:r>
            <a:r>
              <a:rPr lang="de-DE" altLang="de-DE" sz="1600" b="1">
                <a:solidFill>
                  <a:srgbClr val="3B5BA1"/>
                </a:solidFill>
                <a:latin typeface="Calibri" panose="020F0502020204030204" pitchFamily="34" charset="0"/>
                <a:cs typeface="Calibri" panose="020F0502020204030204" pitchFamily="34" charset="0"/>
              </a:rPr>
              <a:t>oder</a:t>
            </a:r>
          </a:p>
          <a:p>
            <a:pPr marL="285750" indent="-19367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Ei</a:t>
            </a:r>
          </a:p>
        </p:txBody>
      </p:sp>
      <p:sp>
        <p:nvSpPr>
          <p:cNvPr id="7" name="Ovale Legende 3">
            <a:extLst>
              <a:ext uri="{FF2B5EF4-FFF2-40B4-BE49-F238E27FC236}">
                <a16:creationId xmlns:a16="http://schemas.microsoft.com/office/drawing/2014/main" id="{9D19DCDC-25F2-5237-A990-58B3612A3A4D}"/>
              </a:ext>
            </a:extLst>
          </p:cNvPr>
          <p:cNvSpPr>
            <a:spLocks noChangeArrowheads="1"/>
          </p:cNvSpPr>
          <p:nvPr/>
        </p:nvSpPr>
        <p:spPr bwMode="auto">
          <a:xfrm>
            <a:off x="8480667" y="5312534"/>
            <a:ext cx="1728000" cy="383831"/>
          </a:xfrm>
          <a:prstGeom prst="rect">
            <a:avLst/>
          </a:prstGeom>
          <a:solidFill>
            <a:srgbClr val="3B5BA1"/>
          </a:solidFill>
          <a:ln w="9525" algn="ctr">
            <a:noFill/>
            <a:round/>
          </a:ln>
          <a:effectLst/>
        </p:spPr>
        <p:txBody>
          <a:bodyPr wrap="none" anchor="ctr"/>
          <a:lstStyle>
            <a:defPPr/>
          </a:lstStyle>
          <a:p>
            <a:r>
              <a:rPr lang="de-DE" altLang="de-DE" sz="2000" b="1">
                <a:solidFill>
                  <a:schemeClr val="bg1"/>
                </a:solidFill>
                <a:latin typeface="Calibri" panose="020F0502020204030204" pitchFamily="34" charset="0"/>
                <a:ea typeface="+mj-ea"/>
                <a:cs typeface="Calibri" panose="020F0502020204030204" pitchFamily="34" charset="0"/>
              </a:rPr>
              <a:t>Kohlenhydrate</a:t>
            </a:r>
          </a:p>
        </p:txBody>
      </p:sp>
      <p:sp>
        <p:nvSpPr>
          <p:cNvPr id="8" name="Ovale Legende 3">
            <a:extLst>
              <a:ext uri="{FF2B5EF4-FFF2-40B4-BE49-F238E27FC236}">
                <a16:creationId xmlns:a16="http://schemas.microsoft.com/office/drawing/2014/main" id="{8478D6DE-A688-3BED-525C-1458E2420FF7}"/>
              </a:ext>
            </a:extLst>
          </p:cNvPr>
          <p:cNvSpPr>
            <a:spLocks noChangeArrowheads="1"/>
          </p:cNvSpPr>
          <p:nvPr/>
        </p:nvSpPr>
        <p:spPr bwMode="auto">
          <a:xfrm>
            <a:off x="8480666" y="1710665"/>
            <a:ext cx="1836000" cy="383831"/>
          </a:xfrm>
          <a:prstGeom prst="rect">
            <a:avLst/>
          </a:prstGeom>
          <a:solidFill>
            <a:srgbClr val="3B5BA1"/>
          </a:solidFill>
          <a:ln w="9525" algn="ctr">
            <a:noFill/>
            <a:round/>
          </a:ln>
          <a:effectLst/>
        </p:spPr>
        <p:txBody>
          <a:bodyPr wrap="none" anchor="ctr"/>
          <a:lstStyle>
            <a:defPPr/>
          </a:lstStyle>
          <a:p>
            <a:r>
              <a:rPr lang="de-DE" altLang="de-DE" sz="2000" b="1">
                <a:solidFill>
                  <a:schemeClr val="bg1"/>
                </a:solidFill>
                <a:latin typeface="Calibri" panose="020F0502020204030204" pitchFamily="34" charset="0"/>
                <a:ea typeface="+mj-ea"/>
                <a:cs typeface="Calibri" panose="020F0502020204030204" pitchFamily="34" charset="0"/>
              </a:rPr>
              <a:t>Gemüse &amp; Obst</a:t>
            </a:r>
          </a:p>
        </p:txBody>
      </p:sp>
      <p:sp>
        <p:nvSpPr>
          <p:cNvPr id="9" name="Ovale Legende 3">
            <a:extLst>
              <a:ext uri="{FF2B5EF4-FFF2-40B4-BE49-F238E27FC236}">
                <a16:creationId xmlns:a16="http://schemas.microsoft.com/office/drawing/2014/main" id="{09D9EF31-5119-9719-F26D-666604D4E3D1}"/>
              </a:ext>
            </a:extLst>
          </p:cNvPr>
          <p:cNvSpPr>
            <a:spLocks noChangeArrowheads="1"/>
          </p:cNvSpPr>
          <p:nvPr/>
        </p:nvSpPr>
        <p:spPr bwMode="auto">
          <a:xfrm>
            <a:off x="8480666" y="5711791"/>
            <a:ext cx="3060000" cy="864000"/>
          </a:xfrm>
          <a:prstGeom prst="wedgeRectCallout">
            <a:avLst>
              <a:gd name="adj1" fmla="val -44697"/>
              <a:gd name="adj2" fmla="val 2643"/>
            </a:avLst>
          </a:prstGeom>
          <a:solidFill>
            <a:srgbClr val="E4E4F2"/>
          </a:solidFill>
          <a:ln w="9525" algn="ctr">
            <a:noFill/>
            <a:round/>
          </a:ln>
          <a:effectLst/>
        </p:spPr>
        <p:txBody>
          <a:bodyPr wrap="none" lIns="36000" anchor="ctr"/>
          <a:lstStyle>
            <a:defPPr/>
            <a:lvl1pPr eaLnBrk="0" hangingPunct="0">
              <a:defRPr>
                <a:solidFill>
                  <a:schemeClr val="tx1"/>
                </a:solidFill>
                <a:latin typeface="Arial"/>
                <a:cs typeface="Arial"/>
              </a:defRPr>
            </a:lvl1pPr>
            <a:lvl2pPr marL="742950" indent="-285750" eaLnBrk="0" hangingPunct="0">
              <a:defRPr>
                <a:solidFill>
                  <a:schemeClr val="tx1"/>
                </a:solidFill>
                <a:latin typeface="Arial"/>
                <a:cs typeface="Arial"/>
              </a:defRPr>
            </a:lvl2pPr>
            <a:lvl3pPr marL="1143000" indent="-228600" eaLnBrk="0" hangingPunct="0">
              <a:defRPr>
                <a:solidFill>
                  <a:schemeClr val="tx1"/>
                </a:solidFill>
                <a:latin typeface="Arial"/>
                <a:cs typeface="Arial"/>
              </a:defRPr>
            </a:lvl3pPr>
            <a:lvl4pPr marL="1600200" indent="-228600" eaLnBrk="0" hangingPunct="0">
              <a:defRPr>
                <a:solidFill>
                  <a:schemeClr val="tx1"/>
                </a:solidFill>
                <a:latin typeface="Arial"/>
                <a:cs typeface="Arial"/>
              </a:defRPr>
            </a:lvl4pPr>
            <a:lvl5pPr marL="2057400" indent="-228600" eaLnBrk="0" hangingPunct="0">
              <a:defRPr>
                <a:solidFill>
                  <a:schemeClr val="tx1"/>
                </a:solidFill>
                <a:latin typeface="Arial"/>
                <a:cs typeface="Arial"/>
              </a:defRPr>
            </a:lvl5pPr>
            <a:lvl6pPr marL="2514600" indent="-228600" eaLnBrk="0" fontAlgn="base" hangingPunct="0">
              <a:spcBef>
                <a:spcPct val="0"/>
              </a:spcBef>
              <a:spcAft>
                <a:spcPct val="0"/>
              </a:spcAft>
              <a:defRPr>
                <a:solidFill>
                  <a:schemeClr val="tx1"/>
                </a:solidFill>
                <a:latin typeface="Arial"/>
                <a:cs typeface="Arial"/>
              </a:defRPr>
            </a:lvl6pPr>
            <a:lvl7pPr marL="2971800" indent="-228600" eaLnBrk="0" fontAlgn="base" hangingPunct="0">
              <a:spcBef>
                <a:spcPct val="0"/>
              </a:spcBef>
              <a:spcAft>
                <a:spcPct val="0"/>
              </a:spcAft>
              <a:defRPr>
                <a:solidFill>
                  <a:schemeClr val="tx1"/>
                </a:solidFill>
                <a:latin typeface="Arial"/>
                <a:cs typeface="Arial"/>
              </a:defRPr>
            </a:lvl7pPr>
            <a:lvl8pPr marL="3429000" indent="-228600" eaLnBrk="0" fontAlgn="base" hangingPunct="0">
              <a:spcBef>
                <a:spcPct val="0"/>
              </a:spcBef>
              <a:spcAft>
                <a:spcPct val="0"/>
              </a:spcAft>
              <a:defRPr>
                <a:solidFill>
                  <a:schemeClr val="tx1"/>
                </a:solidFill>
                <a:latin typeface="Arial"/>
                <a:cs typeface="Arial"/>
              </a:defRPr>
            </a:lvl8pPr>
            <a:lvl9pPr marL="3886200" indent="-228600" eaLnBrk="0" fontAlgn="base" hangingPunct="0">
              <a:spcBef>
                <a:spcPct val="0"/>
              </a:spcBef>
              <a:spcAft>
                <a:spcPct val="0"/>
              </a:spcAft>
              <a:defRPr>
                <a:solidFill>
                  <a:schemeClr val="tx1"/>
                </a:solidFill>
                <a:latin typeface="Arial"/>
                <a:cs typeface="Arial"/>
              </a:defRPr>
            </a:lvl9pPr>
          </a:lstStyle>
          <a:p>
            <a:pPr marL="285750" indent="-20002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1 – 2 Scheiben Vollkornbrot </a:t>
            </a:r>
            <a:r>
              <a:rPr lang="de-DE" altLang="de-DE" sz="1600" b="1">
                <a:solidFill>
                  <a:srgbClr val="3B5BA1"/>
                </a:solidFill>
                <a:latin typeface="Calibri" panose="020F0502020204030204" pitchFamily="34" charset="0"/>
                <a:cs typeface="Calibri" panose="020F0502020204030204" pitchFamily="34" charset="0"/>
              </a:rPr>
              <a:t>oder</a:t>
            </a:r>
          </a:p>
          <a:p>
            <a:pPr marL="285750" indent="-20002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2 EL grobe Getreideflocken </a:t>
            </a:r>
            <a:r>
              <a:rPr lang="de-DE" altLang="de-DE" sz="1600" b="1">
                <a:solidFill>
                  <a:srgbClr val="3B5BA1"/>
                </a:solidFill>
                <a:latin typeface="Calibri" panose="020F0502020204030204" pitchFamily="34" charset="0"/>
                <a:cs typeface="Calibri" panose="020F0502020204030204" pitchFamily="34" charset="0"/>
              </a:rPr>
              <a:t>oder</a:t>
            </a:r>
          </a:p>
          <a:p>
            <a:pPr marL="285750" indent="-200025">
              <a:buFont typeface="Arial" panose="020B0604020202020204" pitchFamily="34" charset="0"/>
              <a:buChar char="•"/>
            </a:pPr>
            <a:r>
              <a:rPr lang="de-DE" altLang="de-DE" sz="1600">
                <a:solidFill>
                  <a:srgbClr val="3B5BA1"/>
                </a:solidFill>
                <a:latin typeface="Calibri" panose="020F0502020204030204" pitchFamily="34" charset="0"/>
                <a:cs typeface="Calibri" panose="020F0502020204030204" pitchFamily="34" charset="0"/>
              </a:rPr>
              <a:t>1 großes Vollkorngebäck</a:t>
            </a:r>
          </a:p>
        </p:txBody>
      </p:sp>
      <p:sp>
        <p:nvSpPr>
          <p:cNvPr id="10" name="Ovale Legende 3">
            <a:extLst>
              <a:ext uri="{FF2B5EF4-FFF2-40B4-BE49-F238E27FC236}">
                <a16:creationId xmlns:a16="http://schemas.microsoft.com/office/drawing/2014/main" id="{F4F085F8-1F1A-0EA8-8AAF-82DB37D8A0CA}"/>
              </a:ext>
            </a:extLst>
          </p:cNvPr>
          <p:cNvSpPr>
            <a:spLocks noChangeArrowheads="1"/>
          </p:cNvSpPr>
          <p:nvPr/>
        </p:nvSpPr>
        <p:spPr bwMode="auto">
          <a:xfrm>
            <a:off x="8480667" y="2907774"/>
            <a:ext cx="900000" cy="383831"/>
          </a:xfrm>
          <a:prstGeom prst="rect">
            <a:avLst/>
          </a:prstGeom>
          <a:solidFill>
            <a:srgbClr val="3B5BA1"/>
          </a:solidFill>
          <a:ln w="9525" algn="ctr">
            <a:noFill/>
            <a:round/>
          </a:ln>
          <a:effectLst/>
        </p:spPr>
        <p:txBody>
          <a:bodyPr wrap="none" anchor="ctr"/>
          <a:lstStyle>
            <a:defPPr/>
          </a:lstStyle>
          <a:p>
            <a:r>
              <a:rPr lang="de-DE" altLang="de-DE" sz="2000" b="1">
                <a:solidFill>
                  <a:schemeClr val="bg1"/>
                </a:solidFill>
                <a:latin typeface="Calibri" panose="020F0502020204030204" pitchFamily="34" charset="0"/>
                <a:ea typeface="+mj-ea"/>
                <a:cs typeface="Calibri" panose="020F0502020204030204" pitchFamily="34" charset="0"/>
              </a:rPr>
              <a:t>Eiweiß</a:t>
            </a:r>
          </a:p>
        </p:txBody>
      </p:sp>
      <p:pic>
        <p:nvPicPr>
          <p:cNvPr id="17" name="Grafik 16">
            <a:extLst>
              <a:ext uri="{FF2B5EF4-FFF2-40B4-BE49-F238E27FC236}">
                <a16:creationId xmlns:a16="http://schemas.microsoft.com/office/drawing/2014/main" id="{47E983B8-D097-F796-9C79-8B43BA73D475}"/>
              </a:ext>
            </a:extLst>
          </p:cNvPr>
          <p:cNvPicPr>
            <a:picLocks noChangeAspect="1"/>
          </p:cNvPicPr>
          <p:nvPr/>
        </p:nvPicPr>
        <p:blipFill>
          <a:blip r:embed="rId3" cstate="screen">
            <a:extLst>
              <a:ext uri="{28A0092B-C50C-407E-A947-70E740481C1C}">
                <a14:useLocalDpi xmlns:a14="http://schemas.microsoft.com/office/drawing/2010/main"/>
              </a:ext>
            </a:extLst>
          </a:blip>
          <a:srcRect l="413" r="1841" b="-70"/>
          <a:stretch>
            <a:fillRect/>
          </a:stretch>
        </p:blipFill>
        <p:spPr>
          <a:xfrm>
            <a:off x="0" y="1566000"/>
            <a:ext cx="8330400" cy="5148000"/>
          </a:xfrm>
          <a:prstGeom prst="rect">
            <a:avLst/>
          </a:prstGeom>
        </p:spPr>
      </p:pic>
      <p:sp>
        <p:nvSpPr>
          <p:cNvPr id="19" name="Ovale Legende 2">
            <a:extLst>
              <a:ext uri="{FF2B5EF4-FFF2-40B4-BE49-F238E27FC236}">
                <a16:creationId xmlns:a16="http://schemas.microsoft.com/office/drawing/2014/main" id="{9EA698B5-7F0A-BE00-62F4-F1E372331EDD}"/>
              </a:ext>
            </a:extLst>
          </p:cNvPr>
          <p:cNvSpPr>
            <a:spLocks noChangeArrowheads="1"/>
          </p:cNvSpPr>
          <p:nvPr/>
        </p:nvSpPr>
        <p:spPr bwMode="auto">
          <a:xfrm>
            <a:off x="5472405" y="1711171"/>
            <a:ext cx="2744895" cy="900000"/>
          </a:xfrm>
          <a:prstGeom prst="wedgeRectCallout">
            <a:avLst>
              <a:gd name="adj1" fmla="val 40475"/>
              <a:gd name="adj2" fmla="val 22330"/>
            </a:avLst>
          </a:prstGeom>
          <a:solidFill>
            <a:srgbClr val="E4E4F2"/>
          </a:solidFill>
          <a:ln w="9525" algn="ctr">
            <a:noFill/>
            <a:round/>
          </a:ln>
          <a:effectLst/>
        </p:spPr>
        <p:txBody>
          <a:bodyPr wrap="none" anchor="ctr"/>
          <a:lstStyle>
            <a:defPPr/>
          </a:lstStyle>
          <a:p>
            <a:r>
              <a:rPr lang="de-DE" altLang="de-DE" sz="1600" b="1">
                <a:solidFill>
                  <a:srgbClr val="3B5BA1"/>
                </a:solidFill>
                <a:latin typeface="Calibri" panose="020F0502020204030204" pitchFamily="34" charset="0"/>
                <a:ea typeface="+mj-ea"/>
                <a:cs typeface="Calibri" panose="020F0502020204030204" pitchFamily="34" charset="0"/>
              </a:rPr>
              <a:t>Kalorienfreie Getränke </a:t>
            </a:r>
          </a:p>
          <a:p>
            <a:r>
              <a:rPr lang="de-DE" altLang="de-DE" sz="1600">
                <a:solidFill>
                  <a:srgbClr val="3B5BA1"/>
                </a:solidFill>
                <a:latin typeface="Calibri" panose="020F0502020204030204" pitchFamily="34" charset="0"/>
                <a:ea typeface="+mj-ea"/>
                <a:cs typeface="Calibri" panose="020F0502020204030204" pitchFamily="34" charset="0"/>
              </a:rPr>
              <a:t>wie Wasser, Mineral, Tee </a:t>
            </a:r>
            <a:r>
              <a:rPr lang="de-DE" altLang="de-DE" sz="1600" b="1">
                <a:solidFill>
                  <a:srgbClr val="3B5BA1"/>
                </a:solidFill>
                <a:latin typeface="Calibri" panose="020F0502020204030204" pitchFamily="34" charset="0"/>
                <a:ea typeface="+mj-ea"/>
                <a:cs typeface="Calibri" panose="020F0502020204030204" pitchFamily="34" charset="0"/>
              </a:rPr>
              <a:t>oder</a:t>
            </a:r>
            <a:r>
              <a:rPr lang="de-DE" altLang="de-DE" sz="1600">
                <a:solidFill>
                  <a:srgbClr val="3B5BA1"/>
                </a:solidFill>
                <a:latin typeface="Calibri" panose="020F0502020204030204" pitchFamily="34" charset="0"/>
                <a:ea typeface="+mj-ea"/>
                <a:cs typeface="Calibri" panose="020F0502020204030204" pitchFamily="34" charset="0"/>
              </a:rPr>
              <a:t> </a:t>
            </a:r>
          </a:p>
          <a:p>
            <a:r>
              <a:rPr lang="de-DE" altLang="de-DE" sz="1600">
                <a:solidFill>
                  <a:srgbClr val="3B5BA1"/>
                </a:solidFill>
                <a:latin typeface="Calibri" panose="020F0502020204030204" pitchFamily="34" charset="0"/>
                <a:ea typeface="+mj-ea"/>
                <a:cs typeface="Calibri" panose="020F0502020204030204" pitchFamily="34" charset="0"/>
              </a:rPr>
              <a:t>gelegentlich Light-Getränke</a:t>
            </a:r>
          </a:p>
        </p:txBody>
      </p:sp>
    </p:spTree>
    <p:extLst>
      <p:ext uri="{BB962C8B-B14F-4D97-AF65-F5344CB8AC3E}">
        <p14:creationId xmlns:p14="http://schemas.microsoft.com/office/powerpoint/2010/main" val="32109802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0000"/>
            <a:ext cx="8275320" cy="1080000"/>
          </a:xfrm>
        </p:spPr>
        <p:txBody>
          <a:bodyPr>
            <a:normAutofit fontScale="90000"/>
          </a:bodyPr>
          <a:lstStyle>
            <a:defPPr/>
          </a:lstStyle>
          <a:p>
            <a:pPr>
              <a:spcBef>
                <a:spcPts val="1200"/>
              </a:spcBef>
              <a:spcAft>
                <a:spcPts val="1200"/>
              </a:spcAft>
            </a:pPr>
            <a:r>
              <a:rPr lang="de-DE"/>
              <a:t>So genießen Sie gesund – </a:t>
            </a:r>
            <a:br>
              <a:rPr lang="de-DE"/>
            </a:br>
            <a:br>
              <a:rPr lang="de-DE" sz="1000"/>
            </a:br>
            <a:r>
              <a:rPr lang="de-DE" sz="2400"/>
              <a:t>Die Österreichische Ernährungspyramide </a:t>
            </a:r>
            <a:r>
              <a:rPr lang="de-DE" sz="2400" b="1" u="sng"/>
              <a:t>mit</a:t>
            </a:r>
            <a:r>
              <a:rPr lang="de-DE" sz="2400"/>
              <a:t> Fisch und Fleisch</a:t>
            </a:r>
            <a:endParaRPr lang="de-DE"/>
          </a:p>
        </p:txBody>
      </p:sp>
      <p:sp>
        <p:nvSpPr>
          <p:cNvPr id="3" name="Rechteck 2">
            <a:extLst>
              <a:ext uri="{FF2B5EF4-FFF2-40B4-BE49-F238E27FC236}">
                <a16:creationId xmlns:a16="http://schemas.microsoft.com/office/drawing/2014/main" id="{97AD956B-8046-5674-3767-E69C25280224}"/>
              </a:ext>
            </a:extLst>
          </p:cNvPr>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2</a:t>
            </a:r>
            <a:endParaRPr lang="de-DE" sz="2800" b="1"/>
          </a:p>
        </p:txBody>
      </p:sp>
      <p:pic>
        <p:nvPicPr>
          <p:cNvPr id="4" name="Grafik 3">
            <a:extLst>
              <a:ext uri="{FF2B5EF4-FFF2-40B4-BE49-F238E27FC236}">
                <a16:creationId xmlns:a16="http://schemas.microsoft.com/office/drawing/2014/main" id="{BB198F84-E28A-BBA3-6D42-92F46ED73B47}"/>
              </a:ext>
            </a:extLst>
          </p:cNvPr>
          <p:cNvPicPr>
            <a:picLocks noChangeAspect="1"/>
          </p:cNvPicPr>
          <p:nvPr/>
        </p:nvPicPr>
        <p:blipFill>
          <a:blip r:embed="rId2" cstate="screen">
            <a:extLst>
              <a:ext uri="{28A0092B-C50C-407E-A947-70E740481C1C}">
                <a14:useLocalDpi xmlns:a14="http://schemas.microsoft.com/office/drawing/2010/main"/>
              </a:ext>
            </a:extLst>
          </a:blip>
          <a:srcRect t="14852" b="10138"/>
          <a:stretch>
            <a:fillRect/>
          </a:stretch>
        </p:blipFill>
        <p:spPr>
          <a:xfrm>
            <a:off x="838200" y="2105242"/>
            <a:ext cx="7707001" cy="4087628"/>
          </a:xfrm>
          <a:prstGeom prst="rect">
            <a:avLst/>
          </a:prstGeom>
        </p:spPr>
      </p:pic>
      <p:sp>
        <p:nvSpPr>
          <p:cNvPr id="8" name="Textfeld 7">
            <a:extLst>
              <a:ext uri="{FF2B5EF4-FFF2-40B4-BE49-F238E27FC236}">
                <a16:creationId xmlns:a16="http://schemas.microsoft.com/office/drawing/2014/main" id="{E82B2F71-EE51-9D2A-70D0-CD1C33BF6017}"/>
              </a:ext>
            </a:extLst>
          </p:cNvPr>
          <p:cNvSpPr txBox="1"/>
          <p:nvPr/>
        </p:nvSpPr>
        <p:spPr>
          <a:xfrm>
            <a:off x="2903255" y="6528389"/>
            <a:ext cx="6385489" cy="152966"/>
          </a:xfrm>
          <a:prstGeom prst="rect">
            <a:avLst/>
          </a:prstGeom>
        </p:spPr>
        <p:txBody>
          <a:bodyPr vert="horz" wrap="none" lIns="0" tIns="0" rIns="0" bIns="0" rtlCol="0">
            <a:noAutofit/>
          </a:bodyPr>
          <a:lstStyle>
            <a:defPPr/>
          </a:lstStyle>
          <a:p>
            <a:pPr marR="0" algn="ctr" rtl="0"/>
            <a:r>
              <a:rPr lang="de-AT" sz="1800" b="0" u="none" strike="noStrike" baseline="30000">
                <a:solidFill>
                  <a:srgbClr val="000000"/>
                </a:solidFill>
                <a:latin typeface="Calibri" panose="020F0502020204030204" pitchFamily="34" charset="0"/>
              </a:rPr>
              <a:t>Quellenangabe: Bundesministerium für Soziales, Gesundheit, Pflege und Konsumentenschutz, 2024</a:t>
            </a:r>
          </a:p>
        </p:txBody>
      </p:sp>
      <p:sp>
        <p:nvSpPr>
          <p:cNvPr id="9" name="Ovale Legende 24">
            <a:extLst>
              <a:ext uri="{FF2B5EF4-FFF2-40B4-BE49-F238E27FC236}">
                <a16:creationId xmlns:a16="http://schemas.microsoft.com/office/drawing/2014/main" id="{D9E188C2-E392-2556-FAFD-D6C149C5EA97}"/>
              </a:ext>
            </a:extLst>
          </p:cNvPr>
          <p:cNvSpPr>
            <a:spLocks noChangeArrowheads="1"/>
          </p:cNvSpPr>
          <p:nvPr/>
        </p:nvSpPr>
        <p:spPr bwMode="auto">
          <a:xfrm>
            <a:off x="7415561" y="1917498"/>
            <a:ext cx="3938239" cy="1620000"/>
          </a:xfrm>
          <a:prstGeom prst="wedgeRectCallout">
            <a:avLst>
              <a:gd name="adj1" fmla="val -39443"/>
              <a:gd name="adj2" fmla="val -10157"/>
            </a:avLst>
          </a:prstGeom>
          <a:solidFill>
            <a:srgbClr val="E4E4F2"/>
          </a:solidFill>
          <a:ln w="9525" algn="ctr">
            <a:noFill/>
            <a:round/>
          </a:ln>
          <a:effectLst/>
        </p:spPr>
        <p:txBody>
          <a:bodyPr wrap="square" lIns="180000" tIns="180000" rIns="180000" bIns="180000" anchor="t" anchorCtr="0">
            <a:spAutoFit/>
          </a:bodyPr>
          <a:lstStyle>
            <a:defPPr/>
          </a:lstStyle>
          <a:p>
            <a:pPr marR="0" algn="l" rtl="0"/>
            <a:r>
              <a:rPr lang="de-AT" sz="2800" i="0" u="none" strike="noStrike" baseline="30000">
                <a:solidFill>
                  <a:srgbClr val="575756"/>
                </a:solidFill>
                <a:latin typeface="Calibri" panose="020F0502020204030204" pitchFamily="34" charset="0"/>
              </a:rPr>
              <a:t>Weitere Informationen und entsprechende Empfehlungen zur Ernährungspyramide finden Sie auf der Seite des Sozialministeriums:</a:t>
            </a:r>
          </a:p>
          <a:p>
            <a:pPr marR="0" algn="l" rtl="0"/>
            <a:r>
              <a:rPr lang="de-AT" sz="3200" b="1" i="0" u="none" strike="noStrike" baseline="30000">
                <a:solidFill>
                  <a:srgbClr val="3B5BA0"/>
                </a:solidFill>
                <a:latin typeface="Calibri" panose="020F0502020204030204" pitchFamily="34" charset="0"/>
              </a:rPr>
              <a:t>www.sozialministerium.gv.at</a:t>
            </a:r>
          </a:p>
        </p:txBody>
      </p:sp>
    </p:spTree>
    <p:extLst>
      <p:ext uri="{BB962C8B-B14F-4D97-AF65-F5344CB8AC3E}">
        <p14:creationId xmlns:p14="http://schemas.microsoft.com/office/powerpoint/2010/main" val="40413782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0000"/>
            <a:ext cx="8275320" cy="1080000"/>
          </a:xfrm>
        </p:spPr>
        <p:txBody>
          <a:bodyPr>
            <a:normAutofit fontScale="90000"/>
          </a:bodyPr>
          <a:lstStyle>
            <a:defPPr/>
          </a:lstStyle>
          <a:p>
            <a:pPr>
              <a:spcBef>
                <a:spcPts val="1200"/>
              </a:spcBef>
              <a:spcAft>
                <a:spcPts val="1200"/>
              </a:spcAft>
            </a:pPr>
            <a:r>
              <a:rPr lang="de-DE"/>
              <a:t>So genießen Sie gesund – </a:t>
            </a:r>
            <a:br>
              <a:rPr lang="de-DE"/>
            </a:br>
            <a:br>
              <a:rPr lang="de-DE" sz="1000"/>
            </a:br>
            <a:r>
              <a:rPr lang="de-DE" sz="2400"/>
              <a:t>Die Österreichische Ernährungspyramide </a:t>
            </a:r>
            <a:r>
              <a:rPr lang="de-DE" sz="2400" b="1" u="sng"/>
              <a:t>ohne</a:t>
            </a:r>
            <a:r>
              <a:rPr lang="de-DE" sz="2400"/>
              <a:t> Fisch und Fleisch</a:t>
            </a:r>
            <a:endParaRPr lang="de-DE"/>
          </a:p>
        </p:txBody>
      </p:sp>
      <p:sp>
        <p:nvSpPr>
          <p:cNvPr id="3" name="Rechteck 2">
            <a:extLst>
              <a:ext uri="{FF2B5EF4-FFF2-40B4-BE49-F238E27FC236}">
                <a16:creationId xmlns:a16="http://schemas.microsoft.com/office/drawing/2014/main" id="{BB347324-E545-FECD-C1E7-927A85F05593}"/>
              </a:ext>
            </a:extLst>
          </p:cNvPr>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2</a:t>
            </a:r>
            <a:endParaRPr lang="de-DE" sz="2800" b="1"/>
          </a:p>
        </p:txBody>
      </p:sp>
      <p:sp>
        <p:nvSpPr>
          <p:cNvPr id="8" name="Textfeld 7">
            <a:extLst>
              <a:ext uri="{FF2B5EF4-FFF2-40B4-BE49-F238E27FC236}">
                <a16:creationId xmlns:a16="http://schemas.microsoft.com/office/drawing/2014/main" id="{38026933-1D91-ECA4-2962-78E37E014ED9}"/>
              </a:ext>
            </a:extLst>
          </p:cNvPr>
          <p:cNvSpPr txBox="1"/>
          <p:nvPr/>
        </p:nvSpPr>
        <p:spPr>
          <a:xfrm>
            <a:off x="2903255" y="6528389"/>
            <a:ext cx="6385489" cy="152966"/>
          </a:xfrm>
          <a:prstGeom prst="rect">
            <a:avLst/>
          </a:prstGeom>
        </p:spPr>
        <p:txBody>
          <a:bodyPr vert="horz" wrap="none" lIns="0" tIns="0" rIns="0" bIns="0" rtlCol="0">
            <a:noAutofit/>
          </a:bodyPr>
          <a:lstStyle>
            <a:defPPr/>
          </a:lstStyle>
          <a:p>
            <a:pPr marR="0" algn="ctr" rtl="0"/>
            <a:r>
              <a:rPr lang="de-AT" sz="1800" b="0" u="none" strike="noStrike" baseline="30000">
                <a:solidFill>
                  <a:srgbClr val="000000"/>
                </a:solidFill>
                <a:latin typeface="Calibri" panose="020F0502020204030204" pitchFamily="34" charset="0"/>
              </a:rPr>
              <a:t>Quellenangabe: Bundesministerium für Soziales, Gesundheit, Pflege und Konsumentenschutz, 2024</a:t>
            </a:r>
          </a:p>
        </p:txBody>
      </p:sp>
      <p:pic>
        <p:nvPicPr>
          <p:cNvPr id="9" name="Grafik 8">
            <a:extLst>
              <a:ext uri="{FF2B5EF4-FFF2-40B4-BE49-F238E27FC236}">
                <a16:creationId xmlns:a16="http://schemas.microsoft.com/office/drawing/2014/main" id="{43C7DDCF-AF05-5544-54D2-B7850AB73F15}"/>
              </a:ext>
            </a:extLst>
          </p:cNvPr>
          <p:cNvPicPr>
            <a:picLocks noChangeAspect="1"/>
          </p:cNvPicPr>
          <p:nvPr/>
        </p:nvPicPr>
        <p:blipFill>
          <a:blip r:embed="rId2" cstate="screen">
            <a:extLst>
              <a:ext uri="{28A0092B-C50C-407E-A947-70E740481C1C}">
                <a14:useLocalDpi xmlns:a14="http://schemas.microsoft.com/office/drawing/2010/main"/>
              </a:ext>
            </a:extLst>
          </a:blip>
          <a:srcRect t="14807" b="11111"/>
          <a:stretch>
            <a:fillRect/>
          </a:stretch>
        </p:blipFill>
        <p:spPr>
          <a:xfrm>
            <a:off x="838200" y="2105242"/>
            <a:ext cx="7707001" cy="4037114"/>
          </a:xfrm>
          <a:prstGeom prst="rect">
            <a:avLst/>
          </a:prstGeom>
        </p:spPr>
      </p:pic>
      <p:sp>
        <p:nvSpPr>
          <p:cNvPr id="10" name="Ovale Legende 24">
            <a:extLst>
              <a:ext uri="{FF2B5EF4-FFF2-40B4-BE49-F238E27FC236}">
                <a16:creationId xmlns:a16="http://schemas.microsoft.com/office/drawing/2014/main" id="{56DF3643-8F99-3C08-1D55-DE5883A80B93}"/>
              </a:ext>
            </a:extLst>
          </p:cNvPr>
          <p:cNvSpPr>
            <a:spLocks noChangeArrowheads="1"/>
          </p:cNvSpPr>
          <p:nvPr/>
        </p:nvSpPr>
        <p:spPr bwMode="auto">
          <a:xfrm>
            <a:off x="7415561" y="1917498"/>
            <a:ext cx="3938239" cy="1620000"/>
          </a:xfrm>
          <a:prstGeom prst="wedgeRectCallout">
            <a:avLst>
              <a:gd name="adj1" fmla="val -39443"/>
              <a:gd name="adj2" fmla="val -10157"/>
            </a:avLst>
          </a:prstGeom>
          <a:solidFill>
            <a:srgbClr val="E4E4F2"/>
          </a:solidFill>
          <a:ln w="9525" algn="ctr">
            <a:noFill/>
            <a:round/>
          </a:ln>
          <a:effectLst/>
        </p:spPr>
        <p:txBody>
          <a:bodyPr wrap="square" lIns="180000" tIns="180000" rIns="180000" bIns="180000" anchor="t" anchorCtr="0">
            <a:spAutoFit/>
          </a:bodyPr>
          <a:lstStyle>
            <a:defPPr/>
          </a:lstStyle>
          <a:p>
            <a:pPr marR="0" algn="l" rtl="0"/>
            <a:r>
              <a:rPr lang="de-AT" sz="2800" i="0" u="none" strike="noStrike" baseline="30000">
                <a:solidFill>
                  <a:srgbClr val="575756"/>
                </a:solidFill>
                <a:latin typeface="Calibri" panose="020F0502020204030204" pitchFamily="34" charset="0"/>
              </a:rPr>
              <a:t>Weitere Informationen und entsprechende Empfehlungen zur Ernährungspyramide finden Sie auf der Seite des Sozialministeriums:</a:t>
            </a:r>
          </a:p>
          <a:p>
            <a:pPr marR="0" algn="l" rtl="0"/>
            <a:r>
              <a:rPr lang="de-AT" sz="3200" b="1" i="0" u="none" strike="noStrike" baseline="30000">
                <a:solidFill>
                  <a:srgbClr val="3B5BA0"/>
                </a:solidFill>
                <a:latin typeface="Calibri" panose="020F0502020204030204" pitchFamily="34" charset="0"/>
              </a:rPr>
              <a:t>www.sozialministerium.gv.at</a:t>
            </a:r>
          </a:p>
        </p:txBody>
      </p:sp>
    </p:spTree>
    <p:extLst>
      <p:ext uri="{BB962C8B-B14F-4D97-AF65-F5344CB8AC3E}">
        <p14:creationId xmlns:p14="http://schemas.microsoft.com/office/powerpoint/2010/main" val="149986397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1D1479B-D32E-547B-3DED-43603A6C37AB}"/>
              </a:ext>
            </a:extLst>
          </p:cNvPr>
          <p:cNvSpPr>
            <a:spLocks noGrp="1"/>
          </p:cNvSpPr>
          <p:nvPr>
            <p:ph type="title"/>
          </p:nvPr>
        </p:nvSpPr>
        <p:spPr/>
        <p:txBody>
          <a:bodyPr>
            <a:normAutofit fontScale="90000"/>
          </a:bodyPr>
          <a:lstStyle>
            <a:defPPr/>
          </a:lstStyle>
          <a:p>
            <a:r>
              <a:rPr lang="de-DE"/>
              <a:t>Ernährungspyramide: </a:t>
            </a:r>
            <a:br>
              <a:rPr lang="de-DE"/>
            </a:br>
            <a:r>
              <a:rPr lang="de-DE" b="1"/>
              <a:t>Alkoholfreie Getränke</a:t>
            </a:r>
            <a:endParaRPr lang="de-AT"/>
          </a:p>
        </p:txBody>
      </p:sp>
      <p:sp>
        <p:nvSpPr>
          <p:cNvPr id="10" name="Inhaltsplatzhalter 9">
            <a:extLst>
              <a:ext uri="{FF2B5EF4-FFF2-40B4-BE49-F238E27FC236}">
                <a16:creationId xmlns:a16="http://schemas.microsoft.com/office/drawing/2014/main" id="{9EE02C10-782A-CD76-7F45-8F67B9C88DDF}"/>
              </a:ext>
            </a:extLst>
          </p:cNvPr>
          <p:cNvSpPr>
            <a:spLocks noGrp="1"/>
          </p:cNvSpPr>
          <p:nvPr>
            <p:ph idx="1"/>
          </p:nvPr>
        </p:nvSpPr>
        <p:spPr/>
        <p:txBody>
          <a:bodyPr/>
          <a:lstStyle>
            <a:defPPr/>
          </a:lstStyle>
          <a:p>
            <a:pPr>
              <a:defRPr/>
            </a:pPr>
            <a:r>
              <a:rPr lang="de-DE" altLang="de-DE" sz="2400" b="1"/>
              <a:t>Täglich</a:t>
            </a:r>
            <a:r>
              <a:rPr lang="de-DE" altLang="de-DE" sz="2400"/>
              <a:t> 1,5 bis 2 Liter zucker- und alkohol</a:t>
            </a:r>
            <a:r>
              <a:rPr lang="de-DE" altLang="de-DE" sz="2400" b="1"/>
              <a:t>freie</a:t>
            </a:r>
            <a:r>
              <a:rPr lang="de-DE" altLang="de-DE" sz="2400"/>
              <a:t> Getränke </a:t>
            </a:r>
            <a:br>
              <a:rPr lang="de-DE" altLang="de-DE" sz="2400"/>
            </a:br>
            <a:r>
              <a:rPr lang="de-DE" altLang="de-DE" sz="2400"/>
              <a:t>(z. B. Leitungswasser, Mineralwasser, ungesüßter Tee und Kaffee)</a:t>
            </a:r>
          </a:p>
          <a:p>
            <a:pPr>
              <a:defRPr/>
            </a:pPr>
            <a:r>
              <a:rPr lang="de-AT" altLang="de-DE" sz="2400"/>
              <a:t>Alkohol ist ein Genussmittel und kein Getränk – </a:t>
            </a:r>
            <a:br>
              <a:rPr lang="de-AT" altLang="de-DE" sz="2400"/>
            </a:br>
            <a:r>
              <a:rPr lang="de-AT" altLang="de-DE" sz="2400"/>
              <a:t>hat viel Zucker und Kalorien</a:t>
            </a:r>
            <a:endParaRPr lang="de-DE" altLang="de-DE" sz="1600"/>
          </a:p>
          <a:p>
            <a:endParaRPr lang="de-AT"/>
          </a:p>
        </p:txBody>
      </p:sp>
      <p:sp>
        <p:nvSpPr>
          <p:cNvPr id="11" name="Ovale Legende 24">
            <a:extLst>
              <a:ext uri="{FF2B5EF4-FFF2-40B4-BE49-F238E27FC236}">
                <a16:creationId xmlns:a16="http://schemas.microsoft.com/office/drawing/2014/main" id="{CF47B4C8-50CE-FB32-191F-5613BA1EED38}"/>
              </a:ext>
            </a:extLst>
          </p:cNvPr>
          <p:cNvSpPr>
            <a:spLocks noChangeArrowheads="1"/>
          </p:cNvSpPr>
          <p:nvPr/>
        </p:nvSpPr>
        <p:spPr bwMode="auto">
          <a:xfrm>
            <a:off x="838200" y="4577926"/>
            <a:ext cx="7125929" cy="757130"/>
          </a:xfrm>
          <a:prstGeom prst="wedgeRectCallout">
            <a:avLst>
              <a:gd name="adj1" fmla="val -39443"/>
              <a:gd name="adj2" fmla="val -10157"/>
            </a:avLst>
          </a:prstGeom>
          <a:solidFill>
            <a:srgbClr val="E4E4F2"/>
          </a:solidFill>
          <a:ln w="9525" algn="ctr">
            <a:noFill/>
            <a:round/>
          </a:ln>
          <a:effectLst/>
        </p:spPr>
        <p:txBody>
          <a:bodyPr wrap="square" lIns="90000" anchor="t" anchorCtr="0">
            <a:spAutoFit/>
          </a:bodyPr>
          <a:lstStyle>
            <a:defPPr/>
          </a:lstStyle>
          <a:p>
            <a:pPr>
              <a:lnSpc>
                <a:spcPct val="90000"/>
              </a:lnSpc>
              <a:spcBef>
                <a:spcPts val="300"/>
              </a:spcBef>
            </a:pPr>
            <a:r>
              <a:rPr lang="de-DE" sz="2400" i="1">
                <a:solidFill>
                  <a:srgbClr val="575756"/>
                </a:solidFill>
              </a:rPr>
              <a:t>Trinken Sie über den Tag verteilt. Das kann den Heißhunger verringern und den Blutzucker senken.</a:t>
            </a:r>
          </a:p>
        </p:txBody>
      </p:sp>
      <p:sp>
        <p:nvSpPr>
          <p:cNvPr id="12" name="Ovale Legende 3">
            <a:extLst>
              <a:ext uri="{FF2B5EF4-FFF2-40B4-BE49-F238E27FC236}">
                <a16:creationId xmlns:a16="http://schemas.microsoft.com/office/drawing/2014/main" id="{2377CFF3-A36F-30E0-AA89-3F3614CDEC62}"/>
              </a:ext>
            </a:extLst>
          </p:cNvPr>
          <p:cNvSpPr>
            <a:spLocks noChangeArrowheads="1"/>
          </p:cNvSpPr>
          <p:nvPr/>
        </p:nvSpPr>
        <p:spPr bwMode="auto">
          <a:xfrm>
            <a:off x="838203" y="4016497"/>
            <a:ext cx="882014" cy="523220"/>
          </a:xfrm>
          <a:prstGeom prst="rect">
            <a:avLst/>
          </a:prstGeom>
          <a:solidFill>
            <a:srgbClr val="3B5BA1"/>
          </a:solidFill>
          <a:ln w="9525" algn="ctr">
            <a:noFill/>
            <a:round/>
          </a:ln>
          <a:effectLst/>
        </p:spPr>
        <p:txBody>
          <a:bodyPr wrap="square" anchor="ctr">
            <a:spAutoFit/>
          </a:bodyPr>
          <a:lstStyle>
            <a:defPPr/>
          </a:lstStyle>
          <a:p>
            <a:r>
              <a:rPr lang="de-DE" altLang="de-DE" sz="2800" b="1">
                <a:solidFill>
                  <a:schemeClr val="bg1"/>
                </a:solidFill>
                <a:latin typeface="Calibri" panose="020F0502020204030204" pitchFamily="34" charset="0"/>
                <a:ea typeface="+mj-ea"/>
                <a:cs typeface="Calibri" panose="020F0502020204030204" pitchFamily="34" charset="0"/>
              </a:rPr>
              <a:t>Tipp</a:t>
            </a:r>
          </a:p>
        </p:txBody>
      </p:sp>
      <p:pic>
        <p:nvPicPr>
          <p:cNvPr id="13" name="Grafik 12">
            <a:extLst>
              <a:ext uri="{FF2B5EF4-FFF2-40B4-BE49-F238E27FC236}">
                <a16:creationId xmlns:a16="http://schemas.microsoft.com/office/drawing/2014/main" id="{B1D71691-092E-5F8F-836F-0C482E4BA50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71840" y="3095516"/>
            <a:ext cx="2854090" cy="2996795"/>
          </a:xfrm>
          <a:prstGeom prst="rect">
            <a:avLst/>
          </a:prstGeom>
          <a:ln w="12700" cap="rnd">
            <a:noFill/>
          </a:ln>
        </p:spPr>
      </p:pic>
    </p:spTree>
    <p:extLst>
      <p:ext uri="{BB962C8B-B14F-4D97-AF65-F5344CB8AC3E}">
        <p14:creationId xmlns:p14="http://schemas.microsoft.com/office/powerpoint/2010/main" val="62271074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defPPr/>
          </a:lstStyle>
          <a:p>
            <a:r>
              <a:rPr lang="de-DE"/>
              <a:t>Ernährungspyramide: </a:t>
            </a:r>
            <a:br>
              <a:rPr lang="de-DE"/>
            </a:br>
            <a:r>
              <a:rPr lang="de-DE" b="1"/>
              <a:t>Gemüse und Obst</a:t>
            </a:r>
            <a:endParaRPr lang="de-DE">
              <a:solidFill>
                <a:srgbClr val="FF0000"/>
              </a:solidFill>
            </a:endParaRPr>
          </a:p>
        </p:txBody>
      </p:sp>
      <p:sp>
        <p:nvSpPr>
          <p:cNvPr id="3" name="Inhaltsplatzhalter 2"/>
          <p:cNvSpPr>
            <a:spLocks noGrp="1"/>
          </p:cNvSpPr>
          <p:nvPr>
            <p:ph idx="1"/>
          </p:nvPr>
        </p:nvSpPr>
        <p:spPr/>
        <p:txBody>
          <a:bodyPr>
            <a:normAutofit/>
          </a:bodyPr>
          <a:lstStyle>
            <a:defPPr/>
          </a:lstStyle>
          <a:p>
            <a:pPr>
              <a:defRPr/>
            </a:pPr>
            <a:r>
              <a:rPr lang="de-DE" altLang="de-DE" sz="2400" b="1">
                <a:solidFill>
                  <a:srgbClr val="3B5BA1"/>
                </a:solidFill>
              </a:rPr>
              <a:t>Täglich</a:t>
            </a:r>
            <a:r>
              <a:rPr lang="de-DE" altLang="de-DE" sz="2400">
                <a:solidFill>
                  <a:srgbClr val="3B5BA1"/>
                </a:solidFill>
              </a:rPr>
              <a:t> </a:t>
            </a:r>
            <a:r>
              <a:rPr lang="de-DE" altLang="de-DE" sz="2400"/>
              <a:t>mind. 3 Portionen Gemüse</a:t>
            </a:r>
          </a:p>
          <a:p>
            <a:pPr>
              <a:defRPr/>
            </a:pPr>
            <a:r>
              <a:rPr lang="de-DE" altLang="de-DE" sz="2400" b="1">
                <a:solidFill>
                  <a:srgbClr val="3B5BA1"/>
                </a:solidFill>
              </a:rPr>
              <a:t>Täglich</a:t>
            </a:r>
            <a:r>
              <a:rPr lang="de-DE" altLang="de-DE" sz="2400">
                <a:solidFill>
                  <a:srgbClr val="3B5BA1"/>
                </a:solidFill>
              </a:rPr>
              <a:t> </a:t>
            </a:r>
            <a:r>
              <a:rPr lang="de-DE" altLang="de-DE" sz="2400"/>
              <a:t>max. 2 Portionen Obst </a:t>
            </a:r>
            <a:endParaRPr lang="de-DE" altLang="de-DE" sz="2400">
              <a:solidFill>
                <a:srgbClr val="3B5BA1"/>
              </a:solidFill>
            </a:endParaRPr>
          </a:p>
        </p:txBody>
      </p:sp>
      <p:sp>
        <p:nvSpPr>
          <p:cNvPr id="4" name="Rechteck 3">
            <a:extLst>
              <a:ext uri="{FF2B5EF4-FFF2-40B4-BE49-F238E27FC236}">
                <a16:creationId xmlns:a16="http://schemas.microsoft.com/office/drawing/2014/main" id="{20416801-F9C3-A8C6-33DC-8598A33DA7D7}"/>
              </a:ext>
            </a:extLst>
          </p:cNvPr>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2</a:t>
            </a:r>
            <a:endParaRPr lang="de-DE" sz="2800" b="1"/>
          </a:p>
        </p:txBody>
      </p:sp>
      <p:sp>
        <p:nvSpPr>
          <p:cNvPr id="5" name="Ovale Legende 24">
            <a:extLst>
              <a:ext uri="{FF2B5EF4-FFF2-40B4-BE49-F238E27FC236}">
                <a16:creationId xmlns:a16="http://schemas.microsoft.com/office/drawing/2014/main" id="{155A4ACA-9A1E-8EAA-3508-4FADCFCEDD07}"/>
              </a:ext>
            </a:extLst>
          </p:cNvPr>
          <p:cNvSpPr>
            <a:spLocks noChangeArrowheads="1"/>
          </p:cNvSpPr>
          <p:nvPr/>
        </p:nvSpPr>
        <p:spPr bwMode="auto">
          <a:xfrm>
            <a:off x="838200" y="3992043"/>
            <a:ext cx="5928360" cy="1089529"/>
          </a:xfrm>
          <a:prstGeom prst="wedgeRectCallout">
            <a:avLst>
              <a:gd name="adj1" fmla="val -39443"/>
              <a:gd name="adj2" fmla="val -10157"/>
            </a:avLst>
          </a:prstGeom>
          <a:solidFill>
            <a:srgbClr val="E4E4F2"/>
          </a:solidFill>
          <a:ln w="9525" algn="ctr">
            <a:noFill/>
            <a:round/>
          </a:ln>
          <a:effectLst/>
        </p:spPr>
        <p:txBody>
          <a:bodyPr wrap="square" lIns="90000" anchor="t" anchorCtr="0">
            <a:spAutoFit/>
          </a:bodyPr>
          <a:lstStyle>
            <a:defPPr/>
          </a:lstStyle>
          <a:p>
            <a:pPr>
              <a:lnSpc>
                <a:spcPct val="90000"/>
              </a:lnSpc>
              <a:spcBef>
                <a:spcPts val="300"/>
              </a:spcBef>
            </a:pPr>
            <a:r>
              <a:rPr lang="de-DE" sz="2400" i="1">
                <a:solidFill>
                  <a:srgbClr val="575756"/>
                </a:solidFill>
              </a:rPr>
              <a:t>Mehrmals täglich Gemüse, Salat und Obst machen Ihren Speiseplan vitamin-, mineral- und ballaststoffreich!</a:t>
            </a:r>
          </a:p>
        </p:txBody>
      </p:sp>
      <p:sp>
        <p:nvSpPr>
          <p:cNvPr id="7" name="Ovale Legende 3">
            <a:extLst>
              <a:ext uri="{FF2B5EF4-FFF2-40B4-BE49-F238E27FC236}">
                <a16:creationId xmlns:a16="http://schemas.microsoft.com/office/drawing/2014/main" id="{CB1C3710-9436-1A3C-EA4D-A7A46CC3021D}"/>
              </a:ext>
            </a:extLst>
          </p:cNvPr>
          <p:cNvSpPr>
            <a:spLocks noChangeArrowheads="1"/>
          </p:cNvSpPr>
          <p:nvPr/>
        </p:nvSpPr>
        <p:spPr bwMode="auto">
          <a:xfrm>
            <a:off x="838203" y="3430614"/>
            <a:ext cx="882014" cy="523220"/>
          </a:xfrm>
          <a:prstGeom prst="rect">
            <a:avLst/>
          </a:prstGeom>
          <a:solidFill>
            <a:srgbClr val="3B5BA1"/>
          </a:solidFill>
          <a:ln w="9525" algn="ctr">
            <a:noFill/>
            <a:round/>
          </a:ln>
          <a:effectLst/>
        </p:spPr>
        <p:txBody>
          <a:bodyPr wrap="square" anchor="ctr">
            <a:spAutoFit/>
          </a:bodyPr>
          <a:lstStyle>
            <a:defPPr/>
          </a:lstStyle>
          <a:p>
            <a:r>
              <a:rPr lang="de-DE" altLang="de-DE" sz="2800" b="1">
                <a:solidFill>
                  <a:schemeClr val="bg1"/>
                </a:solidFill>
                <a:latin typeface="Calibri" panose="020F0502020204030204" pitchFamily="34" charset="0"/>
                <a:ea typeface="+mj-ea"/>
                <a:cs typeface="Calibri" panose="020F0502020204030204" pitchFamily="34" charset="0"/>
              </a:rPr>
              <a:t>Tipp</a:t>
            </a:r>
          </a:p>
        </p:txBody>
      </p:sp>
      <p:pic>
        <p:nvPicPr>
          <p:cNvPr id="10" name="Grafik 9">
            <a:extLst>
              <a:ext uri="{FF2B5EF4-FFF2-40B4-BE49-F238E27FC236}">
                <a16:creationId xmlns:a16="http://schemas.microsoft.com/office/drawing/2014/main" id="{57F20475-004B-2206-9565-50A55A3D9B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34197" y="2583910"/>
            <a:ext cx="4419600" cy="1280160"/>
          </a:xfrm>
          <a:prstGeom prst="rect">
            <a:avLst/>
          </a:prstGeom>
        </p:spPr>
      </p:pic>
      <p:pic>
        <p:nvPicPr>
          <p:cNvPr id="11" name="Grafik 10">
            <a:extLst>
              <a:ext uri="{FF2B5EF4-FFF2-40B4-BE49-F238E27FC236}">
                <a16:creationId xmlns:a16="http://schemas.microsoft.com/office/drawing/2014/main" id="{40FB9FBF-9D57-BCCA-7102-EDB943579D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8580" y="4153182"/>
            <a:ext cx="2743200" cy="1280160"/>
          </a:xfrm>
          <a:prstGeom prst="rect">
            <a:avLst/>
          </a:prstGeom>
        </p:spPr>
      </p:pic>
    </p:spTree>
    <p:extLst>
      <p:ext uri="{BB962C8B-B14F-4D97-AF65-F5344CB8AC3E}">
        <p14:creationId xmlns:p14="http://schemas.microsoft.com/office/powerpoint/2010/main" val="288921831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defPPr/>
          </a:lstStyle>
          <a:p>
            <a:r>
              <a:rPr lang="de-DE"/>
              <a:t>Ernährungspyramide: </a:t>
            </a:r>
            <a:br>
              <a:rPr lang="de-DE"/>
            </a:br>
            <a:r>
              <a:rPr lang="de-DE" b="1"/>
              <a:t>Getreide und Kartoffeln</a:t>
            </a:r>
            <a:endParaRPr lang="de-DE"/>
          </a:p>
        </p:txBody>
      </p:sp>
      <p:sp>
        <p:nvSpPr>
          <p:cNvPr id="3" name="Inhaltsplatzhalter 2"/>
          <p:cNvSpPr>
            <a:spLocks noGrp="1"/>
          </p:cNvSpPr>
          <p:nvPr>
            <p:ph idx="1"/>
          </p:nvPr>
        </p:nvSpPr>
        <p:spPr/>
        <p:txBody>
          <a:bodyPr>
            <a:normAutofit/>
          </a:bodyPr>
          <a:lstStyle>
            <a:defPPr/>
          </a:lstStyle>
          <a:p>
            <a:r>
              <a:rPr lang="de-DE" altLang="de-DE" sz="2400" b="1">
                <a:solidFill>
                  <a:srgbClr val="3B5BA1"/>
                </a:solidFill>
              </a:rPr>
              <a:t>Täglich</a:t>
            </a:r>
            <a:r>
              <a:rPr lang="de-DE" altLang="de-DE" sz="2400">
                <a:solidFill>
                  <a:srgbClr val="3B5BA1"/>
                </a:solidFill>
              </a:rPr>
              <a:t> </a:t>
            </a:r>
            <a:r>
              <a:rPr lang="de-DE" altLang="de-DE" sz="2400"/>
              <a:t>4 Portionen Getreide, Brot, Nudeln, Reis oder Kartoffeln – </a:t>
            </a:r>
            <a:br>
              <a:rPr lang="de-DE" altLang="de-DE" sz="2400"/>
            </a:br>
            <a:r>
              <a:rPr lang="de-DE" altLang="de-DE" sz="2400"/>
              <a:t>vorzugsweise Vollkorn</a:t>
            </a:r>
          </a:p>
          <a:p>
            <a:r>
              <a:rPr lang="de-DE" altLang="de-DE" sz="2400" b="1">
                <a:solidFill>
                  <a:srgbClr val="3B5BA1"/>
                </a:solidFill>
              </a:rPr>
              <a:t>        Täglich</a:t>
            </a:r>
            <a:r>
              <a:rPr lang="de-DE" altLang="de-DE" sz="2400">
                <a:solidFill>
                  <a:srgbClr val="3B5BA1"/>
                </a:solidFill>
              </a:rPr>
              <a:t> </a:t>
            </a:r>
            <a:r>
              <a:rPr lang="de-DE" altLang="de-DE" sz="2400"/>
              <a:t>5 Portionen</a:t>
            </a:r>
          </a:p>
        </p:txBody>
      </p:sp>
      <p:sp>
        <p:nvSpPr>
          <p:cNvPr id="4" name="Rechteck 3">
            <a:extLst>
              <a:ext uri="{FF2B5EF4-FFF2-40B4-BE49-F238E27FC236}">
                <a16:creationId xmlns:a16="http://schemas.microsoft.com/office/drawing/2014/main" id="{031C72E4-56B2-256A-052D-E0F23C206B1B}"/>
              </a:ext>
            </a:extLst>
          </p:cNvPr>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2</a:t>
            </a:r>
            <a:endParaRPr lang="de-DE" sz="2800" b="1"/>
          </a:p>
        </p:txBody>
      </p:sp>
      <p:pic>
        <p:nvPicPr>
          <p:cNvPr id="5" name="Grafik 4">
            <a:extLst>
              <a:ext uri="{FF2B5EF4-FFF2-40B4-BE49-F238E27FC236}">
                <a16:creationId xmlns:a16="http://schemas.microsoft.com/office/drawing/2014/main" id="{DFDD1FC6-2B98-6887-38B5-13FF527A24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4850" y="2400570"/>
            <a:ext cx="800100" cy="800100"/>
          </a:xfrm>
          <a:prstGeom prst="rect">
            <a:avLst/>
          </a:prstGeom>
        </p:spPr>
      </p:pic>
      <p:sp>
        <p:nvSpPr>
          <p:cNvPr id="6" name="Ovale Legende 24">
            <a:extLst>
              <a:ext uri="{FF2B5EF4-FFF2-40B4-BE49-F238E27FC236}">
                <a16:creationId xmlns:a16="http://schemas.microsoft.com/office/drawing/2014/main" id="{F0FC37BF-1B23-326A-64E6-F61BC9FD852E}"/>
              </a:ext>
            </a:extLst>
          </p:cNvPr>
          <p:cNvSpPr>
            <a:spLocks noChangeArrowheads="1"/>
          </p:cNvSpPr>
          <p:nvPr/>
        </p:nvSpPr>
        <p:spPr bwMode="auto">
          <a:xfrm>
            <a:off x="838200" y="4245493"/>
            <a:ext cx="6912000" cy="757130"/>
          </a:xfrm>
          <a:prstGeom prst="wedgeRectCallout">
            <a:avLst>
              <a:gd name="adj1" fmla="val -39443"/>
              <a:gd name="adj2" fmla="val -10157"/>
            </a:avLst>
          </a:prstGeom>
          <a:solidFill>
            <a:srgbClr val="E4E4F2"/>
          </a:solidFill>
          <a:ln w="9525" algn="ctr">
            <a:noFill/>
            <a:round/>
          </a:ln>
          <a:effectLst/>
        </p:spPr>
        <p:txBody>
          <a:bodyPr wrap="square" lIns="90000" anchor="t" anchorCtr="0">
            <a:spAutoFit/>
          </a:bodyPr>
          <a:lstStyle>
            <a:defPPr/>
          </a:lstStyle>
          <a:p>
            <a:pPr>
              <a:lnSpc>
                <a:spcPct val="90000"/>
              </a:lnSpc>
              <a:spcBef>
                <a:spcPts val="300"/>
              </a:spcBef>
            </a:pPr>
            <a:r>
              <a:rPr lang="de-DE" sz="2400" i="1">
                <a:solidFill>
                  <a:srgbClr val="575756"/>
                </a:solidFill>
              </a:rPr>
              <a:t>Möglichst grobe Vollkornprodukte verwenden, denn diese lassen den Blutzucker langsamer ansteigen.</a:t>
            </a:r>
          </a:p>
        </p:txBody>
      </p:sp>
      <p:sp>
        <p:nvSpPr>
          <p:cNvPr id="8" name="Ovale Legende 3">
            <a:extLst>
              <a:ext uri="{FF2B5EF4-FFF2-40B4-BE49-F238E27FC236}">
                <a16:creationId xmlns:a16="http://schemas.microsoft.com/office/drawing/2014/main" id="{B7D9693C-826D-95EC-7F1A-3D19560FF5C4}"/>
              </a:ext>
            </a:extLst>
          </p:cNvPr>
          <p:cNvSpPr>
            <a:spLocks noChangeArrowheads="1"/>
          </p:cNvSpPr>
          <p:nvPr/>
        </p:nvSpPr>
        <p:spPr bwMode="auto">
          <a:xfrm>
            <a:off x="838203" y="3684064"/>
            <a:ext cx="882014" cy="523220"/>
          </a:xfrm>
          <a:prstGeom prst="rect">
            <a:avLst/>
          </a:prstGeom>
          <a:solidFill>
            <a:srgbClr val="3B5BA1"/>
          </a:solidFill>
          <a:ln w="9525" algn="ctr">
            <a:noFill/>
            <a:round/>
          </a:ln>
          <a:effectLst/>
        </p:spPr>
        <p:txBody>
          <a:bodyPr wrap="square" anchor="ctr">
            <a:spAutoFit/>
          </a:bodyPr>
          <a:lstStyle>
            <a:defPPr/>
          </a:lstStyle>
          <a:p>
            <a:r>
              <a:rPr lang="de-DE" altLang="de-DE" sz="2800" b="1">
                <a:solidFill>
                  <a:schemeClr val="bg1"/>
                </a:solidFill>
                <a:latin typeface="Calibri" panose="020F0502020204030204" pitchFamily="34" charset="0"/>
                <a:ea typeface="+mj-ea"/>
                <a:cs typeface="Calibri" panose="020F0502020204030204" pitchFamily="34" charset="0"/>
              </a:rPr>
              <a:t>Tipp</a:t>
            </a:r>
          </a:p>
        </p:txBody>
      </p:sp>
      <p:pic>
        <p:nvPicPr>
          <p:cNvPr id="11" name="Grafik 10">
            <a:extLst>
              <a:ext uri="{FF2B5EF4-FFF2-40B4-BE49-F238E27FC236}">
                <a16:creationId xmlns:a16="http://schemas.microsoft.com/office/drawing/2014/main" id="{D866751C-945E-C9D1-7AC0-3FA5A6096526}"/>
              </a:ext>
            </a:extLst>
          </p:cNvPr>
          <p:cNvPicPr>
            <a:picLocks noChangeAspect="1"/>
          </p:cNvPicPr>
          <p:nvPr/>
        </p:nvPicPr>
        <p:blipFill>
          <a:blip r:embed="rId4" cstate="screen">
            <a:extLst>
              <a:ext uri="{28A0092B-C50C-407E-A947-70E740481C1C}">
                <a14:useLocalDpi xmlns:a14="http://schemas.microsoft.com/office/drawing/2010/main"/>
              </a:ext>
            </a:extLst>
          </a:blip>
          <a:srcRect r="51312"/>
          <a:stretch>
            <a:fillRect/>
          </a:stretch>
        </p:blipFill>
        <p:spPr>
          <a:xfrm>
            <a:off x="7985760" y="2530205"/>
            <a:ext cx="3116440" cy="1280160"/>
          </a:xfrm>
          <a:prstGeom prst="rect">
            <a:avLst/>
          </a:prstGeom>
        </p:spPr>
      </p:pic>
      <p:pic>
        <p:nvPicPr>
          <p:cNvPr id="12" name="Grafik 11">
            <a:extLst>
              <a:ext uri="{FF2B5EF4-FFF2-40B4-BE49-F238E27FC236}">
                <a16:creationId xmlns:a16="http://schemas.microsoft.com/office/drawing/2014/main" id="{DB642CE9-5DDA-FF4E-0316-1BBD6F40FAF1}"/>
              </a:ext>
            </a:extLst>
          </p:cNvPr>
          <p:cNvPicPr>
            <a:picLocks noChangeAspect="1"/>
          </p:cNvPicPr>
          <p:nvPr/>
        </p:nvPicPr>
        <p:blipFill>
          <a:blip r:embed="rId4" cstate="screen">
            <a:extLst>
              <a:ext uri="{28A0092B-C50C-407E-A947-70E740481C1C}">
                <a14:useLocalDpi xmlns:a14="http://schemas.microsoft.com/office/drawing/2010/main"/>
              </a:ext>
            </a:extLst>
          </a:blip>
          <a:srcRect l="49799"/>
          <a:stretch>
            <a:fillRect/>
          </a:stretch>
        </p:blipFill>
        <p:spPr>
          <a:xfrm>
            <a:off x="7985760" y="4195990"/>
            <a:ext cx="3213240" cy="1280160"/>
          </a:xfrm>
          <a:prstGeom prst="rect">
            <a:avLst/>
          </a:prstGeom>
        </p:spPr>
      </p:pic>
      <p:sp>
        <p:nvSpPr>
          <p:cNvPr id="13" name="Textfeld 12">
            <a:extLst>
              <a:ext uri="{FF2B5EF4-FFF2-40B4-BE49-F238E27FC236}">
                <a16:creationId xmlns:a16="http://schemas.microsoft.com/office/drawing/2014/main" id="{8E549857-435B-74BB-BF4B-AC4D570BE826}"/>
              </a:ext>
            </a:extLst>
          </p:cNvPr>
          <p:cNvSpPr txBox="1"/>
          <p:nvPr/>
        </p:nvSpPr>
        <p:spPr>
          <a:xfrm>
            <a:off x="1279210" y="5563723"/>
            <a:ext cx="6100762" cy="461665"/>
          </a:xfrm>
          <a:prstGeom prst="rect">
            <a:avLst/>
          </a:prstGeom>
          <a:noFill/>
        </p:spPr>
        <p:txBody>
          <a:bodyPr wrap="square">
            <a:spAutoFit/>
          </a:bodyPr>
          <a:lstStyle>
            <a:defPPr/>
          </a:lstStyle>
          <a:p>
            <a:r>
              <a:rPr lang="de-DE" sz="2400" baseline="30000">
                <a:solidFill>
                  <a:srgbClr val="000000"/>
                </a:solidFill>
                <a:latin typeface="Calibri" panose="020F0502020204030204" pitchFamily="34" charset="0"/>
              </a:rPr>
              <a:t> </a:t>
            </a:r>
            <a:r>
              <a:rPr lang="de-DE" sz="2400" b="0" i="0" u="none" strike="noStrike" baseline="30000">
                <a:solidFill>
                  <a:srgbClr val="000000"/>
                </a:solidFill>
                <a:latin typeface="Calibri" panose="020F0502020204030204" pitchFamily="34" charset="0"/>
              </a:rPr>
              <a:t>Ernährungsempfehlungen bei vegetarischer Ernährung</a:t>
            </a:r>
            <a:endParaRPr lang="de-AT" sz="2400"/>
          </a:p>
        </p:txBody>
      </p:sp>
      <p:pic>
        <p:nvPicPr>
          <p:cNvPr id="14" name="Grafik 13">
            <a:extLst>
              <a:ext uri="{FF2B5EF4-FFF2-40B4-BE49-F238E27FC236}">
                <a16:creationId xmlns:a16="http://schemas.microsoft.com/office/drawing/2014/main" id="{BB220EA1-B27C-4A80-C1AB-8226EE9802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8200" y="5476150"/>
            <a:ext cx="523221" cy="523221"/>
          </a:xfrm>
          <a:prstGeom prst="rect">
            <a:avLst/>
          </a:prstGeom>
        </p:spPr>
      </p:pic>
    </p:spTree>
    <p:extLst>
      <p:ext uri="{BB962C8B-B14F-4D97-AF65-F5344CB8AC3E}">
        <p14:creationId xmlns:p14="http://schemas.microsoft.com/office/powerpoint/2010/main" val="246046899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defPPr/>
          </a:lstStyle>
          <a:p>
            <a:r>
              <a:rPr lang="de-DE"/>
              <a:t>Ernährungspyramide: </a:t>
            </a:r>
            <a:br>
              <a:rPr lang="de-DE"/>
            </a:br>
            <a:r>
              <a:rPr lang="de-DE" b="1"/>
              <a:t>Milch und Milchprodukte</a:t>
            </a:r>
          </a:p>
        </p:txBody>
      </p:sp>
      <p:sp>
        <p:nvSpPr>
          <p:cNvPr id="3" name="Inhaltsplatzhalter 2"/>
          <p:cNvSpPr>
            <a:spLocks noGrp="1"/>
          </p:cNvSpPr>
          <p:nvPr>
            <p:ph idx="1"/>
          </p:nvPr>
        </p:nvSpPr>
        <p:spPr/>
        <p:txBody>
          <a:bodyPr>
            <a:normAutofit/>
          </a:bodyPr>
          <a:lstStyle>
            <a:defPPr/>
          </a:lstStyle>
          <a:p>
            <a:pPr>
              <a:defRPr/>
            </a:pPr>
            <a:r>
              <a:rPr lang="de-DE" altLang="de-DE" sz="2400" b="1">
                <a:solidFill>
                  <a:srgbClr val="3B5BA1"/>
                </a:solidFill>
              </a:rPr>
              <a:t>Täglich </a:t>
            </a:r>
            <a:r>
              <a:rPr lang="de-DE" altLang="de-DE" sz="2400"/>
              <a:t>2 Portionen Milch und Milchprodukte</a:t>
            </a:r>
          </a:p>
          <a:p>
            <a:pPr>
              <a:defRPr/>
            </a:pPr>
            <a:r>
              <a:rPr lang="de-DE" altLang="de-DE" sz="2400" b="1">
                <a:solidFill>
                  <a:srgbClr val="3B5BA1"/>
                </a:solidFill>
              </a:rPr>
              <a:t>        Täglich 3</a:t>
            </a:r>
            <a:r>
              <a:rPr lang="de-DE" altLang="de-DE" sz="2400">
                <a:solidFill>
                  <a:srgbClr val="3B5BA1"/>
                </a:solidFill>
              </a:rPr>
              <a:t> </a:t>
            </a:r>
            <a:r>
              <a:rPr lang="de-DE" altLang="de-DE" sz="2400"/>
              <a:t>Portionen Milch und Milchprodukte</a:t>
            </a:r>
          </a:p>
          <a:p>
            <a:pPr>
              <a:defRPr/>
            </a:pPr>
            <a:endParaRPr lang="de-AT" altLang="de-DE" sz="2400">
              <a:solidFill>
                <a:srgbClr val="3B5BA1"/>
              </a:solidFill>
            </a:endParaRPr>
          </a:p>
        </p:txBody>
      </p:sp>
      <p:sp>
        <p:nvSpPr>
          <p:cNvPr id="4" name="Rechteck 3">
            <a:extLst>
              <a:ext uri="{FF2B5EF4-FFF2-40B4-BE49-F238E27FC236}">
                <a16:creationId xmlns:a16="http://schemas.microsoft.com/office/drawing/2014/main" id="{E646F722-6136-2B55-6C7C-2280354C70AC}"/>
              </a:ext>
            </a:extLst>
          </p:cNvPr>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2</a:t>
            </a:r>
            <a:endParaRPr lang="de-DE" sz="2800" b="1"/>
          </a:p>
        </p:txBody>
      </p:sp>
      <p:sp>
        <p:nvSpPr>
          <p:cNvPr id="5" name="Ovale Legende 24">
            <a:extLst>
              <a:ext uri="{FF2B5EF4-FFF2-40B4-BE49-F238E27FC236}">
                <a16:creationId xmlns:a16="http://schemas.microsoft.com/office/drawing/2014/main" id="{D6C149D4-BEDA-ADA9-F156-5D86B2510F78}"/>
              </a:ext>
            </a:extLst>
          </p:cNvPr>
          <p:cNvSpPr>
            <a:spLocks noChangeArrowheads="1"/>
          </p:cNvSpPr>
          <p:nvPr/>
        </p:nvSpPr>
        <p:spPr bwMode="auto">
          <a:xfrm>
            <a:off x="838200" y="4005339"/>
            <a:ext cx="5329820" cy="1089529"/>
          </a:xfrm>
          <a:prstGeom prst="wedgeRectCallout">
            <a:avLst>
              <a:gd name="adj1" fmla="val -39443"/>
              <a:gd name="adj2" fmla="val -10157"/>
            </a:avLst>
          </a:prstGeom>
          <a:solidFill>
            <a:srgbClr val="E4E4F2"/>
          </a:solidFill>
          <a:ln w="9525" algn="ctr">
            <a:noFill/>
            <a:round/>
          </a:ln>
          <a:effectLst/>
        </p:spPr>
        <p:txBody>
          <a:bodyPr wrap="square" lIns="90000" anchor="t" anchorCtr="0">
            <a:spAutoFit/>
          </a:bodyPr>
          <a:lstStyle>
            <a:defPPr/>
          </a:lstStyle>
          <a:p>
            <a:pPr>
              <a:lnSpc>
                <a:spcPct val="90000"/>
              </a:lnSpc>
              <a:spcBef>
                <a:spcPts val="300"/>
              </a:spcBef>
            </a:pPr>
            <a:r>
              <a:rPr lang="de-DE" sz="2400" i="1">
                <a:solidFill>
                  <a:srgbClr val="575756"/>
                </a:solidFill>
              </a:rPr>
              <a:t>z. B. Naturjoghurt mit frischen Früchten – durch die Kombination mit Joghurt steigt der Blutzuckerspiegel langsamer an</a:t>
            </a:r>
          </a:p>
        </p:txBody>
      </p:sp>
      <p:sp>
        <p:nvSpPr>
          <p:cNvPr id="7" name="Ovale Legende 3">
            <a:extLst>
              <a:ext uri="{FF2B5EF4-FFF2-40B4-BE49-F238E27FC236}">
                <a16:creationId xmlns:a16="http://schemas.microsoft.com/office/drawing/2014/main" id="{127D0835-75CA-59B0-485C-294BD695C79A}"/>
              </a:ext>
            </a:extLst>
          </p:cNvPr>
          <p:cNvSpPr>
            <a:spLocks noChangeArrowheads="1"/>
          </p:cNvSpPr>
          <p:nvPr/>
        </p:nvSpPr>
        <p:spPr bwMode="auto">
          <a:xfrm>
            <a:off x="838203" y="3443910"/>
            <a:ext cx="882014" cy="523220"/>
          </a:xfrm>
          <a:prstGeom prst="rect">
            <a:avLst/>
          </a:prstGeom>
          <a:solidFill>
            <a:srgbClr val="3B5BA1"/>
          </a:solidFill>
          <a:ln w="9525" algn="ctr">
            <a:noFill/>
            <a:round/>
          </a:ln>
          <a:effectLst/>
        </p:spPr>
        <p:txBody>
          <a:bodyPr wrap="square" anchor="ctr">
            <a:spAutoFit/>
          </a:bodyPr>
          <a:lstStyle>
            <a:defPPr/>
          </a:lstStyle>
          <a:p>
            <a:r>
              <a:rPr lang="de-DE" altLang="de-DE" sz="2800" b="1">
                <a:solidFill>
                  <a:schemeClr val="bg1"/>
                </a:solidFill>
                <a:latin typeface="Calibri" panose="020F0502020204030204" pitchFamily="34" charset="0"/>
                <a:ea typeface="+mj-ea"/>
                <a:cs typeface="Calibri" panose="020F0502020204030204" pitchFamily="34" charset="0"/>
              </a:rPr>
              <a:t>Tipp</a:t>
            </a:r>
          </a:p>
        </p:txBody>
      </p:sp>
      <p:pic>
        <p:nvPicPr>
          <p:cNvPr id="10" name="Grafik 9">
            <a:extLst>
              <a:ext uri="{FF2B5EF4-FFF2-40B4-BE49-F238E27FC236}">
                <a16:creationId xmlns:a16="http://schemas.microsoft.com/office/drawing/2014/main" id="{E8B97271-A7FC-3E02-F840-0F41ABDB5A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02774" y="3598711"/>
            <a:ext cx="5185780" cy="1815023"/>
          </a:xfrm>
          <a:prstGeom prst="rect">
            <a:avLst/>
          </a:prstGeom>
        </p:spPr>
      </p:pic>
      <p:sp>
        <p:nvSpPr>
          <p:cNvPr id="11" name="Textfeld 10">
            <a:extLst>
              <a:ext uri="{FF2B5EF4-FFF2-40B4-BE49-F238E27FC236}">
                <a16:creationId xmlns:a16="http://schemas.microsoft.com/office/drawing/2014/main" id="{23031C0F-B36A-C995-2A04-610FE79B8612}"/>
              </a:ext>
            </a:extLst>
          </p:cNvPr>
          <p:cNvSpPr txBox="1"/>
          <p:nvPr/>
        </p:nvSpPr>
        <p:spPr>
          <a:xfrm>
            <a:off x="1279210" y="5585415"/>
            <a:ext cx="6100762" cy="461665"/>
          </a:xfrm>
          <a:prstGeom prst="rect">
            <a:avLst/>
          </a:prstGeom>
          <a:noFill/>
        </p:spPr>
        <p:txBody>
          <a:bodyPr wrap="square">
            <a:spAutoFit/>
          </a:bodyPr>
          <a:lstStyle>
            <a:defPPr/>
          </a:lstStyle>
          <a:p>
            <a:r>
              <a:rPr lang="de-DE" sz="2400" baseline="30000">
                <a:solidFill>
                  <a:srgbClr val="000000"/>
                </a:solidFill>
                <a:latin typeface="Calibri" panose="020F0502020204030204" pitchFamily="34" charset="0"/>
              </a:rPr>
              <a:t> </a:t>
            </a:r>
            <a:r>
              <a:rPr lang="de-DE" sz="2400" b="0" i="0" u="none" strike="noStrike" baseline="30000">
                <a:solidFill>
                  <a:srgbClr val="000000"/>
                </a:solidFill>
                <a:latin typeface="Calibri" panose="020F0502020204030204" pitchFamily="34" charset="0"/>
              </a:rPr>
              <a:t>Ernährungsempfehlungen bei vegetarischer Ernährung</a:t>
            </a:r>
            <a:endParaRPr lang="de-AT" sz="2400"/>
          </a:p>
        </p:txBody>
      </p:sp>
      <p:pic>
        <p:nvPicPr>
          <p:cNvPr id="12" name="Grafik 11">
            <a:extLst>
              <a:ext uri="{FF2B5EF4-FFF2-40B4-BE49-F238E27FC236}">
                <a16:creationId xmlns:a16="http://schemas.microsoft.com/office/drawing/2014/main" id="{3AE90A73-9392-9340-5E1F-85B6856B4E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5497842"/>
            <a:ext cx="523221" cy="523221"/>
          </a:xfrm>
          <a:prstGeom prst="rect">
            <a:avLst/>
          </a:prstGeom>
        </p:spPr>
      </p:pic>
      <p:pic>
        <p:nvPicPr>
          <p:cNvPr id="13" name="Grafik 12">
            <a:extLst>
              <a:ext uri="{FF2B5EF4-FFF2-40B4-BE49-F238E27FC236}">
                <a16:creationId xmlns:a16="http://schemas.microsoft.com/office/drawing/2014/main" id="{3B7CAB36-F3A2-99EF-5125-DD57F21673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5018" y="2065529"/>
            <a:ext cx="800100" cy="800100"/>
          </a:xfrm>
          <a:prstGeom prst="rect">
            <a:avLst/>
          </a:prstGeom>
        </p:spPr>
      </p:pic>
    </p:spTree>
    <p:extLst>
      <p:ext uri="{BB962C8B-B14F-4D97-AF65-F5344CB8AC3E}">
        <p14:creationId xmlns:p14="http://schemas.microsoft.com/office/powerpoint/2010/main" val="52304690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defPPr/>
          </a:lstStyle>
          <a:p>
            <a:r>
              <a:rPr lang="de-DE"/>
              <a:t>Ernährungspyramide: </a:t>
            </a:r>
            <a:br>
              <a:rPr lang="de-DE"/>
            </a:br>
            <a:r>
              <a:rPr lang="de-DE" b="1"/>
              <a:t>Öle, Fette, Nüsse und Samen</a:t>
            </a:r>
            <a:endParaRPr lang="de-DE">
              <a:solidFill>
                <a:srgbClr val="FF0000"/>
              </a:solidFill>
            </a:endParaRPr>
          </a:p>
        </p:txBody>
      </p:sp>
      <p:sp>
        <p:nvSpPr>
          <p:cNvPr id="3" name="Inhaltsplatzhalter 2"/>
          <p:cNvSpPr>
            <a:spLocks noGrp="1"/>
          </p:cNvSpPr>
          <p:nvPr>
            <p:ph idx="1"/>
          </p:nvPr>
        </p:nvSpPr>
        <p:spPr/>
        <p:txBody>
          <a:bodyPr>
            <a:normAutofit/>
          </a:bodyPr>
          <a:lstStyle>
            <a:defPPr/>
          </a:lstStyle>
          <a:p>
            <a:r>
              <a:rPr lang="de-DE" altLang="de-DE" sz="2400" b="1">
                <a:solidFill>
                  <a:srgbClr val="3B5BA1"/>
                </a:solidFill>
              </a:rPr>
              <a:t>Täglich</a:t>
            </a:r>
            <a:r>
              <a:rPr lang="de-DE" altLang="de-DE" sz="2400">
                <a:solidFill>
                  <a:srgbClr val="3B5BA1"/>
                </a:solidFill>
              </a:rPr>
              <a:t> </a:t>
            </a:r>
            <a:r>
              <a:rPr lang="de-DE" altLang="de-DE" sz="2400"/>
              <a:t>1 – 2 EL Fette und Öle</a:t>
            </a:r>
          </a:p>
          <a:p>
            <a:r>
              <a:rPr lang="de-DE" altLang="de-DE" sz="2400" b="1">
                <a:solidFill>
                  <a:srgbClr val="3B5BA1"/>
                </a:solidFill>
              </a:rPr>
              <a:t>Täglich</a:t>
            </a:r>
            <a:r>
              <a:rPr lang="de-DE" altLang="de-DE" sz="2400">
                <a:solidFill>
                  <a:srgbClr val="3B5BA1"/>
                </a:solidFill>
              </a:rPr>
              <a:t> </a:t>
            </a:r>
            <a:r>
              <a:rPr lang="de-DE" altLang="de-DE" sz="2400"/>
              <a:t>2 EL Nüsse und Samen</a:t>
            </a:r>
          </a:p>
          <a:p>
            <a:r>
              <a:rPr lang="de-DE" altLang="de-DE" sz="2400"/>
              <a:t>Streich-, Back- und Bratfette sowie fettreiche Milchprodukte sparsam verwenden</a:t>
            </a:r>
          </a:p>
        </p:txBody>
      </p:sp>
      <p:sp>
        <p:nvSpPr>
          <p:cNvPr id="4" name="Rechteck 3">
            <a:extLst>
              <a:ext uri="{FF2B5EF4-FFF2-40B4-BE49-F238E27FC236}">
                <a16:creationId xmlns:a16="http://schemas.microsoft.com/office/drawing/2014/main" id="{995DFE78-3AEE-8EF3-B41E-CECBE6E52F1B}"/>
              </a:ext>
            </a:extLst>
          </p:cNvPr>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2</a:t>
            </a:r>
            <a:endParaRPr lang="de-DE" sz="2800" b="1"/>
          </a:p>
        </p:txBody>
      </p:sp>
      <p:sp>
        <p:nvSpPr>
          <p:cNvPr id="11" name="Ovale Legende 24">
            <a:extLst>
              <a:ext uri="{FF2B5EF4-FFF2-40B4-BE49-F238E27FC236}">
                <a16:creationId xmlns:a16="http://schemas.microsoft.com/office/drawing/2014/main" id="{D5F32575-DA08-B4DE-E268-4F6563181038}"/>
              </a:ext>
            </a:extLst>
          </p:cNvPr>
          <p:cNvSpPr>
            <a:spLocks noChangeArrowheads="1"/>
          </p:cNvSpPr>
          <p:nvPr/>
        </p:nvSpPr>
        <p:spPr bwMode="auto">
          <a:xfrm>
            <a:off x="838199" y="4555923"/>
            <a:ext cx="7352071" cy="1089529"/>
          </a:xfrm>
          <a:prstGeom prst="wedgeRectCallout">
            <a:avLst>
              <a:gd name="adj1" fmla="val -39443"/>
              <a:gd name="adj2" fmla="val -10157"/>
            </a:avLst>
          </a:prstGeom>
          <a:solidFill>
            <a:srgbClr val="E4E4F2"/>
          </a:solidFill>
          <a:ln w="9525" algn="ctr">
            <a:noFill/>
            <a:round/>
          </a:ln>
          <a:effectLst/>
        </p:spPr>
        <p:txBody>
          <a:bodyPr wrap="square" lIns="90000" anchor="t" anchorCtr="0">
            <a:spAutoFit/>
          </a:bodyPr>
          <a:lstStyle>
            <a:defPPr/>
          </a:lstStyle>
          <a:p>
            <a:pPr>
              <a:lnSpc>
                <a:spcPct val="90000"/>
              </a:lnSpc>
              <a:spcBef>
                <a:spcPts val="300"/>
              </a:spcBef>
            </a:pPr>
            <a:r>
              <a:rPr lang="de-DE" sz="2400" i="1" dirty="0">
                <a:solidFill>
                  <a:srgbClr val="575756"/>
                </a:solidFill>
              </a:rPr>
              <a:t>Gute pflanzliche Öle (z. B. Leinöl, Olivenöl, Rapsöl) enthalten mehrfach ungesättigte Fettsäuren, die sich positiv auf die Blutgefäße auswirken.</a:t>
            </a:r>
          </a:p>
        </p:txBody>
      </p:sp>
      <p:sp>
        <p:nvSpPr>
          <p:cNvPr id="12" name="Ovale Legende 3">
            <a:extLst>
              <a:ext uri="{FF2B5EF4-FFF2-40B4-BE49-F238E27FC236}">
                <a16:creationId xmlns:a16="http://schemas.microsoft.com/office/drawing/2014/main" id="{48F27119-5378-DFB0-5801-5875BA7450CE}"/>
              </a:ext>
            </a:extLst>
          </p:cNvPr>
          <p:cNvSpPr>
            <a:spLocks noChangeArrowheads="1"/>
          </p:cNvSpPr>
          <p:nvPr/>
        </p:nvSpPr>
        <p:spPr bwMode="auto">
          <a:xfrm>
            <a:off x="838203" y="3994494"/>
            <a:ext cx="882014" cy="523220"/>
          </a:xfrm>
          <a:prstGeom prst="rect">
            <a:avLst/>
          </a:prstGeom>
          <a:solidFill>
            <a:srgbClr val="3B5BA1"/>
          </a:solidFill>
          <a:ln w="9525" algn="ctr">
            <a:noFill/>
            <a:round/>
          </a:ln>
          <a:effectLst/>
        </p:spPr>
        <p:txBody>
          <a:bodyPr wrap="square" anchor="ctr">
            <a:spAutoFit/>
          </a:bodyPr>
          <a:lstStyle>
            <a:defPPr/>
          </a:lstStyle>
          <a:p>
            <a:r>
              <a:rPr lang="de-DE" altLang="de-DE" sz="2800" b="1">
                <a:solidFill>
                  <a:schemeClr val="bg1"/>
                </a:solidFill>
                <a:latin typeface="Calibri" panose="020F0502020204030204" pitchFamily="34" charset="0"/>
                <a:ea typeface="+mj-ea"/>
                <a:cs typeface="Calibri" panose="020F0502020204030204" pitchFamily="34" charset="0"/>
              </a:rPr>
              <a:t>Tipp</a:t>
            </a:r>
          </a:p>
        </p:txBody>
      </p:sp>
      <p:pic>
        <p:nvPicPr>
          <p:cNvPr id="13" name="Grafik 12">
            <a:extLst>
              <a:ext uri="{FF2B5EF4-FFF2-40B4-BE49-F238E27FC236}">
                <a16:creationId xmlns:a16="http://schemas.microsoft.com/office/drawing/2014/main" id="{D76BD839-3192-1B61-F00F-56F3681830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80895" y="4046652"/>
            <a:ext cx="2968152" cy="1888824"/>
          </a:xfrm>
          <a:prstGeom prst="rect">
            <a:avLst/>
          </a:prstGeom>
        </p:spPr>
      </p:pic>
    </p:spTree>
    <p:extLst>
      <p:ext uri="{BB962C8B-B14F-4D97-AF65-F5344CB8AC3E}">
        <p14:creationId xmlns:p14="http://schemas.microsoft.com/office/powerpoint/2010/main" val="141361708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456D59-8B3C-D241-7433-8A62954E7763}"/>
              </a:ext>
            </a:extLst>
          </p:cNvPr>
          <p:cNvSpPr>
            <a:spLocks noGrp="1"/>
          </p:cNvSpPr>
          <p:nvPr>
            <p:ph type="title"/>
          </p:nvPr>
        </p:nvSpPr>
        <p:spPr/>
        <p:txBody>
          <a:bodyPr>
            <a:normAutofit fontScale="90000"/>
          </a:bodyPr>
          <a:lstStyle>
            <a:defPPr/>
          </a:lstStyle>
          <a:p>
            <a:r>
              <a:rPr lang="de-DE"/>
              <a:t>Ernährungspyramide: </a:t>
            </a:r>
            <a:br>
              <a:rPr lang="de-DE"/>
            </a:br>
            <a:r>
              <a:rPr lang="de-DE" b="1"/>
              <a:t>Hülsenfrüchte</a:t>
            </a:r>
            <a:endParaRPr lang="de-AT"/>
          </a:p>
        </p:txBody>
      </p:sp>
      <p:sp>
        <p:nvSpPr>
          <p:cNvPr id="3" name="Inhaltsplatzhalter 2">
            <a:extLst>
              <a:ext uri="{FF2B5EF4-FFF2-40B4-BE49-F238E27FC236}">
                <a16:creationId xmlns:a16="http://schemas.microsoft.com/office/drawing/2014/main" id="{76D35C1B-A48C-8A8E-886E-367AA14ED69C}"/>
              </a:ext>
            </a:extLst>
          </p:cNvPr>
          <p:cNvSpPr>
            <a:spLocks noGrp="1"/>
          </p:cNvSpPr>
          <p:nvPr>
            <p:ph idx="1"/>
          </p:nvPr>
        </p:nvSpPr>
        <p:spPr/>
        <p:txBody>
          <a:bodyPr>
            <a:normAutofit/>
          </a:bodyPr>
          <a:lstStyle>
            <a:defPPr/>
          </a:lstStyle>
          <a:p>
            <a:r>
              <a:rPr lang="de-AT" sz="2400" b="1" dirty="0">
                <a:solidFill>
                  <a:srgbClr val="3B5BA1"/>
                </a:solidFill>
              </a:rPr>
              <a:t>Wöchentlich</a:t>
            </a:r>
            <a:r>
              <a:rPr lang="de-AT" sz="2400" dirty="0">
                <a:solidFill>
                  <a:srgbClr val="3B5BA1"/>
                </a:solidFill>
              </a:rPr>
              <a:t> </a:t>
            </a:r>
            <a:r>
              <a:rPr lang="de-AT" sz="2400" dirty="0"/>
              <a:t>mind. 3 Portionen</a:t>
            </a:r>
          </a:p>
          <a:p>
            <a:r>
              <a:rPr lang="de-AT" sz="2400" dirty="0">
                <a:solidFill>
                  <a:srgbClr val="3B5BA1"/>
                </a:solidFill>
              </a:rPr>
              <a:t>        </a:t>
            </a:r>
            <a:r>
              <a:rPr lang="de-AT" sz="2400" b="1" dirty="0">
                <a:solidFill>
                  <a:srgbClr val="3B5BA1"/>
                </a:solidFill>
              </a:rPr>
              <a:t>Wöchentlich</a:t>
            </a:r>
            <a:r>
              <a:rPr lang="de-AT" sz="2400" dirty="0">
                <a:solidFill>
                  <a:srgbClr val="3B5BA1"/>
                </a:solidFill>
              </a:rPr>
              <a:t> </a:t>
            </a:r>
            <a:r>
              <a:rPr lang="de-AT" sz="2400" dirty="0"/>
              <a:t>mind. 4 Portionen</a:t>
            </a:r>
          </a:p>
          <a:p>
            <a:endParaRPr lang="de-AT" sz="2400" dirty="0">
              <a:solidFill>
                <a:srgbClr val="3B5BA1"/>
              </a:solidFill>
            </a:endParaRPr>
          </a:p>
        </p:txBody>
      </p:sp>
      <p:sp>
        <p:nvSpPr>
          <p:cNvPr id="4" name="Rechteck 3">
            <a:extLst>
              <a:ext uri="{FF2B5EF4-FFF2-40B4-BE49-F238E27FC236}">
                <a16:creationId xmlns:a16="http://schemas.microsoft.com/office/drawing/2014/main" id="{81DB6046-758E-E1AE-1A7C-619B7F2DBC93}"/>
              </a:ext>
            </a:extLst>
          </p:cNvPr>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2</a:t>
            </a:r>
            <a:endParaRPr lang="de-DE" sz="2800" b="1"/>
          </a:p>
        </p:txBody>
      </p:sp>
      <p:sp>
        <p:nvSpPr>
          <p:cNvPr id="7" name="Ovale Legende 3">
            <a:extLst>
              <a:ext uri="{FF2B5EF4-FFF2-40B4-BE49-F238E27FC236}">
                <a16:creationId xmlns:a16="http://schemas.microsoft.com/office/drawing/2014/main" id="{33D01E29-74A2-1599-663B-025012A845D7}"/>
              </a:ext>
            </a:extLst>
          </p:cNvPr>
          <p:cNvSpPr>
            <a:spLocks noChangeArrowheads="1"/>
          </p:cNvSpPr>
          <p:nvPr/>
        </p:nvSpPr>
        <p:spPr bwMode="auto">
          <a:xfrm>
            <a:off x="838203" y="3429000"/>
            <a:ext cx="882014" cy="523220"/>
          </a:xfrm>
          <a:prstGeom prst="rect">
            <a:avLst/>
          </a:prstGeom>
          <a:solidFill>
            <a:srgbClr val="3B5BA1"/>
          </a:solidFill>
          <a:ln w="9525" algn="ctr">
            <a:noFill/>
            <a:round/>
          </a:ln>
          <a:effectLst/>
        </p:spPr>
        <p:txBody>
          <a:bodyPr wrap="square" anchor="ctr">
            <a:spAutoFit/>
          </a:bodyPr>
          <a:lstStyle>
            <a:defPPr/>
          </a:lstStyle>
          <a:p>
            <a:r>
              <a:rPr lang="de-DE" altLang="de-DE" sz="2800" b="1">
                <a:solidFill>
                  <a:schemeClr val="bg1"/>
                </a:solidFill>
                <a:latin typeface="Calibri" panose="020F0502020204030204" pitchFamily="34" charset="0"/>
                <a:ea typeface="+mj-ea"/>
                <a:cs typeface="Calibri" panose="020F0502020204030204" pitchFamily="34" charset="0"/>
              </a:rPr>
              <a:t>Tipp</a:t>
            </a:r>
          </a:p>
        </p:txBody>
      </p:sp>
      <p:sp>
        <p:nvSpPr>
          <p:cNvPr id="8" name="Ovale Legende 24">
            <a:extLst>
              <a:ext uri="{FF2B5EF4-FFF2-40B4-BE49-F238E27FC236}">
                <a16:creationId xmlns:a16="http://schemas.microsoft.com/office/drawing/2014/main" id="{56806DAF-BD0C-9853-E7C1-9BA672B61C31}"/>
              </a:ext>
            </a:extLst>
          </p:cNvPr>
          <p:cNvSpPr>
            <a:spLocks noChangeArrowheads="1"/>
          </p:cNvSpPr>
          <p:nvPr/>
        </p:nvSpPr>
        <p:spPr bwMode="auto">
          <a:xfrm>
            <a:off x="838200" y="3990429"/>
            <a:ext cx="6541772" cy="757130"/>
          </a:xfrm>
          <a:prstGeom prst="wedgeRectCallout">
            <a:avLst>
              <a:gd name="adj1" fmla="val -39443"/>
              <a:gd name="adj2" fmla="val -10157"/>
            </a:avLst>
          </a:prstGeom>
          <a:solidFill>
            <a:srgbClr val="E4E4F2"/>
          </a:solidFill>
          <a:ln w="9525" algn="ctr">
            <a:noFill/>
            <a:round/>
          </a:ln>
          <a:effectLst/>
        </p:spPr>
        <p:txBody>
          <a:bodyPr wrap="square" lIns="90000" anchor="t" anchorCtr="0">
            <a:spAutoFit/>
          </a:bodyPr>
          <a:lstStyle>
            <a:defPPr/>
          </a:lstStyle>
          <a:p>
            <a:pPr>
              <a:lnSpc>
                <a:spcPct val="90000"/>
              </a:lnSpc>
              <a:spcBef>
                <a:spcPts val="300"/>
              </a:spcBef>
            </a:pPr>
            <a:r>
              <a:rPr lang="de-DE" sz="2400" i="1" dirty="0">
                <a:solidFill>
                  <a:srgbClr val="575756"/>
                </a:solidFill>
              </a:rPr>
              <a:t>Essen Sie Hülsenfrüchte als Fleischersatz. Sie wirken positiv auf Blutzucker-, Fett- und Insulinspiegel. </a:t>
            </a:r>
          </a:p>
        </p:txBody>
      </p:sp>
      <p:pic>
        <p:nvPicPr>
          <p:cNvPr id="9" name="Grafik 8">
            <a:extLst>
              <a:ext uri="{FF2B5EF4-FFF2-40B4-BE49-F238E27FC236}">
                <a16:creationId xmlns:a16="http://schemas.microsoft.com/office/drawing/2014/main" id="{942830E8-4021-18E9-E396-1CA880B291D3}"/>
              </a:ext>
            </a:extLst>
          </p:cNvPr>
          <p:cNvPicPr>
            <a:picLocks noChangeAspect="1"/>
          </p:cNvPicPr>
          <p:nvPr/>
        </p:nvPicPr>
        <p:blipFill>
          <a:blip r:embed="rId2" cstate="screen">
            <a:extLst>
              <a:ext uri="{28A0092B-C50C-407E-A947-70E740481C1C}">
                <a14:useLocalDpi xmlns:a14="http://schemas.microsoft.com/office/drawing/2010/main"/>
              </a:ext>
            </a:extLst>
          </a:blip>
          <a:srcRect l="45994"/>
          <a:stretch>
            <a:fillRect/>
          </a:stretch>
        </p:blipFill>
        <p:spPr>
          <a:xfrm>
            <a:off x="7979059" y="3866094"/>
            <a:ext cx="3374738" cy="1749666"/>
          </a:xfrm>
          <a:prstGeom prst="rect">
            <a:avLst/>
          </a:prstGeom>
        </p:spPr>
      </p:pic>
      <p:pic>
        <p:nvPicPr>
          <p:cNvPr id="10" name="Grafik 9">
            <a:extLst>
              <a:ext uri="{FF2B5EF4-FFF2-40B4-BE49-F238E27FC236}">
                <a16:creationId xmlns:a16="http://schemas.microsoft.com/office/drawing/2014/main" id="{68E4C72C-EA71-FE6A-EBD4-2F5063F8E227}"/>
              </a:ext>
            </a:extLst>
          </p:cNvPr>
          <p:cNvPicPr>
            <a:picLocks noChangeAspect="1"/>
          </p:cNvPicPr>
          <p:nvPr/>
        </p:nvPicPr>
        <p:blipFill>
          <a:blip r:embed="rId3" cstate="screen">
            <a:extLst>
              <a:ext uri="{28A0092B-C50C-407E-A947-70E740481C1C}">
                <a14:useLocalDpi xmlns:a14="http://schemas.microsoft.com/office/drawing/2010/main"/>
              </a:ext>
            </a:extLst>
          </a:blip>
          <a:srcRect r="55562"/>
          <a:stretch>
            <a:fillRect/>
          </a:stretch>
        </p:blipFill>
        <p:spPr>
          <a:xfrm>
            <a:off x="8223869" y="2134345"/>
            <a:ext cx="2885118" cy="1817875"/>
          </a:xfrm>
          <a:prstGeom prst="rect">
            <a:avLst/>
          </a:prstGeom>
        </p:spPr>
      </p:pic>
      <p:sp>
        <p:nvSpPr>
          <p:cNvPr id="11" name="Textfeld 10">
            <a:extLst>
              <a:ext uri="{FF2B5EF4-FFF2-40B4-BE49-F238E27FC236}">
                <a16:creationId xmlns:a16="http://schemas.microsoft.com/office/drawing/2014/main" id="{1F7A489A-C996-561A-4263-A92CB4C9F65A}"/>
              </a:ext>
            </a:extLst>
          </p:cNvPr>
          <p:cNvSpPr txBox="1"/>
          <p:nvPr/>
        </p:nvSpPr>
        <p:spPr>
          <a:xfrm>
            <a:off x="1279210" y="5490821"/>
            <a:ext cx="6100762" cy="461665"/>
          </a:xfrm>
          <a:prstGeom prst="rect">
            <a:avLst/>
          </a:prstGeom>
          <a:noFill/>
        </p:spPr>
        <p:txBody>
          <a:bodyPr wrap="square">
            <a:spAutoFit/>
          </a:bodyPr>
          <a:lstStyle>
            <a:defPPr/>
          </a:lstStyle>
          <a:p>
            <a:r>
              <a:rPr lang="de-DE" sz="2400" baseline="30000">
                <a:solidFill>
                  <a:srgbClr val="000000"/>
                </a:solidFill>
                <a:latin typeface="Calibri" panose="020F0502020204030204" pitchFamily="34" charset="0"/>
              </a:rPr>
              <a:t> </a:t>
            </a:r>
            <a:r>
              <a:rPr lang="de-DE" sz="2400" b="0" i="0" u="none" strike="noStrike" baseline="30000">
                <a:solidFill>
                  <a:srgbClr val="000000"/>
                </a:solidFill>
                <a:latin typeface="Calibri" panose="020F0502020204030204" pitchFamily="34" charset="0"/>
              </a:rPr>
              <a:t>Ernährungsempfehlungen bei vegetarischer Ernährung</a:t>
            </a:r>
            <a:endParaRPr lang="de-AT" sz="2400"/>
          </a:p>
        </p:txBody>
      </p:sp>
      <p:pic>
        <p:nvPicPr>
          <p:cNvPr id="12" name="Grafik 11">
            <a:extLst>
              <a:ext uri="{FF2B5EF4-FFF2-40B4-BE49-F238E27FC236}">
                <a16:creationId xmlns:a16="http://schemas.microsoft.com/office/drawing/2014/main" id="{8E096C86-CFB4-2656-5A3E-3D7C92474B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200" y="5403248"/>
            <a:ext cx="523221" cy="523221"/>
          </a:xfrm>
          <a:prstGeom prst="rect">
            <a:avLst/>
          </a:prstGeom>
        </p:spPr>
      </p:pic>
      <p:pic>
        <p:nvPicPr>
          <p:cNvPr id="13" name="Grafik 12">
            <a:extLst>
              <a:ext uri="{FF2B5EF4-FFF2-40B4-BE49-F238E27FC236}">
                <a16:creationId xmlns:a16="http://schemas.microsoft.com/office/drawing/2014/main" id="{6123C9CE-DC37-AE44-D92B-FF7AE19A75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6860" y="2078124"/>
            <a:ext cx="800100" cy="800100"/>
          </a:xfrm>
          <a:prstGeom prst="rect">
            <a:avLst/>
          </a:prstGeom>
        </p:spPr>
      </p:pic>
    </p:spTree>
    <p:extLst>
      <p:ext uri="{BB962C8B-B14F-4D97-AF65-F5344CB8AC3E}">
        <p14:creationId xmlns:p14="http://schemas.microsoft.com/office/powerpoint/2010/main" val="120838618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EE6A0A7-2586-9B5C-EA17-EDDEDDBC57D8}"/>
              </a:ext>
            </a:extLst>
          </p:cNvPr>
          <p:cNvPicPr>
            <a:picLocks noChangeAspect="1"/>
          </p:cNvPicPr>
          <p:nvPr/>
        </p:nvPicPr>
        <p:blipFill>
          <a:blip r:embed="rId3" cstate="screen">
            <a:extLst>
              <a:ext uri="{28A0092B-C50C-407E-A947-70E740481C1C}">
                <a14:useLocalDpi xmlns:a14="http://schemas.microsoft.com/office/drawing/2010/main"/>
              </a:ext>
            </a:extLst>
          </a:blip>
          <a:srcRect b="1909"/>
          <a:stretch>
            <a:fillRect/>
          </a:stretch>
        </p:blipFill>
        <p:spPr>
          <a:xfrm>
            <a:off x="7143750" y="2082800"/>
            <a:ext cx="4547150" cy="1498683"/>
          </a:xfrm>
          <a:prstGeom prst="rect">
            <a:avLst/>
          </a:prstGeom>
        </p:spPr>
      </p:pic>
      <p:sp>
        <p:nvSpPr>
          <p:cNvPr id="2" name="Titel 1"/>
          <p:cNvSpPr>
            <a:spLocks noGrp="1"/>
          </p:cNvSpPr>
          <p:nvPr>
            <p:ph type="title"/>
          </p:nvPr>
        </p:nvSpPr>
        <p:spPr/>
        <p:txBody>
          <a:bodyPr>
            <a:normAutofit fontScale="90000"/>
          </a:bodyPr>
          <a:lstStyle>
            <a:defPPr/>
          </a:lstStyle>
          <a:p>
            <a:r>
              <a:rPr lang="de-DE"/>
              <a:t>Ernährungspyramide: </a:t>
            </a:r>
            <a:br>
              <a:rPr lang="de-DE"/>
            </a:br>
            <a:r>
              <a:rPr lang="de-DE" b="1"/>
              <a:t>Fisch, Fleisch und Eier</a:t>
            </a:r>
            <a:endParaRPr lang="de-DE">
              <a:solidFill>
                <a:srgbClr val="FF0000"/>
              </a:solidFill>
            </a:endParaRPr>
          </a:p>
        </p:txBody>
      </p:sp>
      <p:sp>
        <p:nvSpPr>
          <p:cNvPr id="3" name="Inhaltsplatzhalter 2"/>
          <p:cNvSpPr>
            <a:spLocks noGrp="1"/>
          </p:cNvSpPr>
          <p:nvPr>
            <p:ph idx="1"/>
          </p:nvPr>
        </p:nvSpPr>
        <p:spPr/>
        <p:txBody>
          <a:bodyPr>
            <a:normAutofit/>
          </a:bodyPr>
          <a:lstStyle>
            <a:defPPr/>
          </a:lstStyle>
          <a:p>
            <a:pPr marL="0" indent="0">
              <a:buNone/>
              <a:defRPr/>
            </a:pPr>
            <a:r>
              <a:rPr lang="de-DE" altLang="de-DE" b="1">
                <a:solidFill>
                  <a:srgbClr val="3B5BA1"/>
                </a:solidFill>
              </a:rPr>
              <a:t>Wöchentlich</a:t>
            </a:r>
            <a:r>
              <a:rPr lang="de-DE" altLang="de-DE" b="1"/>
              <a:t>  </a:t>
            </a:r>
          </a:p>
          <a:p>
            <a:pPr marL="266700" lvl="2">
              <a:spcBef>
                <a:spcPts val="1000"/>
              </a:spcBef>
              <a:buClr>
                <a:srgbClr val="3B5BA1"/>
              </a:buClr>
              <a:defRPr/>
            </a:pPr>
            <a:r>
              <a:rPr lang="de-DE" altLang="de-DE" sz="2500"/>
              <a:t>1 x Fisch (so groß wie ein Handteller)</a:t>
            </a:r>
          </a:p>
          <a:p>
            <a:pPr marL="266700" lvl="2">
              <a:spcBef>
                <a:spcPts val="1000"/>
              </a:spcBef>
              <a:buClr>
                <a:srgbClr val="3B5BA1"/>
              </a:buClr>
              <a:defRPr/>
            </a:pPr>
            <a:r>
              <a:rPr lang="de-DE" altLang="de-DE" sz="2500"/>
              <a:t>1 x mageres Fleisch (so groß wie ein Handteller)</a:t>
            </a:r>
          </a:p>
          <a:p>
            <a:pPr marL="266700" lvl="2">
              <a:spcBef>
                <a:spcPts val="1000"/>
              </a:spcBef>
              <a:buClr>
                <a:srgbClr val="3B5BA1"/>
              </a:buClr>
              <a:defRPr/>
            </a:pPr>
            <a:r>
              <a:rPr lang="de-DE" altLang="de-DE" sz="2500"/>
              <a:t>1 x Fisch oder mageres Fleisch (oder Wurst) </a:t>
            </a:r>
          </a:p>
          <a:p>
            <a:pPr marL="266700" lvl="2">
              <a:spcBef>
                <a:spcPts val="1000"/>
              </a:spcBef>
              <a:buClr>
                <a:srgbClr val="3B5BA1"/>
              </a:buClr>
              <a:defRPr/>
            </a:pPr>
            <a:r>
              <a:rPr lang="de-DE" altLang="de-DE" sz="2500"/>
              <a:t>3 Eier </a:t>
            </a:r>
          </a:p>
          <a:p>
            <a:pPr marL="266700" lvl="2">
              <a:spcBef>
                <a:spcPts val="1000"/>
              </a:spcBef>
              <a:buClr>
                <a:srgbClr val="3B5BA1"/>
              </a:buClr>
              <a:defRPr/>
            </a:pPr>
            <a:r>
              <a:rPr lang="de-DE" altLang="de-DE" sz="2500"/>
              <a:t>        4 Eier</a:t>
            </a:r>
          </a:p>
        </p:txBody>
      </p:sp>
      <p:sp>
        <p:nvSpPr>
          <p:cNvPr id="4" name="Rechteck 3">
            <a:extLst>
              <a:ext uri="{FF2B5EF4-FFF2-40B4-BE49-F238E27FC236}">
                <a16:creationId xmlns:a16="http://schemas.microsoft.com/office/drawing/2014/main" id="{AF6CB72C-3A28-7FB0-FEB5-038A56E54B9E}"/>
              </a:ext>
            </a:extLst>
          </p:cNvPr>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2</a:t>
            </a:r>
            <a:endParaRPr lang="de-DE" sz="2800" b="1"/>
          </a:p>
        </p:txBody>
      </p:sp>
      <p:sp>
        <p:nvSpPr>
          <p:cNvPr id="7" name="Ovale Legende 24">
            <a:extLst>
              <a:ext uri="{FF2B5EF4-FFF2-40B4-BE49-F238E27FC236}">
                <a16:creationId xmlns:a16="http://schemas.microsoft.com/office/drawing/2014/main" id="{829E1E8E-421A-BCA9-2066-3A50B297A7C1}"/>
              </a:ext>
            </a:extLst>
          </p:cNvPr>
          <p:cNvSpPr>
            <a:spLocks noChangeArrowheads="1"/>
          </p:cNvSpPr>
          <p:nvPr/>
        </p:nvSpPr>
        <p:spPr bwMode="auto">
          <a:xfrm>
            <a:off x="838200" y="5306860"/>
            <a:ext cx="10515600" cy="757130"/>
          </a:xfrm>
          <a:prstGeom prst="wedgeRectCallout">
            <a:avLst>
              <a:gd name="adj1" fmla="val -39443"/>
              <a:gd name="adj2" fmla="val -10157"/>
            </a:avLst>
          </a:prstGeom>
          <a:solidFill>
            <a:srgbClr val="E4E4F2"/>
          </a:solidFill>
          <a:ln w="9525" algn="ctr">
            <a:noFill/>
            <a:round/>
          </a:ln>
          <a:effectLst/>
        </p:spPr>
        <p:txBody>
          <a:bodyPr wrap="square" lIns="90000" anchor="t" anchorCtr="0">
            <a:spAutoFit/>
          </a:bodyPr>
          <a:lstStyle>
            <a:defPPr/>
          </a:lstStyle>
          <a:p>
            <a:pPr>
              <a:lnSpc>
                <a:spcPct val="90000"/>
              </a:lnSpc>
              <a:spcBef>
                <a:spcPts val="300"/>
              </a:spcBef>
            </a:pPr>
            <a:r>
              <a:rPr lang="de-DE" sz="2400" i="1">
                <a:solidFill>
                  <a:srgbClr val="575756"/>
                </a:solidFill>
              </a:rPr>
              <a:t>Fleisch, Fisch und Eier so natürlich wie möglich verwenden, um die Aufnahme von versteckten Fetten, Salz und Zucker zu vermeiden.</a:t>
            </a:r>
          </a:p>
        </p:txBody>
      </p:sp>
      <p:sp>
        <p:nvSpPr>
          <p:cNvPr id="10" name="Ovale Legende 3">
            <a:extLst>
              <a:ext uri="{FF2B5EF4-FFF2-40B4-BE49-F238E27FC236}">
                <a16:creationId xmlns:a16="http://schemas.microsoft.com/office/drawing/2014/main" id="{ECE336CB-0C42-61B1-1547-8C24113652C9}"/>
              </a:ext>
            </a:extLst>
          </p:cNvPr>
          <p:cNvSpPr>
            <a:spLocks noChangeArrowheads="1"/>
          </p:cNvSpPr>
          <p:nvPr/>
        </p:nvSpPr>
        <p:spPr bwMode="auto">
          <a:xfrm>
            <a:off x="838200" y="4758402"/>
            <a:ext cx="882014" cy="523220"/>
          </a:xfrm>
          <a:prstGeom prst="rect">
            <a:avLst/>
          </a:prstGeom>
          <a:solidFill>
            <a:srgbClr val="3B5BA1"/>
          </a:solidFill>
          <a:ln w="9525" algn="ctr">
            <a:noFill/>
            <a:round/>
          </a:ln>
          <a:effectLst/>
        </p:spPr>
        <p:txBody>
          <a:bodyPr wrap="square" anchor="ctr">
            <a:spAutoFit/>
          </a:bodyPr>
          <a:lstStyle>
            <a:defPPr/>
          </a:lstStyle>
          <a:p>
            <a:r>
              <a:rPr lang="de-DE" altLang="de-DE" sz="2800" b="1">
                <a:solidFill>
                  <a:schemeClr val="bg1"/>
                </a:solidFill>
                <a:latin typeface="Calibri" panose="020F0502020204030204" pitchFamily="34" charset="0"/>
                <a:ea typeface="+mj-ea"/>
                <a:cs typeface="Calibri" panose="020F0502020204030204" pitchFamily="34" charset="0"/>
              </a:rPr>
              <a:t>Tipp</a:t>
            </a:r>
          </a:p>
        </p:txBody>
      </p:sp>
      <p:sp>
        <p:nvSpPr>
          <p:cNvPr id="11" name="Textfeld 10">
            <a:extLst>
              <a:ext uri="{FF2B5EF4-FFF2-40B4-BE49-F238E27FC236}">
                <a16:creationId xmlns:a16="http://schemas.microsoft.com/office/drawing/2014/main" id="{8B016079-6477-446F-BC77-03AB4A2D2D7B}"/>
              </a:ext>
            </a:extLst>
          </p:cNvPr>
          <p:cNvSpPr txBox="1"/>
          <p:nvPr/>
        </p:nvSpPr>
        <p:spPr>
          <a:xfrm>
            <a:off x="1279210" y="6193539"/>
            <a:ext cx="6100762" cy="461665"/>
          </a:xfrm>
          <a:prstGeom prst="rect">
            <a:avLst/>
          </a:prstGeom>
          <a:noFill/>
        </p:spPr>
        <p:txBody>
          <a:bodyPr wrap="square">
            <a:spAutoFit/>
          </a:bodyPr>
          <a:lstStyle>
            <a:defPPr/>
          </a:lstStyle>
          <a:p>
            <a:r>
              <a:rPr lang="de-DE" sz="2400" baseline="30000">
                <a:solidFill>
                  <a:srgbClr val="000000"/>
                </a:solidFill>
                <a:latin typeface="Calibri" panose="020F0502020204030204" pitchFamily="34" charset="0"/>
              </a:rPr>
              <a:t> </a:t>
            </a:r>
            <a:r>
              <a:rPr lang="de-DE" sz="2400" b="0" i="0" u="none" strike="noStrike" baseline="30000">
                <a:solidFill>
                  <a:srgbClr val="000000"/>
                </a:solidFill>
                <a:latin typeface="Calibri" panose="020F0502020204030204" pitchFamily="34" charset="0"/>
              </a:rPr>
              <a:t>Ernährungsempfehlungen bei vegetarischer Ernährung</a:t>
            </a:r>
            <a:endParaRPr lang="de-AT" sz="2400"/>
          </a:p>
        </p:txBody>
      </p:sp>
      <p:pic>
        <p:nvPicPr>
          <p:cNvPr id="12" name="Grafik 11">
            <a:extLst>
              <a:ext uri="{FF2B5EF4-FFF2-40B4-BE49-F238E27FC236}">
                <a16:creationId xmlns:a16="http://schemas.microsoft.com/office/drawing/2014/main" id="{691A346A-E2CA-2B57-1FD4-91AE16199C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200" y="6105966"/>
            <a:ext cx="523221" cy="523221"/>
          </a:xfrm>
          <a:prstGeom prst="rect">
            <a:avLst/>
          </a:prstGeom>
        </p:spPr>
      </p:pic>
      <p:pic>
        <p:nvPicPr>
          <p:cNvPr id="13" name="Grafik 12">
            <a:extLst>
              <a:ext uri="{FF2B5EF4-FFF2-40B4-BE49-F238E27FC236}">
                <a16:creationId xmlns:a16="http://schemas.microsoft.com/office/drawing/2014/main" id="{F50A9AB7-7D6B-712D-CB9E-1DED5AC021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6277" y="4001294"/>
            <a:ext cx="800100" cy="800100"/>
          </a:xfrm>
          <a:prstGeom prst="rect">
            <a:avLst/>
          </a:prstGeom>
        </p:spPr>
      </p:pic>
      <p:pic>
        <p:nvPicPr>
          <p:cNvPr id="14" name="Grafik 13">
            <a:extLst>
              <a:ext uri="{FF2B5EF4-FFF2-40B4-BE49-F238E27FC236}">
                <a16:creationId xmlns:a16="http://schemas.microsoft.com/office/drawing/2014/main" id="{AAD4CC72-0563-DC89-05D8-57286B44E1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29525" y="3540046"/>
            <a:ext cx="3585125" cy="1673058"/>
          </a:xfrm>
          <a:prstGeom prst="rect">
            <a:avLst/>
          </a:prstGeom>
        </p:spPr>
      </p:pic>
    </p:spTree>
    <p:extLst>
      <p:ext uri="{BB962C8B-B14F-4D97-AF65-F5344CB8AC3E}">
        <p14:creationId xmlns:p14="http://schemas.microsoft.com/office/powerpoint/2010/main" val="30025369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Grafik 6"/>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a:off x="3013074" y="4140000"/>
            <a:ext cx="2990851" cy="1895475"/>
          </a:xfrm>
          <a:prstGeom prst="rect">
            <a:avLst/>
          </a:prstGeom>
          <a:noFill/>
          <a:ln w="9525">
            <a:solidFill>
              <a:srgbClr val="575756"/>
            </a:solidFill>
            <a:miter lim="800000"/>
          </a:ln>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defPPr/>
          </a:lstStyle>
          <a:p>
            <a:pPr eaLnBrk="1" hangingPunct="1">
              <a:defRPr/>
            </a:pPr>
            <a:r>
              <a:rPr lang="de-DE"/>
              <a:t>Symptome bei Diabetes</a:t>
            </a:r>
          </a:p>
        </p:txBody>
      </p:sp>
      <p:sp>
        <p:nvSpPr>
          <p:cNvPr id="3" name="Textfeld 3"/>
          <p:cNvSpPr txBox="1">
            <a:spLocks noChangeArrowheads="1"/>
          </p:cNvSpPr>
          <p:nvPr/>
        </p:nvSpPr>
        <p:spPr bwMode="auto">
          <a:xfrm>
            <a:off x="3013074" y="3708000"/>
            <a:ext cx="299085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lvl1pPr eaLnBrk="0" hangingPunct="0">
              <a:spcBef>
                <a:spcPct val="20000"/>
              </a:spcBef>
              <a:buClr>
                <a:srgbClr val="53659C"/>
              </a:buClr>
              <a:buFont typeface="Wingdings" pitchFamily="2" charset="2"/>
              <a:buChar char="t"/>
              <a:defRPr sz="2400">
                <a:solidFill>
                  <a:srgbClr val="4D4D4D"/>
                </a:solidFill>
                <a:latin typeface="Arial"/>
              </a:defRPr>
            </a:lvl1pPr>
            <a:lvl2pPr marL="742950" indent="-285750" eaLnBrk="0" hangingPunct="0">
              <a:spcBef>
                <a:spcPct val="20000"/>
              </a:spcBef>
              <a:buClr>
                <a:srgbClr val="53659C"/>
              </a:buClr>
              <a:buFont typeface="Wingdings" pitchFamily="2" charset="2"/>
              <a:buChar char="§"/>
              <a:defRPr sz="2400">
                <a:solidFill>
                  <a:srgbClr val="4D4D4D"/>
                </a:solidFill>
                <a:latin typeface="Arial"/>
              </a:defRPr>
            </a:lvl2pPr>
            <a:lvl3pPr marL="1143000" indent="-228600" eaLnBrk="0" hangingPunct="0">
              <a:spcBef>
                <a:spcPct val="20000"/>
              </a:spcBef>
              <a:buClr>
                <a:srgbClr val="53659C"/>
              </a:buClr>
              <a:buChar char="-"/>
              <a:defRPr sz="2400">
                <a:solidFill>
                  <a:srgbClr val="4D4D4D"/>
                </a:solidFill>
                <a:latin typeface="Arial"/>
              </a:defRPr>
            </a:lvl3pPr>
            <a:lvl4pPr marL="1600200" indent="-228600" eaLnBrk="0" hangingPunct="0">
              <a:spcBef>
                <a:spcPct val="20000"/>
              </a:spcBef>
              <a:buClr>
                <a:schemeClr val="folHlink"/>
              </a:buClr>
              <a:buFont typeface="Wingdings" pitchFamily="2" charset="2"/>
              <a:buBlip>
                <a:blip r:embed="rId3"/>
              </a:buBlip>
              <a:defRPr sz="2000">
                <a:solidFill>
                  <a:schemeClr val="tx2"/>
                </a:solidFill>
                <a:latin typeface="ITC Avant Garde Gothic" pitchFamily="34" charset="0"/>
              </a:defRPr>
            </a:lvl4pPr>
            <a:lvl5pPr marL="2057400" indent="-228600" eaLnBrk="0" hangingPunct="0">
              <a:spcBef>
                <a:spcPct val="20000"/>
              </a:spcBef>
              <a:defRPr sz="2000">
                <a:solidFill>
                  <a:schemeClr val="tx2"/>
                </a:solidFill>
                <a:latin typeface="ITC Avant Garde Gothic" pitchFamily="34" charset="0"/>
              </a:defRPr>
            </a:lvl5pPr>
            <a:lvl6pPr marL="2514600" indent="-228600" eaLnBrk="0" fontAlgn="base" hangingPunct="0">
              <a:spcBef>
                <a:spcPct val="20000"/>
              </a:spcBef>
              <a:spcAft>
                <a:spcPct val="0"/>
              </a:spcAft>
              <a:defRPr sz="2000">
                <a:solidFill>
                  <a:schemeClr val="tx2"/>
                </a:solidFill>
                <a:latin typeface="ITC Avant Garde Gothic" pitchFamily="34" charset="0"/>
              </a:defRPr>
            </a:lvl6pPr>
            <a:lvl7pPr marL="2971800" indent="-228600" eaLnBrk="0" fontAlgn="base" hangingPunct="0">
              <a:spcBef>
                <a:spcPct val="20000"/>
              </a:spcBef>
              <a:spcAft>
                <a:spcPct val="0"/>
              </a:spcAft>
              <a:defRPr sz="2000">
                <a:solidFill>
                  <a:schemeClr val="tx2"/>
                </a:solidFill>
                <a:latin typeface="ITC Avant Garde Gothic" pitchFamily="34" charset="0"/>
              </a:defRPr>
            </a:lvl7pPr>
            <a:lvl8pPr marL="3429000" indent="-228600" eaLnBrk="0" fontAlgn="base" hangingPunct="0">
              <a:spcBef>
                <a:spcPct val="20000"/>
              </a:spcBef>
              <a:spcAft>
                <a:spcPct val="0"/>
              </a:spcAft>
              <a:defRPr sz="2000">
                <a:solidFill>
                  <a:schemeClr val="tx2"/>
                </a:solidFill>
                <a:latin typeface="ITC Avant Garde Gothic" pitchFamily="34" charset="0"/>
              </a:defRPr>
            </a:lvl8pPr>
            <a:lvl9pPr marL="3886200" indent="-228600" eaLnBrk="0" fontAlgn="base" hangingPunct="0">
              <a:spcBef>
                <a:spcPct val="20000"/>
              </a:spcBef>
              <a:spcAft>
                <a:spcPct val="0"/>
              </a:spcAft>
              <a:defRPr sz="2000">
                <a:solidFill>
                  <a:schemeClr val="tx2"/>
                </a:solidFill>
                <a:latin typeface="ITC Avant Garde Gothic" pitchFamily="34" charset="0"/>
              </a:defRPr>
            </a:lvl9pPr>
          </a:lstStyle>
          <a:p>
            <a:pPr algn="ctr" eaLnBrk="1" hangingPunct="1">
              <a:spcBef>
                <a:spcPct val="0"/>
              </a:spcBef>
              <a:buClrTx/>
              <a:buFontTx/>
              <a:buNone/>
              <a:defRPr/>
            </a:pPr>
            <a:r>
              <a:rPr lang="de-DE" altLang="de-DE" sz="1800" b="1">
                <a:solidFill>
                  <a:srgbClr val="3B5BA1"/>
                </a:solidFill>
                <a:latin typeface="+mn-lt"/>
              </a:rPr>
              <a:t>Große Harnmengen</a:t>
            </a:r>
          </a:p>
        </p:txBody>
      </p:sp>
      <p:sp>
        <p:nvSpPr>
          <p:cNvPr id="5126" name="Textfeld 4"/>
          <p:cNvSpPr txBox="1">
            <a:spLocks noChangeArrowheads="1"/>
          </p:cNvSpPr>
          <p:nvPr/>
        </p:nvSpPr>
        <p:spPr bwMode="auto">
          <a:xfrm>
            <a:off x="6186488" y="3708000"/>
            <a:ext cx="2991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lvl1pPr eaLnBrk="0" hangingPunct="0">
              <a:spcBef>
                <a:spcPct val="20000"/>
              </a:spcBef>
              <a:buClr>
                <a:srgbClr val="53659C"/>
              </a:buClr>
              <a:buFont typeface="Wingdings" pitchFamily="2" charset="2"/>
              <a:buChar char="t"/>
              <a:defRPr sz="2400">
                <a:solidFill>
                  <a:srgbClr val="4D4D4D"/>
                </a:solidFill>
                <a:latin typeface="Arial"/>
              </a:defRPr>
            </a:lvl1pPr>
            <a:lvl2pPr marL="742950" indent="-285750" eaLnBrk="0" hangingPunct="0">
              <a:spcBef>
                <a:spcPct val="20000"/>
              </a:spcBef>
              <a:buClr>
                <a:srgbClr val="53659C"/>
              </a:buClr>
              <a:buFont typeface="Wingdings" pitchFamily="2" charset="2"/>
              <a:buChar char="§"/>
              <a:defRPr sz="2400">
                <a:solidFill>
                  <a:srgbClr val="4D4D4D"/>
                </a:solidFill>
                <a:latin typeface="Arial"/>
              </a:defRPr>
            </a:lvl2pPr>
            <a:lvl3pPr marL="1143000" indent="-228600" eaLnBrk="0" hangingPunct="0">
              <a:spcBef>
                <a:spcPct val="20000"/>
              </a:spcBef>
              <a:buClr>
                <a:srgbClr val="53659C"/>
              </a:buClr>
              <a:buChar char="-"/>
              <a:defRPr sz="2400">
                <a:solidFill>
                  <a:srgbClr val="4D4D4D"/>
                </a:solidFill>
                <a:latin typeface="Arial"/>
              </a:defRPr>
            </a:lvl3pPr>
            <a:lvl4pPr marL="1600200" indent="-228600" eaLnBrk="0" hangingPunct="0">
              <a:spcBef>
                <a:spcPct val="20000"/>
              </a:spcBef>
              <a:buClr>
                <a:schemeClr val="folHlink"/>
              </a:buClr>
              <a:buFont typeface="Wingdings" pitchFamily="2" charset="2"/>
              <a:buBlip>
                <a:blip r:embed="rId3"/>
              </a:buBlip>
              <a:defRPr sz="2000">
                <a:solidFill>
                  <a:schemeClr val="tx2"/>
                </a:solidFill>
                <a:latin typeface="ITC Avant Garde Gothic" pitchFamily="34" charset="0"/>
              </a:defRPr>
            </a:lvl4pPr>
            <a:lvl5pPr marL="2057400" indent="-228600" eaLnBrk="0" hangingPunct="0">
              <a:spcBef>
                <a:spcPct val="20000"/>
              </a:spcBef>
              <a:defRPr sz="2000">
                <a:solidFill>
                  <a:schemeClr val="tx2"/>
                </a:solidFill>
                <a:latin typeface="ITC Avant Garde Gothic" pitchFamily="34" charset="0"/>
              </a:defRPr>
            </a:lvl5pPr>
            <a:lvl6pPr marL="2514600" indent="-228600" eaLnBrk="0" fontAlgn="base" hangingPunct="0">
              <a:spcBef>
                <a:spcPct val="20000"/>
              </a:spcBef>
              <a:spcAft>
                <a:spcPct val="0"/>
              </a:spcAft>
              <a:defRPr sz="2000">
                <a:solidFill>
                  <a:schemeClr val="tx2"/>
                </a:solidFill>
                <a:latin typeface="ITC Avant Garde Gothic" pitchFamily="34" charset="0"/>
              </a:defRPr>
            </a:lvl6pPr>
            <a:lvl7pPr marL="2971800" indent="-228600" eaLnBrk="0" fontAlgn="base" hangingPunct="0">
              <a:spcBef>
                <a:spcPct val="20000"/>
              </a:spcBef>
              <a:spcAft>
                <a:spcPct val="0"/>
              </a:spcAft>
              <a:defRPr sz="2000">
                <a:solidFill>
                  <a:schemeClr val="tx2"/>
                </a:solidFill>
                <a:latin typeface="ITC Avant Garde Gothic" pitchFamily="34" charset="0"/>
              </a:defRPr>
            </a:lvl7pPr>
            <a:lvl8pPr marL="3429000" indent="-228600" eaLnBrk="0" fontAlgn="base" hangingPunct="0">
              <a:spcBef>
                <a:spcPct val="20000"/>
              </a:spcBef>
              <a:spcAft>
                <a:spcPct val="0"/>
              </a:spcAft>
              <a:defRPr sz="2000">
                <a:solidFill>
                  <a:schemeClr val="tx2"/>
                </a:solidFill>
                <a:latin typeface="ITC Avant Garde Gothic" pitchFamily="34" charset="0"/>
              </a:defRPr>
            </a:lvl8pPr>
            <a:lvl9pPr marL="3886200" indent="-228600" eaLnBrk="0" fontAlgn="base" hangingPunct="0">
              <a:spcBef>
                <a:spcPct val="20000"/>
              </a:spcBef>
              <a:spcAft>
                <a:spcPct val="0"/>
              </a:spcAft>
              <a:defRPr sz="2000">
                <a:solidFill>
                  <a:schemeClr val="tx2"/>
                </a:solidFill>
                <a:latin typeface="ITC Avant Garde Gothic" pitchFamily="34" charset="0"/>
              </a:defRPr>
            </a:lvl9pPr>
          </a:lstStyle>
          <a:p>
            <a:pPr algn="ctr" eaLnBrk="1" hangingPunct="1">
              <a:spcBef>
                <a:spcPct val="0"/>
              </a:spcBef>
              <a:buClrTx/>
              <a:buFontTx/>
              <a:buNone/>
              <a:defRPr/>
            </a:pPr>
            <a:r>
              <a:rPr lang="de-DE" altLang="de-DE" sz="1800" b="1">
                <a:solidFill>
                  <a:srgbClr val="3B5BA1"/>
                </a:solidFill>
                <a:latin typeface="+mn-lt"/>
              </a:rPr>
              <a:t>Großer Durst</a:t>
            </a:r>
          </a:p>
        </p:txBody>
      </p:sp>
      <p:sp>
        <p:nvSpPr>
          <p:cNvPr id="5128" name="Textfeld 5"/>
          <p:cNvSpPr txBox="1">
            <a:spLocks noChangeArrowheads="1"/>
          </p:cNvSpPr>
          <p:nvPr/>
        </p:nvSpPr>
        <p:spPr bwMode="auto">
          <a:xfrm>
            <a:off x="3013074" y="6048000"/>
            <a:ext cx="299085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lvl1pPr eaLnBrk="0" hangingPunct="0">
              <a:spcBef>
                <a:spcPct val="20000"/>
              </a:spcBef>
              <a:buClr>
                <a:srgbClr val="53659C"/>
              </a:buClr>
              <a:buFont typeface="Wingdings" pitchFamily="2" charset="2"/>
              <a:buChar char="t"/>
              <a:defRPr sz="2400">
                <a:solidFill>
                  <a:srgbClr val="4D4D4D"/>
                </a:solidFill>
                <a:latin typeface="Arial"/>
              </a:defRPr>
            </a:lvl1pPr>
            <a:lvl2pPr marL="742950" indent="-285750" eaLnBrk="0" hangingPunct="0">
              <a:spcBef>
                <a:spcPct val="20000"/>
              </a:spcBef>
              <a:buClr>
                <a:srgbClr val="53659C"/>
              </a:buClr>
              <a:buFont typeface="Wingdings" pitchFamily="2" charset="2"/>
              <a:buChar char="§"/>
              <a:defRPr sz="2400">
                <a:solidFill>
                  <a:srgbClr val="4D4D4D"/>
                </a:solidFill>
                <a:latin typeface="Arial"/>
              </a:defRPr>
            </a:lvl2pPr>
            <a:lvl3pPr marL="1143000" indent="-228600" eaLnBrk="0" hangingPunct="0">
              <a:spcBef>
                <a:spcPct val="20000"/>
              </a:spcBef>
              <a:buClr>
                <a:srgbClr val="53659C"/>
              </a:buClr>
              <a:buChar char="-"/>
              <a:defRPr sz="2400">
                <a:solidFill>
                  <a:srgbClr val="4D4D4D"/>
                </a:solidFill>
                <a:latin typeface="Arial"/>
              </a:defRPr>
            </a:lvl3pPr>
            <a:lvl4pPr marL="1600200" indent="-228600" eaLnBrk="0" hangingPunct="0">
              <a:spcBef>
                <a:spcPct val="20000"/>
              </a:spcBef>
              <a:buClr>
                <a:schemeClr val="folHlink"/>
              </a:buClr>
              <a:buFont typeface="Wingdings" pitchFamily="2" charset="2"/>
              <a:buBlip>
                <a:blip r:embed="rId3"/>
              </a:buBlip>
              <a:defRPr sz="2000">
                <a:solidFill>
                  <a:schemeClr val="tx2"/>
                </a:solidFill>
                <a:latin typeface="ITC Avant Garde Gothic" pitchFamily="34" charset="0"/>
              </a:defRPr>
            </a:lvl4pPr>
            <a:lvl5pPr marL="2057400" indent="-228600" eaLnBrk="0" hangingPunct="0">
              <a:spcBef>
                <a:spcPct val="20000"/>
              </a:spcBef>
              <a:defRPr sz="2000">
                <a:solidFill>
                  <a:schemeClr val="tx2"/>
                </a:solidFill>
                <a:latin typeface="ITC Avant Garde Gothic" pitchFamily="34" charset="0"/>
              </a:defRPr>
            </a:lvl5pPr>
            <a:lvl6pPr marL="2514600" indent="-228600" eaLnBrk="0" fontAlgn="base" hangingPunct="0">
              <a:spcBef>
                <a:spcPct val="20000"/>
              </a:spcBef>
              <a:spcAft>
                <a:spcPct val="0"/>
              </a:spcAft>
              <a:defRPr sz="2000">
                <a:solidFill>
                  <a:schemeClr val="tx2"/>
                </a:solidFill>
                <a:latin typeface="ITC Avant Garde Gothic" pitchFamily="34" charset="0"/>
              </a:defRPr>
            </a:lvl6pPr>
            <a:lvl7pPr marL="2971800" indent="-228600" eaLnBrk="0" fontAlgn="base" hangingPunct="0">
              <a:spcBef>
                <a:spcPct val="20000"/>
              </a:spcBef>
              <a:spcAft>
                <a:spcPct val="0"/>
              </a:spcAft>
              <a:defRPr sz="2000">
                <a:solidFill>
                  <a:schemeClr val="tx2"/>
                </a:solidFill>
                <a:latin typeface="ITC Avant Garde Gothic" pitchFamily="34" charset="0"/>
              </a:defRPr>
            </a:lvl7pPr>
            <a:lvl8pPr marL="3429000" indent="-228600" eaLnBrk="0" fontAlgn="base" hangingPunct="0">
              <a:spcBef>
                <a:spcPct val="20000"/>
              </a:spcBef>
              <a:spcAft>
                <a:spcPct val="0"/>
              </a:spcAft>
              <a:defRPr sz="2000">
                <a:solidFill>
                  <a:schemeClr val="tx2"/>
                </a:solidFill>
                <a:latin typeface="ITC Avant Garde Gothic" pitchFamily="34" charset="0"/>
              </a:defRPr>
            </a:lvl8pPr>
            <a:lvl9pPr marL="3886200" indent="-228600" eaLnBrk="0" fontAlgn="base" hangingPunct="0">
              <a:spcBef>
                <a:spcPct val="20000"/>
              </a:spcBef>
              <a:spcAft>
                <a:spcPct val="0"/>
              </a:spcAft>
              <a:defRPr sz="2000">
                <a:solidFill>
                  <a:schemeClr val="tx2"/>
                </a:solidFill>
                <a:latin typeface="ITC Avant Garde Gothic" pitchFamily="34" charset="0"/>
              </a:defRPr>
            </a:lvl9pPr>
          </a:lstStyle>
          <a:p>
            <a:pPr algn="ctr" eaLnBrk="1" hangingPunct="1">
              <a:spcBef>
                <a:spcPct val="0"/>
              </a:spcBef>
              <a:buClrTx/>
              <a:buFontTx/>
              <a:buNone/>
              <a:defRPr/>
            </a:pPr>
            <a:r>
              <a:rPr lang="de-DE" altLang="de-DE" sz="1800" b="1">
                <a:solidFill>
                  <a:srgbClr val="3B5BA1"/>
                </a:solidFill>
                <a:latin typeface="+mn-lt"/>
              </a:rPr>
              <a:t>Müdigkeit, Kraftlosigkeit </a:t>
            </a:r>
          </a:p>
        </p:txBody>
      </p:sp>
      <p:sp>
        <p:nvSpPr>
          <p:cNvPr id="5130" name="Textfeld 6"/>
          <p:cNvSpPr txBox="1">
            <a:spLocks noChangeArrowheads="1"/>
          </p:cNvSpPr>
          <p:nvPr/>
        </p:nvSpPr>
        <p:spPr bwMode="auto">
          <a:xfrm>
            <a:off x="6045201" y="6048000"/>
            <a:ext cx="3132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lvl1pPr eaLnBrk="0" hangingPunct="0">
              <a:spcBef>
                <a:spcPct val="20000"/>
              </a:spcBef>
              <a:buClr>
                <a:srgbClr val="53659C"/>
              </a:buClr>
              <a:buFont typeface="Wingdings" pitchFamily="2" charset="2"/>
              <a:buChar char="t"/>
              <a:defRPr sz="2400">
                <a:solidFill>
                  <a:srgbClr val="4D4D4D"/>
                </a:solidFill>
                <a:latin typeface="Arial"/>
              </a:defRPr>
            </a:lvl1pPr>
            <a:lvl2pPr marL="742950" indent="-285750" eaLnBrk="0" hangingPunct="0">
              <a:spcBef>
                <a:spcPct val="20000"/>
              </a:spcBef>
              <a:buClr>
                <a:srgbClr val="53659C"/>
              </a:buClr>
              <a:buFont typeface="Wingdings" pitchFamily="2" charset="2"/>
              <a:buChar char="§"/>
              <a:defRPr sz="2400">
                <a:solidFill>
                  <a:srgbClr val="4D4D4D"/>
                </a:solidFill>
                <a:latin typeface="Arial"/>
              </a:defRPr>
            </a:lvl2pPr>
            <a:lvl3pPr marL="1143000" indent="-228600" eaLnBrk="0" hangingPunct="0">
              <a:spcBef>
                <a:spcPct val="20000"/>
              </a:spcBef>
              <a:buClr>
                <a:srgbClr val="53659C"/>
              </a:buClr>
              <a:buChar char="-"/>
              <a:defRPr sz="2400">
                <a:solidFill>
                  <a:srgbClr val="4D4D4D"/>
                </a:solidFill>
                <a:latin typeface="Arial"/>
              </a:defRPr>
            </a:lvl3pPr>
            <a:lvl4pPr marL="1600200" indent="-228600" eaLnBrk="0" hangingPunct="0">
              <a:spcBef>
                <a:spcPct val="20000"/>
              </a:spcBef>
              <a:buClr>
                <a:schemeClr val="folHlink"/>
              </a:buClr>
              <a:buFont typeface="Wingdings" pitchFamily="2" charset="2"/>
              <a:buBlip>
                <a:blip r:embed="rId3"/>
              </a:buBlip>
              <a:defRPr sz="2000">
                <a:solidFill>
                  <a:schemeClr val="tx2"/>
                </a:solidFill>
                <a:latin typeface="ITC Avant Garde Gothic" pitchFamily="34" charset="0"/>
              </a:defRPr>
            </a:lvl4pPr>
            <a:lvl5pPr marL="2057400" indent="-228600" eaLnBrk="0" hangingPunct="0">
              <a:spcBef>
                <a:spcPct val="20000"/>
              </a:spcBef>
              <a:defRPr sz="2000">
                <a:solidFill>
                  <a:schemeClr val="tx2"/>
                </a:solidFill>
                <a:latin typeface="ITC Avant Garde Gothic" pitchFamily="34" charset="0"/>
              </a:defRPr>
            </a:lvl5pPr>
            <a:lvl6pPr marL="2514600" indent="-228600" eaLnBrk="0" fontAlgn="base" hangingPunct="0">
              <a:spcBef>
                <a:spcPct val="20000"/>
              </a:spcBef>
              <a:spcAft>
                <a:spcPct val="0"/>
              </a:spcAft>
              <a:defRPr sz="2000">
                <a:solidFill>
                  <a:schemeClr val="tx2"/>
                </a:solidFill>
                <a:latin typeface="ITC Avant Garde Gothic" pitchFamily="34" charset="0"/>
              </a:defRPr>
            </a:lvl6pPr>
            <a:lvl7pPr marL="2971800" indent="-228600" eaLnBrk="0" fontAlgn="base" hangingPunct="0">
              <a:spcBef>
                <a:spcPct val="20000"/>
              </a:spcBef>
              <a:spcAft>
                <a:spcPct val="0"/>
              </a:spcAft>
              <a:defRPr sz="2000">
                <a:solidFill>
                  <a:schemeClr val="tx2"/>
                </a:solidFill>
                <a:latin typeface="ITC Avant Garde Gothic" pitchFamily="34" charset="0"/>
              </a:defRPr>
            </a:lvl7pPr>
            <a:lvl8pPr marL="3429000" indent="-228600" eaLnBrk="0" fontAlgn="base" hangingPunct="0">
              <a:spcBef>
                <a:spcPct val="20000"/>
              </a:spcBef>
              <a:spcAft>
                <a:spcPct val="0"/>
              </a:spcAft>
              <a:defRPr sz="2000">
                <a:solidFill>
                  <a:schemeClr val="tx2"/>
                </a:solidFill>
                <a:latin typeface="ITC Avant Garde Gothic" pitchFamily="34" charset="0"/>
              </a:defRPr>
            </a:lvl8pPr>
            <a:lvl9pPr marL="3886200" indent="-228600" eaLnBrk="0" fontAlgn="base" hangingPunct="0">
              <a:spcBef>
                <a:spcPct val="20000"/>
              </a:spcBef>
              <a:spcAft>
                <a:spcPct val="0"/>
              </a:spcAft>
              <a:defRPr sz="2000">
                <a:solidFill>
                  <a:schemeClr val="tx2"/>
                </a:solidFill>
                <a:latin typeface="ITC Avant Garde Gothic" pitchFamily="34" charset="0"/>
              </a:defRPr>
            </a:lvl9pPr>
          </a:lstStyle>
          <a:p>
            <a:pPr algn="ctr" eaLnBrk="1" hangingPunct="1">
              <a:spcBef>
                <a:spcPct val="0"/>
              </a:spcBef>
              <a:buClrTx/>
              <a:buFontTx/>
              <a:buNone/>
              <a:defRPr/>
            </a:pPr>
            <a:r>
              <a:rPr lang="de-DE" altLang="de-DE" sz="1800" b="1">
                <a:solidFill>
                  <a:srgbClr val="3B5BA1"/>
                </a:solidFill>
                <a:latin typeface="+mn-lt"/>
              </a:rPr>
              <a:t>Schlechte Wundheilung, Infektionen</a:t>
            </a:r>
          </a:p>
        </p:txBody>
      </p:sp>
      <p:pic>
        <p:nvPicPr>
          <p:cNvPr id="8201" name="Grafik 3"/>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3013075" y="1692000"/>
            <a:ext cx="299085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Grafik 4"/>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a:off x="6186488" y="1692000"/>
            <a:ext cx="2991600" cy="2047875"/>
          </a:xfrm>
          <a:prstGeom prst="rect">
            <a:avLst/>
          </a:prstGeom>
          <a:noFill/>
          <a:ln w="9525">
            <a:solidFill>
              <a:srgbClr val="575756"/>
            </a:solidFill>
            <a:miter lim="800000"/>
          </a:ln>
          <a:extLst>
            <a:ext uri="{909E8E84-426E-40DD-AFC4-6F175D3DCCD1}">
              <a14:hiddenFill xmlns:a14="http://schemas.microsoft.com/office/drawing/2010/main">
                <a:solidFill>
                  <a:srgbClr val="FFFFFF"/>
                </a:solidFill>
              </a14:hiddenFill>
            </a:ext>
          </a:extLst>
        </p:spPr>
      </p:pic>
      <p:pic>
        <p:nvPicPr>
          <p:cNvPr id="8203" name="Grafik 5"/>
          <p:cNvPicPr>
            <a:picLocks noChangeAspect="1"/>
          </p:cNvPicPr>
          <p:nvPr/>
        </p:nvPicPr>
        <p:blipFill>
          <a:blip r:embed="rId6">
            <a:extLst>
              <a:ext uri="{28A0092B-C50C-407E-A947-70E740481C1C}">
                <a14:useLocalDpi xmlns:a14="http://schemas.microsoft.com/office/drawing/2010/main"/>
              </a:ext>
            </a:extLst>
          </a:blip>
          <a:stretch>
            <a:fillRect/>
          </a:stretch>
        </p:blipFill>
        <p:spPr bwMode="auto">
          <a:xfrm>
            <a:off x="6186488" y="4140000"/>
            <a:ext cx="2991600" cy="191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p:cNvSpPr txBox="1"/>
          <p:nvPr/>
        </p:nvSpPr>
        <p:spPr>
          <a:xfrm rot="16200000">
            <a:off x="1762826" y="4879427"/>
            <a:ext cx="2233020" cy="126190"/>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artSILENSEcom – Fotolia.com</a:t>
            </a:r>
            <a:endParaRPr kumimoji="0" lang="de-DE" sz="1000" b="0" i="0" u="none" strike="noStrike" kern="1200" cap="none" spc="0" normalizeH="0" baseline="0" noProof="0">
              <a:ln>
                <a:noFill/>
              </a:ln>
              <a:solidFill>
                <a:srgbClr val="575756"/>
              </a:solidFill>
              <a:effectLst/>
              <a:uLnTx/>
              <a:uFillTx/>
              <a:latin typeface="+mj-lt"/>
            </a:endParaRPr>
          </a:p>
        </p:txBody>
      </p:sp>
      <p:sp>
        <p:nvSpPr>
          <p:cNvPr id="15" name="Textfeld 14"/>
          <p:cNvSpPr txBox="1"/>
          <p:nvPr/>
        </p:nvSpPr>
        <p:spPr>
          <a:xfrm rot="16200000">
            <a:off x="1762827" y="2572463"/>
            <a:ext cx="2233020" cy="126190"/>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DOC RABE Media – Fotolia.com</a:t>
            </a:r>
            <a:endParaRPr kumimoji="0" lang="de-DE" sz="1000" b="0" i="0" u="none" strike="noStrike" kern="1200" cap="none" spc="0" normalizeH="0" baseline="0" noProof="0">
              <a:ln>
                <a:noFill/>
              </a:ln>
              <a:solidFill>
                <a:srgbClr val="575756"/>
              </a:solidFill>
              <a:effectLst/>
              <a:uLnTx/>
              <a:uFillTx/>
              <a:latin typeface="+mj-lt"/>
            </a:endParaRPr>
          </a:p>
        </p:txBody>
      </p:sp>
      <p:sp>
        <p:nvSpPr>
          <p:cNvPr id="16" name="Textfeld 15"/>
          <p:cNvSpPr txBox="1"/>
          <p:nvPr/>
        </p:nvSpPr>
        <p:spPr>
          <a:xfrm rot="16200000">
            <a:off x="8186978" y="4879427"/>
            <a:ext cx="2233020" cy="126190"/>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Sven Bähren – Fotolia.com</a:t>
            </a:r>
            <a:endParaRPr kumimoji="0" lang="de-DE" sz="1000" b="0" i="0" u="none" strike="noStrike" kern="1200" cap="none" spc="0" normalizeH="0" baseline="0" noProof="0">
              <a:ln>
                <a:noFill/>
              </a:ln>
              <a:solidFill>
                <a:srgbClr val="575756"/>
              </a:solidFill>
              <a:effectLst/>
              <a:uLnTx/>
              <a:uFillTx/>
              <a:latin typeface="+mj-lt"/>
            </a:endParaRPr>
          </a:p>
        </p:txBody>
      </p:sp>
      <p:sp>
        <p:nvSpPr>
          <p:cNvPr id="17" name="Textfeld 16"/>
          <p:cNvSpPr txBox="1"/>
          <p:nvPr/>
        </p:nvSpPr>
        <p:spPr>
          <a:xfrm rot="16200000">
            <a:off x="8186979" y="2572463"/>
            <a:ext cx="2233020" cy="126190"/>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Scisetti Alfio – Fotolia.com</a:t>
            </a:r>
            <a:endParaRPr kumimoji="0" lang="de-DE" sz="1000" b="0" i="0" u="none" strike="noStrike" kern="1200" cap="none" spc="0" normalizeH="0" baseline="0" noProof="0">
              <a:ln>
                <a:noFill/>
              </a:ln>
              <a:solidFill>
                <a:srgbClr val="575756"/>
              </a:solidFill>
              <a:effectLst/>
              <a:uLnTx/>
              <a:uFillTx/>
              <a:latin typeface="+mj-lt"/>
            </a:endParaRPr>
          </a:p>
        </p:txBody>
      </p:sp>
      <p:sp>
        <p:nvSpPr>
          <p:cNvPr id="18" name="Rechteck 1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1</a:t>
            </a:r>
            <a:endParaRPr lang="de-DE" sz="2800" b="1"/>
          </a:p>
        </p:txBody>
      </p:sp>
    </p:spTree>
    <p:extLst>
      <p:ext uri="{BB962C8B-B14F-4D97-AF65-F5344CB8AC3E}">
        <p14:creationId xmlns:p14="http://schemas.microsoft.com/office/powerpoint/2010/main" val="37439459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126" grpId="0"/>
      <p:bldP spid="5128" grpId="0"/>
      <p:bldP spid="513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defPPr/>
          </a:lstStyle>
          <a:p>
            <a:r>
              <a:rPr lang="de-DE"/>
              <a:t>Ernährungspyramide: </a:t>
            </a:r>
            <a:br>
              <a:rPr lang="de-DE"/>
            </a:br>
            <a:r>
              <a:rPr lang="de-DE" b="1"/>
              <a:t>Fettes, Süßes und Salziges </a:t>
            </a:r>
          </a:p>
        </p:txBody>
      </p:sp>
      <p:sp>
        <p:nvSpPr>
          <p:cNvPr id="3" name="Inhaltsplatzhalter 2"/>
          <p:cNvSpPr>
            <a:spLocks noGrp="1"/>
          </p:cNvSpPr>
          <p:nvPr>
            <p:ph idx="1"/>
          </p:nvPr>
        </p:nvSpPr>
        <p:spPr/>
        <p:txBody>
          <a:bodyPr>
            <a:normAutofit/>
          </a:bodyPr>
          <a:lstStyle>
            <a:defPPr/>
          </a:lstStyle>
          <a:p>
            <a:r>
              <a:rPr lang="de-DE" altLang="de-DE" sz="2400"/>
              <a:t>Fett-, zucker- und salzreiche Lebensmittel (= Genussmittel) </a:t>
            </a:r>
            <a:br>
              <a:rPr lang="de-DE" altLang="de-DE" sz="2400"/>
            </a:br>
            <a:r>
              <a:rPr lang="de-DE" altLang="de-DE" sz="2400"/>
              <a:t>nur </a:t>
            </a:r>
            <a:r>
              <a:rPr lang="de-DE" altLang="de-DE" sz="2400" b="1">
                <a:solidFill>
                  <a:srgbClr val="3B5BA1"/>
                </a:solidFill>
              </a:rPr>
              <a:t>selten</a:t>
            </a:r>
            <a:r>
              <a:rPr lang="de-DE" altLang="de-DE" sz="2400" b="1"/>
              <a:t> </a:t>
            </a:r>
            <a:r>
              <a:rPr lang="de-DE" altLang="de-DE" sz="2400"/>
              <a:t>genießen</a:t>
            </a:r>
          </a:p>
          <a:p>
            <a:pPr marL="0" indent="0">
              <a:buNone/>
            </a:pPr>
            <a:endParaRPr lang="de-AT" altLang="de-DE" sz="2400" b="1"/>
          </a:p>
        </p:txBody>
      </p:sp>
      <p:sp>
        <p:nvSpPr>
          <p:cNvPr id="4" name="Rechteck 3">
            <a:extLst>
              <a:ext uri="{FF2B5EF4-FFF2-40B4-BE49-F238E27FC236}">
                <a16:creationId xmlns:a16="http://schemas.microsoft.com/office/drawing/2014/main" id="{4C01193C-B578-7C4D-73BC-7784C6BBE171}"/>
              </a:ext>
            </a:extLst>
          </p:cNvPr>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2</a:t>
            </a:r>
            <a:endParaRPr lang="de-DE" sz="2800" b="1"/>
          </a:p>
        </p:txBody>
      </p:sp>
      <p:sp>
        <p:nvSpPr>
          <p:cNvPr id="11" name="Ovale Legende 24">
            <a:extLst>
              <a:ext uri="{FF2B5EF4-FFF2-40B4-BE49-F238E27FC236}">
                <a16:creationId xmlns:a16="http://schemas.microsoft.com/office/drawing/2014/main" id="{D0A48F71-582D-13CC-BDE4-B869FC8B9776}"/>
              </a:ext>
            </a:extLst>
          </p:cNvPr>
          <p:cNvSpPr>
            <a:spLocks noChangeArrowheads="1"/>
          </p:cNvSpPr>
          <p:nvPr/>
        </p:nvSpPr>
        <p:spPr bwMode="auto">
          <a:xfrm>
            <a:off x="838200" y="3927273"/>
            <a:ext cx="5415116" cy="1128001"/>
          </a:xfrm>
          <a:prstGeom prst="wedgeRectCallout">
            <a:avLst>
              <a:gd name="adj1" fmla="val -39443"/>
              <a:gd name="adj2" fmla="val -10157"/>
            </a:avLst>
          </a:prstGeom>
          <a:solidFill>
            <a:srgbClr val="E4E4F2"/>
          </a:solidFill>
          <a:ln w="9525" algn="ctr">
            <a:noFill/>
            <a:round/>
          </a:ln>
          <a:effectLst/>
        </p:spPr>
        <p:txBody>
          <a:bodyPr wrap="square" lIns="90000" anchor="t" anchorCtr="0">
            <a:spAutoFit/>
          </a:bodyPr>
          <a:lstStyle>
            <a:defPPr/>
          </a:lstStyle>
          <a:p>
            <a:pPr marL="360000" indent="-288000">
              <a:lnSpc>
                <a:spcPct val="90000"/>
              </a:lnSpc>
              <a:spcBef>
                <a:spcPts val="300"/>
              </a:spcBef>
              <a:buFont typeface="Arial" panose="020B0604020202020204" pitchFamily="34" charset="0"/>
              <a:buChar char="•"/>
            </a:pPr>
            <a:r>
              <a:rPr lang="de-DE" sz="2400" i="1">
                <a:solidFill>
                  <a:srgbClr val="575756"/>
                </a:solidFill>
              </a:rPr>
              <a:t>Selten – aber mit Genuss!</a:t>
            </a:r>
          </a:p>
          <a:p>
            <a:pPr marL="360000" indent="-288000">
              <a:lnSpc>
                <a:spcPct val="90000"/>
              </a:lnSpc>
              <a:spcBef>
                <a:spcPts val="300"/>
              </a:spcBef>
              <a:buFont typeface="Arial" panose="020B0604020202020204" pitchFamily="34" charset="0"/>
              <a:buChar char="•"/>
            </a:pPr>
            <a:r>
              <a:rPr lang="de-DE" sz="2400" i="1">
                <a:solidFill>
                  <a:srgbClr val="575756"/>
                </a:solidFill>
              </a:rPr>
              <a:t>Genießen Sie als Ersatz für Süßigkeiten </a:t>
            </a:r>
            <a:br>
              <a:rPr lang="de-DE" sz="2400" i="1">
                <a:solidFill>
                  <a:srgbClr val="575756"/>
                </a:solidFill>
              </a:rPr>
            </a:br>
            <a:r>
              <a:rPr lang="de-DE" sz="2400" i="1">
                <a:solidFill>
                  <a:srgbClr val="575756"/>
                </a:solidFill>
              </a:rPr>
              <a:t>z. B. eine kleine Menge Nüsse.</a:t>
            </a:r>
          </a:p>
        </p:txBody>
      </p:sp>
      <p:sp>
        <p:nvSpPr>
          <p:cNvPr id="12" name="Ovale Legende 3">
            <a:extLst>
              <a:ext uri="{FF2B5EF4-FFF2-40B4-BE49-F238E27FC236}">
                <a16:creationId xmlns:a16="http://schemas.microsoft.com/office/drawing/2014/main" id="{F940DF66-3550-48B8-DCD0-1810FA61474B}"/>
              </a:ext>
            </a:extLst>
          </p:cNvPr>
          <p:cNvSpPr>
            <a:spLocks noChangeArrowheads="1"/>
          </p:cNvSpPr>
          <p:nvPr/>
        </p:nvSpPr>
        <p:spPr bwMode="auto">
          <a:xfrm>
            <a:off x="838203" y="3365844"/>
            <a:ext cx="882014" cy="523220"/>
          </a:xfrm>
          <a:prstGeom prst="rect">
            <a:avLst/>
          </a:prstGeom>
          <a:solidFill>
            <a:srgbClr val="3B5BA1"/>
          </a:solidFill>
          <a:ln w="9525" algn="ctr">
            <a:noFill/>
            <a:round/>
          </a:ln>
          <a:effectLst/>
        </p:spPr>
        <p:txBody>
          <a:bodyPr wrap="square" anchor="ctr">
            <a:spAutoFit/>
          </a:bodyPr>
          <a:lstStyle>
            <a:defPPr/>
          </a:lstStyle>
          <a:p>
            <a:r>
              <a:rPr lang="de-DE" altLang="de-DE" sz="2800" b="1">
                <a:solidFill>
                  <a:schemeClr val="bg1"/>
                </a:solidFill>
                <a:latin typeface="Calibri" panose="020F0502020204030204" pitchFamily="34" charset="0"/>
                <a:ea typeface="+mj-ea"/>
                <a:cs typeface="Calibri" panose="020F0502020204030204" pitchFamily="34" charset="0"/>
              </a:rPr>
              <a:t>Tipp</a:t>
            </a:r>
          </a:p>
        </p:txBody>
      </p:sp>
      <p:pic>
        <p:nvPicPr>
          <p:cNvPr id="13" name="Grafik 12">
            <a:extLst>
              <a:ext uri="{FF2B5EF4-FFF2-40B4-BE49-F238E27FC236}">
                <a16:creationId xmlns:a16="http://schemas.microsoft.com/office/drawing/2014/main" id="{CCEA4FBF-68BC-0F50-CB46-AB2D6F4130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06235" y="2486300"/>
            <a:ext cx="3769656" cy="3166512"/>
          </a:xfrm>
          <a:prstGeom prst="rect">
            <a:avLst/>
          </a:prstGeom>
        </p:spPr>
      </p:pic>
    </p:spTree>
    <p:extLst>
      <p:ext uri="{BB962C8B-B14F-4D97-AF65-F5344CB8AC3E}">
        <p14:creationId xmlns:p14="http://schemas.microsoft.com/office/powerpoint/2010/main" val="75970520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p:cNvPicPr>
            <a:picLocks noGrp="1" noChangeAspect="1"/>
          </p:cNvPicPr>
          <p:nvPr>
            <p:ph type="pic" sz="quarter" idx="13"/>
          </p:nvPr>
        </p:nvPicPr>
        <p:blipFill>
          <a:blip r:embed="rId2">
            <a:extLst>
              <a:ext uri="{28A0092B-C50C-407E-A947-70E740481C1C}">
                <a14:useLocalDpi xmlns:a14="http://schemas.microsoft.com/office/drawing/2010/main"/>
              </a:ext>
            </a:extLst>
          </a:blip>
          <a:srcRect t="30524" b="21524"/>
          <a:stretch>
            <a:fillRect/>
          </a:stretch>
        </p:blipFill>
        <p:spPr/>
      </p:pic>
      <p:sp>
        <p:nvSpPr>
          <p:cNvPr id="2" name="Titel 1"/>
          <p:cNvSpPr>
            <a:spLocks noGrp="1"/>
          </p:cNvSpPr>
          <p:nvPr>
            <p:ph type="title"/>
          </p:nvPr>
        </p:nvSpPr>
        <p:spPr/>
        <p:txBody>
          <a:bodyPr>
            <a:normAutofit fontScale="90000"/>
          </a:bodyPr>
          <a:lstStyle>
            <a:defPPr/>
          </a:lstStyle>
          <a:p>
            <a:r>
              <a:rPr lang="de-DE"/>
              <a:t>Diabetes mellitus Typ 2</a:t>
            </a:r>
          </a:p>
        </p:txBody>
      </p:sp>
      <p:sp>
        <p:nvSpPr>
          <p:cNvPr id="3" name="Textplatzhalter 2"/>
          <p:cNvSpPr>
            <a:spLocks noGrp="1"/>
          </p:cNvSpPr>
          <p:nvPr>
            <p:ph type="body" sz="quarter" idx="11"/>
          </p:nvPr>
        </p:nvSpPr>
        <p:spPr/>
        <p:txBody>
          <a:bodyPr>
            <a:normAutofit lnSpcReduction="10000"/>
          </a:bodyPr>
          <a:lstStyle>
            <a:defPPr/>
          </a:lstStyle>
          <a:p>
            <a:r>
              <a:rPr lang="de-DE"/>
              <a:t>Schulung</a:t>
            </a:r>
          </a:p>
        </p:txBody>
      </p:sp>
      <p:sp>
        <p:nvSpPr>
          <p:cNvPr id="4" name="Textplatzhalter 3"/>
          <p:cNvSpPr>
            <a:spLocks noGrp="1"/>
          </p:cNvSpPr>
          <p:nvPr>
            <p:ph type="body" sz="quarter" idx="12"/>
          </p:nvPr>
        </p:nvSpPr>
        <p:spPr/>
        <p:txBody>
          <a:bodyPr>
            <a:normAutofit fontScale="92500" lnSpcReduction="10000"/>
          </a:bodyPr>
          <a:lstStyle>
            <a:defPPr/>
          </a:lstStyle>
          <a:p>
            <a:r>
              <a:rPr lang="de-DE"/>
              <a:t>Ohne Insulintherapie</a:t>
            </a:r>
          </a:p>
        </p:txBody>
      </p:sp>
      <p:cxnSp>
        <p:nvCxnSpPr>
          <p:cNvPr id="8" name="Gerader Verbinder 7"/>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rot="16200000">
            <a:off x="10681976" y="4047465"/>
            <a:ext cx="2766647" cy="104400"/>
          </a:xfrm>
          <a:prstGeom prst="rect">
            <a:avLst/>
          </a:prstGeom>
        </p:spPr>
        <p:txBody>
          <a:bodyPr vert="horz" wrap="none" lIns="0" tIns="0" rIns="0" bIns="0" rtlCol="0">
            <a:noAutofit/>
          </a:bodyPr>
          <a:lstStyle>
            <a:defPPr/>
          </a:lstStyle>
          <a:p>
            <a:pPr>
              <a:lnSpc>
                <a:spcPct val="90000"/>
              </a:lnSpc>
              <a:spcBef>
                <a:spcPts val="300"/>
              </a:spcBef>
            </a:pPr>
            <a:r>
              <a:rPr lang="de-DE" sz="1000">
                <a:solidFill>
                  <a:srgbClr val="575756"/>
                </a:solidFill>
                <a:latin typeface="+mj-lt"/>
              </a:rPr>
              <a:t>Foto: © Raffael Stiborek – Agentur Wundermild</a:t>
            </a:r>
          </a:p>
        </p:txBody>
      </p:sp>
      <p:sp>
        <p:nvSpPr>
          <p:cNvPr id="9" name="Rechteck 8"/>
          <p:cNvSpPr/>
          <p:nvPr/>
        </p:nvSpPr>
        <p:spPr>
          <a:xfrm>
            <a:off x="9546336" y="1895921"/>
            <a:ext cx="2645664" cy="802420"/>
          </a:xfrm>
          <a:prstGeom prst="rect">
            <a:avLst/>
          </a:prstGeom>
          <a:solidFill>
            <a:srgbClr val="F9B000"/>
          </a:solidFill>
          <a:ln>
            <a:noFill/>
          </a:ln>
          <a:effectLst>
            <a:outerShdw blurRad="101600" dist="508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4800" b="1"/>
              <a:t>Modul 3</a:t>
            </a:r>
            <a:endParaRPr lang="de-DE" sz="4800" b="1"/>
          </a:p>
        </p:txBody>
      </p:sp>
    </p:spTree>
    <p:extLst>
      <p:ext uri="{BB962C8B-B14F-4D97-AF65-F5344CB8AC3E}">
        <p14:creationId xmlns:p14="http://schemas.microsoft.com/office/powerpoint/2010/main" val="70703718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platzhalter 18"/>
          <p:cNvPicPr>
            <a:picLocks noGrp="1" noChangeAspect="1"/>
          </p:cNvPicPr>
          <p:nvPr>
            <p:ph type="pic" sz="quarter" idx="22"/>
          </p:nvPr>
        </p:nvPicPr>
        <p:blipFill>
          <a:blip r:embed="rId2" cstate="screen">
            <a:extLst>
              <a:ext uri="{28A0092B-C50C-407E-A947-70E740481C1C}">
                <a14:useLocalDpi xmlns:a14="http://schemas.microsoft.com/office/drawing/2010/main"/>
              </a:ext>
            </a:extLst>
          </a:blip>
          <a:srcRect t="15967" b="15967"/>
          <a:stretch>
            <a:fillRect/>
          </a:stretch>
        </p:blipFill>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defPPr/>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3" name="Titel 2"/>
          <p:cNvSpPr>
            <a:spLocks noGrp="1"/>
          </p:cNvSpPr>
          <p:nvPr>
            <p:ph type="title"/>
          </p:nvPr>
        </p:nvSpPr>
        <p:spPr/>
        <p:txBody>
          <a:bodyPr>
            <a:normAutofit fontScale="90000"/>
          </a:bodyPr>
          <a:lstStyle>
            <a:defPPr/>
          </a:lstStyle>
          <a:p>
            <a:r>
              <a:rPr lang="de-DE"/>
              <a:t>Willkommen zum 3. Modul</a:t>
            </a:r>
          </a:p>
        </p:txBody>
      </p:sp>
      <p:sp>
        <p:nvSpPr>
          <p:cNvPr id="4" name="Textplatzhalter 3"/>
          <p:cNvSpPr>
            <a:spLocks noGrp="1"/>
          </p:cNvSpPr>
          <p:nvPr>
            <p:ph type="body" sz="quarter" idx="21"/>
          </p:nvPr>
        </p:nvSpPr>
        <p:spPr/>
        <p:txBody>
          <a:bodyPr>
            <a:normAutofit fontScale="85000" lnSpcReduction="20000"/>
          </a:bodyPr>
          <a:lstStyle>
            <a:defPPr/>
          </a:lstStyle>
          <a:p>
            <a:r>
              <a:rPr lang="de-AT"/>
              <a:t>Zucker &amp; Süßes, Bewegung, gesunde Füße</a:t>
            </a:r>
            <a:endParaRPr lang="de-DE"/>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rot="16200000">
            <a:off x="10681975" y="5195879"/>
            <a:ext cx="2766647" cy="104400"/>
          </a:xfrm>
          <a:prstGeom prst="rect">
            <a:avLst/>
          </a:prstGeom>
        </p:spPr>
        <p:txBody>
          <a:bodyPr vert="horz" wrap="none" lIns="0" tIns="0" rIns="0" bIns="0" rtlCol="0">
            <a:noAutofit/>
          </a:bodyPr>
          <a:lstStyle>
            <a:defPPr/>
          </a:lstStyle>
          <a:p>
            <a:pPr marL="0" marR="0" indent="0" algn="l" defTabSz="914400" rtl="0" eaLnBrk="1" fontAlgn="auto" latinLnBrk="0" hangingPunct="1">
              <a:lnSpc>
                <a:spcPct val="90000"/>
              </a:lnSpc>
              <a:spcBef>
                <a:spcPts val="300"/>
              </a:spcBef>
              <a:spcAft>
                <a:spcPct val="0"/>
              </a:spcAft>
              <a:buClrTx/>
              <a:buSzTx/>
              <a:buFont typeface="Arial" panose="020B0604020202020204" pitchFamily="34" charset="0"/>
              <a:buNone/>
            </a:pPr>
            <a:r>
              <a:rPr kumimoji="0" lang="de-DE" sz="1000" b="0" i="0" u="none" strike="noStrike" kern="1200" cap="none" spc="0" normalizeH="0" baseline="0" noProof="0">
                <a:ln>
                  <a:noFill/>
                </a:ln>
                <a:solidFill>
                  <a:schemeClr val="bg1"/>
                </a:solidFill>
                <a:effectLst/>
                <a:uLnTx/>
                <a:uFillTx/>
                <a:latin typeface="+mj-lt"/>
                <a:ea typeface="+mn-ea"/>
                <a:cs typeface="+mn-cs"/>
              </a:rPr>
              <a:t>Foto: © Vovan – Shutterstock.com</a:t>
            </a:r>
          </a:p>
        </p:txBody>
      </p:sp>
      <p:sp>
        <p:nvSpPr>
          <p:cNvPr id="10" name="Rechteck 9"/>
          <p:cNvSpPr/>
          <p:nvPr/>
        </p:nvSpPr>
        <p:spPr>
          <a:xfrm>
            <a:off x="781787" y="0"/>
            <a:ext cx="2005610" cy="668053"/>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3600" b="1"/>
              <a:t>Modul 3</a:t>
            </a:r>
            <a:endParaRPr lang="de-DE" sz="3600" b="1"/>
          </a:p>
        </p:txBody>
      </p:sp>
    </p:spTree>
    <p:extLst>
      <p:ext uri="{BB962C8B-B14F-4D97-AF65-F5344CB8AC3E}">
        <p14:creationId xmlns:p14="http://schemas.microsoft.com/office/powerpoint/2010/main" val="237831222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defPPr/>
          </a:lstStyle>
          <a:p>
            <a:pPr>
              <a:defRPr/>
            </a:pPr>
            <a:r>
              <a:rPr lang="de-DE"/>
              <a:t>Was erwartet Sie heute?</a:t>
            </a:r>
          </a:p>
        </p:txBody>
      </p:sp>
      <p:sp>
        <p:nvSpPr>
          <p:cNvPr id="4" name="Inhaltsplatzhalter 3"/>
          <p:cNvSpPr>
            <a:spLocks noGrp="1"/>
          </p:cNvSpPr>
          <p:nvPr>
            <p:ph idx="1"/>
          </p:nvPr>
        </p:nvSpPr>
        <p:spPr/>
        <p:txBody>
          <a:bodyPr>
            <a:normAutofit/>
          </a:bodyPr>
          <a:lstStyle>
            <a:defPPr/>
          </a:lstStyle>
          <a:p>
            <a:pPr marL="0" indent="0">
              <a:buNone/>
            </a:pPr>
            <a:r>
              <a:rPr lang="de-DE" b="1">
                <a:solidFill>
                  <a:srgbClr val="3B5BA1"/>
                </a:solidFill>
              </a:rPr>
              <a:t>Themen</a:t>
            </a:r>
          </a:p>
          <a:p>
            <a:r>
              <a:rPr lang="de-DE" sz="2400"/>
              <a:t>Zucker und Süßes</a:t>
            </a:r>
          </a:p>
          <a:p>
            <a:r>
              <a:rPr lang="de-DE" sz="2400"/>
              <a:t>Bewegung</a:t>
            </a:r>
          </a:p>
          <a:p>
            <a:r>
              <a:rPr lang="de-DE" sz="2400"/>
              <a:t>Füße</a:t>
            </a:r>
          </a:p>
        </p:txBody>
      </p:sp>
      <p:sp>
        <p:nvSpPr>
          <p:cNvPr id="9" name="Textfeld 8"/>
          <p:cNvSpPr txBox="1"/>
          <p:nvPr/>
        </p:nvSpPr>
        <p:spPr>
          <a:xfrm>
            <a:off x="7597302" y="6232048"/>
            <a:ext cx="2766647" cy="104400"/>
          </a:xfrm>
          <a:prstGeom prst="rect">
            <a:avLst/>
          </a:prstGeom>
        </p:spPr>
        <p:txBody>
          <a:bodyPr vert="horz" wrap="none" lIns="0" tIns="0" rIns="0" bIns="0" rtlCol="0">
            <a:noAutofit/>
          </a:bodyPr>
          <a:lstStyle>
            <a:defPPr/>
          </a:lstStyle>
          <a:p>
            <a:pPr marL="0" marR="0" indent="0" algn="l" defTabSz="914400" rtl="0" eaLnBrk="1" fontAlgn="auto" latinLnBrk="0" hangingPunct="1">
              <a:lnSpc>
                <a:spcPct val="90000"/>
              </a:lnSpc>
              <a:spcBef>
                <a:spcPts val="300"/>
              </a:spcBef>
              <a:spcAft>
                <a:spcPct val="0"/>
              </a:spcAft>
              <a:buClrTx/>
              <a:buSzTx/>
              <a:buFont typeface="Arial" panose="020B0604020202020204" pitchFamily="34" charset="0"/>
              <a:buNone/>
            </a:pPr>
            <a:r>
              <a:rPr kumimoji="0" lang="de-DE" sz="1000" b="0" i="0" u="none" strike="noStrike" kern="1200" cap="none" spc="0" normalizeH="0" baseline="0" noProof="0">
                <a:ln>
                  <a:noFill/>
                </a:ln>
                <a:solidFill>
                  <a:srgbClr val="575756"/>
                </a:solidFill>
                <a:effectLst/>
                <a:uLnTx/>
                <a:uFillTx/>
                <a:latin typeface="+mj-lt"/>
                <a:ea typeface="+mn-ea"/>
                <a:cs typeface="+mn-cs"/>
              </a:rPr>
              <a:t>Foto: © Stockfour – </a:t>
            </a:r>
            <a:r>
              <a:rPr lang="de-DE" sz="1000">
                <a:solidFill>
                  <a:srgbClr val="575756"/>
                </a:solidFill>
                <a:latin typeface="+mj-lt"/>
              </a:rPr>
              <a:t>S</a:t>
            </a:r>
            <a:r>
              <a:rPr kumimoji="0" lang="de-DE" sz="1000" b="0" i="0" u="none" strike="noStrike" kern="1200" cap="none" spc="0" normalizeH="0" baseline="0" noProof="0">
                <a:ln>
                  <a:noFill/>
                </a:ln>
                <a:solidFill>
                  <a:srgbClr val="575756"/>
                </a:solidFill>
                <a:effectLst/>
                <a:uLnTx/>
                <a:uFillTx/>
                <a:latin typeface="+mj-lt"/>
                <a:ea typeface="+mn-ea"/>
                <a:cs typeface="+mn-cs"/>
              </a:rPr>
              <a:t>hutterstock.com</a:t>
            </a:r>
          </a:p>
        </p:txBody>
      </p:sp>
      <p:sp>
        <p:nvSpPr>
          <p:cNvPr id="5" name="Rechteck 4"/>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3</a:t>
            </a:r>
            <a:endParaRPr lang="de-DE" sz="2800" b="1"/>
          </a:p>
        </p:txBody>
      </p:sp>
      <p:sp>
        <p:nvSpPr>
          <p:cNvPr id="7" name="Bildplatzhalter 6"/>
          <p:cNvSpPr>
            <a:spLocks noGrp="1"/>
          </p:cNvSpPr>
          <p:nvPr>
            <p:ph type="pic" idx="10"/>
          </p:nvPr>
        </p:nvSpPr>
        <p:spPr/>
        <p:txBody>
          <a:bodyPr/>
          <a:lstStyle>
            <a:defPPr/>
          </a:lstStyle>
          <a:p>
            <a:endParaRPr lang="de-AT"/>
          </a:p>
        </p:txBody>
      </p:sp>
      <p:pic>
        <p:nvPicPr>
          <p:cNvPr id="10" name="Grafik 9"/>
          <p:cNvPicPr>
            <a:picLocks noChangeAspect="1"/>
          </p:cNvPicPr>
          <p:nvPr/>
        </p:nvPicPr>
        <p:blipFill>
          <a:blip r:embed="rId3">
            <a:extLst>
              <a:ext uri="{28A0092B-C50C-407E-A947-70E740481C1C}">
                <a14:useLocalDpi xmlns:a14="http://schemas.microsoft.com/office/drawing/2010/main"/>
              </a:ext>
            </a:extLst>
          </a:blip>
          <a:srcRect l="13166" r="29669"/>
          <a:stretch>
            <a:fillRect/>
          </a:stretch>
        </p:blipFill>
        <p:spPr>
          <a:xfrm>
            <a:off x="7593106" y="1794251"/>
            <a:ext cx="3756212" cy="4382712"/>
          </a:xfrm>
          <a:prstGeom prst="rect">
            <a:avLst/>
          </a:prstGeom>
        </p:spPr>
      </p:pic>
    </p:spTree>
    <p:extLst>
      <p:ext uri="{BB962C8B-B14F-4D97-AF65-F5344CB8AC3E}">
        <p14:creationId xmlns:p14="http://schemas.microsoft.com/office/powerpoint/2010/main" val="93881391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Inhaltsplatzhalter 2"/>
          <p:cNvSpPr>
            <a:spLocks noGrp="1"/>
          </p:cNvSpPr>
          <p:nvPr>
            <p:ph sz="half" idx="1"/>
          </p:nvPr>
        </p:nvSpPr>
        <p:spPr bwMode="auto">
          <a:xfrm>
            <a:off x="838200" y="1799282"/>
            <a:ext cx="3852000"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defPPr/>
          </a:lstStyle>
          <a:p>
            <a:pPr marL="0" indent="0">
              <a:spcAft>
                <a:spcPts val="600"/>
              </a:spcAft>
              <a:buNone/>
            </a:pPr>
            <a:r>
              <a:rPr lang="de-DE" altLang="de-DE" b="1">
                <a:solidFill>
                  <a:srgbClr val="3C5BA6"/>
                </a:solidFill>
              </a:rPr>
              <a:t>Süßstoffe …</a:t>
            </a:r>
          </a:p>
          <a:p>
            <a:pPr marL="361950" lvl="1" indent="-268288">
              <a:spcBef>
                <a:spcPts val="1000"/>
              </a:spcBef>
            </a:pPr>
            <a:r>
              <a:rPr lang="de-DE" altLang="de-DE" sz="2000"/>
              <a:t>sind großteils chemisch.  </a:t>
            </a:r>
          </a:p>
          <a:p>
            <a:pPr marL="361950" lvl="1" indent="-268288"/>
            <a:r>
              <a:rPr lang="de-DE" altLang="de-DE" sz="2000"/>
              <a:t>haben eine extrem hohe Süßkraft.</a:t>
            </a:r>
          </a:p>
          <a:p>
            <a:pPr marL="361950" lvl="1" indent="-268288"/>
            <a:r>
              <a:rPr lang="de-DE" altLang="de-DE" sz="2000"/>
              <a:t>sind kalorienfrei.</a:t>
            </a:r>
          </a:p>
          <a:p>
            <a:pPr marL="361950" lvl="1" indent="-268288"/>
            <a:r>
              <a:rPr lang="de-DE" altLang="de-DE" sz="2000"/>
              <a:t>erhöhen den Blutzucker nicht.</a:t>
            </a:r>
          </a:p>
          <a:p>
            <a:pPr marL="361950" lvl="1" indent="-268288"/>
            <a:r>
              <a:rPr lang="de-DE" altLang="de-DE" sz="2000"/>
              <a:t>gibt es in Tablettenform, als Pulver oder flüssig.</a:t>
            </a:r>
          </a:p>
          <a:p>
            <a:pPr marL="361950" lvl="1" indent="-268288"/>
            <a:r>
              <a:rPr lang="de-DE" altLang="de-DE" sz="2000"/>
              <a:t>sind nur bedingt hitzestabil.</a:t>
            </a:r>
          </a:p>
          <a:p>
            <a:pPr marL="361950" lvl="1" indent="-268288"/>
            <a:r>
              <a:rPr lang="de-DE" altLang="de-DE" sz="2000"/>
              <a:t>sind nur bedingt backtauglich.</a:t>
            </a:r>
          </a:p>
          <a:p>
            <a:pPr marL="361950" lvl="1" indent="-268288"/>
            <a:r>
              <a:rPr lang="de-DE" altLang="de-DE" sz="2000"/>
              <a:t>sind z. B. Aspartam, Saccharin, Cyclamat, Sucralose.</a:t>
            </a:r>
          </a:p>
        </p:txBody>
      </p:sp>
      <p:sp>
        <p:nvSpPr>
          <p:cNvPr id="3" name="Inhaltsplatzhalter 2"/>
          <p:cNvSpPr>
            <a:spLocks noGrp="1"/>
          </p:cNvSpPr>
          <p:nvPr>
            <p:ph sz="half" idx="2"/>
          </p:nvPr>
        </p:nvSpPr>
        <p:spPr>
          <a:xfrm>
            <a:off x="4900775" y="1799282"/>
            <a:ext cx="4561726" cy="4790932"/>
          </a:xfrm>
        </p:spPr>
        <p:txBody>
          <a:bodyPr>
            <a:noAutofit/>
          </a:bodyPr>
          <a:lstStyle>
            <a:defPPr/>
          </a:lstStyle>
          <a:p>
            <a:pPr marL="0" indent="0">
              <a:spcAft>
                <a:spcPts val="600"/>
              </a:spcAft>
              <a:buClr>
                <a:srgbClr val="3C5BA6"/>
              </a:buClr>
              <a:buNone/>
            </a:pPr>
            <a:r>
              <a:rPr lang="de-DE" altLang="de-DE" b="1">
                <a:solidFill>
                  <a:srgbClr val="3C5BA6"/>
                </a:solidFill>
              </a:rPr>
              <a:t>Zuckeraustauschstoffe …</a:t>
            </a:r>
          </a:p>
          <a:p>
            <a:pPr marL="361950" lvl="1" indent="-268288">
              <a:buClr>
                <a:srgbClr val="575756"/>
              </a:buClr>
            </a:pPr>
            <a:r>
              <a:rPr lang="de-DE" altLang="de-DE" sz="2000"/>
              <a:t>sind zuckerähnlich.</a:t>
            </a:r>
          </a:p>
          <a:p>
            <a:pPr marL="361950" lvl="1" indent="-268288">
              <a:buClr>
                <a:srgbClr val="575756"/>
              </a:buClr>
            </a:pPr>
            <a:r>
              <a:rPr lang="de-DE" altLang="de-DE" sz="2000"/>
              <a:t>haben eine ähnliche Süßkraft wie Zucker.</a:t>
            </a:r>
          </a:p>
          <a:p>
            <a:pPr marL="361950" lvl="1" indent="-268288">
              <a:buClr>
                <a:srgbClr val="575756"/>
              </a:buClr>
            </a:pPr>
            <a:r>
              <a:rPr lang="de-DE" altLang="de-DE" sz="2000"/>
              <a:t>liefern Energie (außer Erythrit).</a:t>
            </a:r>
          </a:p>
          <a:p>
            <a:pPr marL="361950" lvl="1" indent="-268288">
              <a:buClr>
                <a:srgbClr val="575756"/>
              </a:buClr>
            </a:pPr>
            <a:r>
              <a:rPr lang="de-DE" altLang="de-DE" sz="2000"/>
              <a:t>beeinflussen den Blutzucker teilweise.</a:t>
            </a:r>
          </a:p>
          <a:p>
            <a:pPr marL="361950" lvl="1" indent="-268288">
              <a:buClr>
                <a:srgbClr val="575756"/>
              </a:buClr>
            </a:pPr>
            <a:r>
              <a:rPr lang="de-DE" altLang="de-DE" sz="2000"/>
              <a:t>sind meist in Pulverform.</a:t>
            </a:r>
          </a:p>
          <a:p>
            <a:pPr marL="361950" lvl="1" indent="-268288">
              <a:buClr>
                <a:srgbClr val="575756"/>
              </a:buClr>
            </a:pPr>
            <a:r>
              <a:rPr lang="de-DE" altLang="de-DE" sz="2000"/>
              <a:t>sind backtauglich, können aber den Geschmack beeinflussen!</a:t>
            </a:r>
          </a:p>
          <a:p>
            <a:pPr marL="361950" lvl="1" indent="-268288">
              <a:buClr>
                <a:srgbClr val="575756"/>
              </a:buClr>
            </a:pPr>
            <a:r>
              <a:rPr lang="de-DE" altLang="de-DE" sz="2000"/>
              <a:t>können Blähungen, Krämpfe und Durchfall verursachen.</a:t>
            </a:r>
          </a:p>
          <a:p>
            <a:pPr marL="361950" lvl="1" indent="-268288">
              <a:buClr>
                <a:srgbClr val="575756"/>
              </a:buClr>
            </a:pPr>
            <a:r>
              <a:rPr lang="de-DE" altLang="de-DE" sz="2000"/>
              <a:t>sind z. B. Fruchtzucker, Sorbit, Sionon, Maltit, Mannit, Xylit, Erythrit.</a:t>
            </a:r>
          </a:p>
        </p:txBody>
      </p:sp>
      <p:sp>
        <p:nvSpPr>
          <p:cNvPr id="29699"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Alternativen zum Zucker? (1)</a:t>
            </a:r>
          </a:p>
        </p:txBody>
      </p:sp>
      <p:pic>
        <p:nvPicPr>
          <p:cNvPr id="4" name="Grafik 3"/>
          <p:cNvPicPr>
            <a:picLocks noChangeAspect="1"/>
          </p:cNvPicPr>
          <p:nvPr/>
        </p:nvPicPr>
        <p:blipFill>
          <a:blip r:embed="rId2" cstate="screen">
            <a:extLst>
              <a:ext uri="{28A0092B-C50C-407E-A947-70E740481C1C}">
                <a14:useLocalDpi xmlns:a14="http://schemas.microsoft.com/office/drawing/2010/main"/>
              </a:ext>
            </a:extLst>
          </a:blip>
          <a:srcRect t="11148" b="14106"/>
          <a:stretch>
            <a:fillRect/>
          </a:stretch>
        </p:blipFill>
        <p:spPr>
          <a:xfrm rot="5400000">
            <a:off x="8603162" y="2588128"/>
            <a:ext cx="4609510" cy="2568166"/>
          </a:xfrm>
          <a:prstGeom prst="rect">
            <a:avLst/>
          </a:prstGeom>
        </p:spPr>
      </p:pic>
      <p:sp>
        <p:nvSpPr>
          <p:cNvPr id="6" name="Textfeld 5"/>
          <p:cNvSpPr txBox="1"/>
          <p:nvPr/>
        </p:nvSpPr>
        <p:spPr>
          <a:xfrm>
            <a:off x="9623834" y="6204956"/>
            <a:ext cx="2766647" cy="237638"/>
          </a:xfrm>
          <a:prstGeom prst="rect">
            <a:avLst/>
          </a:prstGeom>
        </p:spPr>
        <p:txBody>
          <a:bodyPr vert="horz" wrap="none" lIns="0" tIns="0" rIns="0" bIns="0" rtlCol="0">
            <a:noAutofit/>
          </a:bodyPr>
          <a:lstStyle>
            <a:defPPr/>
          </a:lstStyle>
          <a:p>
            <a:pPr marL="0" marR="0" lvl="0" indent="0" algn="l" defTabSz="914400" rtl="0" eaLnBrk="1" fontAlgn="auto" latinLnBrk="0" hangingPunct="1">
              <a:lnSpc>
                <a:spcPct val="90000"/>
              </a:lnSpc>
              <a:spcBef>
                <a:spcPts val="300"/>
              </a:spcBef>
              <a:spcAft>
                <a:spcPct val="0"/>
              </a:spcAft>
              <a:buClrTx/>
              <a:buSzTx/>
              <a:buFontTx/>
              <a:buNone/>
              <a:defRPr/>
            </a:pPr>
            <a:r>
              <a:rPr kumimoji="0" lang="de-DE" sz="1000" b="0" i="0" u="none" strike="noStrike" kern="1200" cap="none" spc="0" normalizeH="0" baseline="0" noProof="0">
                <a:ln>
                  <a:noFill/>
                </a:ln>
                <a:solidFill>
                  <a:srgbClr val="575756"/>
                </a:solidFill>
                <a:effectLst/>
                <a:uLnTx/>
                <a:uFillTx/>
                <a:latin typeface="Calibri Light" panose="020F0302020204030204"/>
                <a:ea typeface="+mn-ea"/>
                <a:cs typeface="+mn-cs"/>
              </a:rPr>
              <a:t>Foto: © Eskymaks – Shutterstock.com</a:t>
            </a:r>
          </a:p>
        </p:txBody>
      </p:sp>
      <p:sp>
        <p:nvSpPr>
          <p:cNvPr id="7" name="Rechteck 6"/>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de-AT" sz="2800" b="1" i="0" u="none" strike="noStrike" kern="1200" cap="none" spc="0" normalizeH="0" baseline="0" noProof="0">
                <a:ln>
                  <a:noFill/>
                </a:ln>
                <a:solidFill>
                  <a:prstClr val="white"/>
                </a:solidFill>
                <a:effectLst/>
                <a:uLnTx/>
                <a:uFillTx/>
                <a:latin typeface="Calibri" panose="020F0502020204030204"/>
                <a:ea typeface="+mn-ea"/>
                <a:cs typeface="+mn-cs"/>
              </a:rPr>
              <a:t>Modul 3</a:t>
            </a:r>
            <a:endParaRPr kumimoji="0" lang="de-DE" sz="2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43569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Alternativen zum Zucker? (2)</a:t>
            </a:r>
          </a:p>
        </p:txBody>
      </p:sp>
      <p:pic>
        <p:nvPicPr>
          <p:cNvPr id="4" name="Grafik 3"/>
          <p:cNvPicPr>
            <a:picLocks noChangeAspect="1"/>
          </p:cNvPicPr>
          <p:nvPr/>
        </p:nvPicPr>
        <p:blipFill>
          <a:blip r:embed="rId2" cstate="screen">
            <a:extLst>
              <a:ext uri="{28A0092B-C50C-407E-A947-70E740481C1C}">
                <a14:useLocalDpi xmlns:a14="http://schemas.microsoft.com/office/drawing/2010/main"/>
              </a:ext>
            </a:extLst>
          </a:blip>
          <a:srcRect t="11148" b="14106"/>
          <a:stretch>
            <a:fillRect/>
          </a:stretch>
        </p:blipFill>
        <p:spPr>
          <a:xfrm rot="5400000">
            <a:off x="8603162" y="2588128"/>
            <a:ext cx="4609510" cy="2568166"/>
          </a:xfrm>
          <a:prstGeom prst="rect">
            <a:avLst/>
          </a:prstGeom>
        </p:spPr>
      </p:pic>
      <p:sp>
        <p:nvSpPr>
          <p:cNvPr id="6" name="Textfeld 5"/>
          <p:cNvSpPr txBox="1"/>
          <p:nvPr/>
        </p:nvSpPr>
        <p:spPr>
          <a:xfrm>
            <a:off x="9623834" y="6204956"/>
            <a:ext cx="2766647" cy="237638"/>
          </a:xfrm>
          <a:prstGeom prst="rect">
            <a:avLst/>
          </a:prstGeom>
        </p:spPr>
        <p:txBody>
          <a:bodyPr vert="horz" wrap="none" lIns="0" tIns="0" rIns="0" bIns="0" rtlCol="0">
            <a:noAutofit/>
          </a:bodyPr>
          <a:lstStyle>
            <a:defPPr/>
          </a:lstStyle>
          <a:p>
            <a:pPr marL="0" marR="0" lvl="0" indent="0" algn="l" defTabSz="914400" rtl="0" eaLnBrk="1" fontAlgn="auto" latinLnBrk="0" hangingPunct="1">
              <a:lnSpc>
                <a:spcPct val="90000"/>
              </a:lnSpc>
              <a:spcBef>
                <a:spcPts val="300"/>
              </a:spcBef>
              <a:spcAft>
                <a:spcPct val="0"/>
              </a:spcAft>
              <a:buClrTx/>
              <a:buSzTx/>
              <a:buFontTx/>
              <a:buNone/>
              <a:defRPr/>
            </a:pPr>
            <a:r>
              <a:rPr kumimoji="0" lang="de-DE" sz="1000" b="0" i="0" u="none" strike="noStrike" kern="1200" cap="none" spc="0" normalizeH="0" baseline="0" noProof="0">
                <a:ln>
                  <a:noFill/>
                </a:ln>
                <a:solidFill>
                  <a:srgbClr val="575756"/>
                </a:solidFill>
                <a:effectLst/>
                <a:uLnTx/>
                <a:uFillTx/>
                <a:latin typeface="Calibri Light" panose="020F0302020204030204"/>
                <a:ea typeface="+mn-ea"/>
                <a:cs typeface="+mn-cs"/>
              </a:rPr>
              <a:t>Foto: © Eskymaks – Shutterstock.com</a:t>
            </a:r>
          </a:p>
        </p:txBody>
      </p:sp>
      <p:sp>
        <p:nvSpPr>
          <p:cNvPr id="7" name="Rechteck 6"/>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de-AT" sz="2800" b="1" i="0" u="none" strike="noStrike" kern="1200" cap="none" spc="0" normalizeH="0" baseline="0" noProof="0">
                <a:ln>
                  <a:noFill/>
                </a:ln>
                <a:solidFill>
                  <a:prstClr val="white"/>
                </a:solidFill>
                <a:effectLst/>
                <a:uLnTx/>
                <a:uFillTx/>
                <a:latin typeface="Calibri" panose="020F0502020204030204"/>
                <a:ea typeface="+mn-ea"/>
                <a:cs typeface="+mn-cs"/>
              </a:rPr>
              <a:t>Modul 3</a:t>
            </a:r>
            <a:endParaRPr kumimoji="0" lang="de-DE" sz="2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Inhaltsplatzhalter 2"/>
          <p:cNvSpPr>
            <a:spLocks noGrp="1"/>
          </p:cNvSpPr>
          <p:nvPr>
            <p:ph sz="half" idx="1"/>
          </p:nvPr>
        </p:nvSpPr>
        <p:spPr bwMode="auto">
          <a:xfrm>
            <a:off x="838200" y="1825625"/>
            <a:ext cx="3852000"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defPPr/>
          </a:lstStyle>
          <a:p>
            <a:pPr marL="0" indent="0">
              <a:spcAft>
                <a:spcPts val="600"/>
              </a:spcAft>
              <a:buNone/>
            </a:pPr>
            <a:r>
              <a:rPr lang="de-DE" altLang="de-DE" b="1">
                <a:solidFill>
                  <a:srgbClr val="3C5BA6"/>
                </a:solidFill>
              </a:rPr>
              <a:t>Süßstoffe …</a:t>
            </a:r>
          </a:p>
          <a:p>
            <a:pPr marL="361950" lvl="1" indent="-268288"/>
            <a:r>
              <a:rPr lang="de-DE" altLang="de-DE" sz="2100"/>
              <a:t>sind eine mögliche Alternative zum Süßen von Getränken, Cremen und Puddings.</a:t>
            </a:r>
          </a:p>
          <a:p>
            <a:pPr marL="361950" lvl="1" indent="-268288"/>
            <a:r>
              <a:rPr lang="de-DE" altLang="de-DE" sz="2100"/>
              <a:t>sollten wenn </a:t>
            </a:r>
            <a:r>
              <a:rPr lang="de-DE" altLang="de-DE" sz="2100" b="1"/>
              <a:t>nur</a:t>
            </a:r>
            <a:r>
              <a:rPr lang="de-DE" altLang="de-DE" sz="2100"/>
              <a:t> </a:t>
            </a:r>
            <a:r>
              <a:rPr lang="de-DE" altLang="de-DE" sz="2100" b="1"/>
              <a:t>sehr sparsam </a:t>
            </a:r>
            <a:r>
              <a:rPr lang="de-DE" altLang="de-DE" sz="2100"/>
              <a:t>verwendet werden!</a:t>
            </a:r>
          </a:p>
          <a:p>
            <a:pPr marL="93662" lvl="1" indent="0">
              <a:buNone/>
            </a:pPr>
            <a:endParaRPr lang="de-DE" altLang="de-DE" sz="2100">
              <a:solidFill>
                <a:srgbClr val="FF0000"/>
              </a:solidFill>
            </a:endParaRPr>
          </a:p>
          <a:p>
            <a:pPr marL="93662" lvl="1" indent="0">
              <a:buNone/>
            </a:pPr>
            <a:r>
              <a:rPr lang="de-DE" altLang="de-DE" sz="2100"/>
              <a:t>Es gibt Hinweise darauf, dass die Darmflora negativ beeinflusst wird!</a:t>
            </a:r>
            <a:endParaRPr lang="de-DE" altLang="de-DE"/>
          </a:p>
        </p:txBody>
      </p:sp>
      <p:sp>
        <p:nvSpPr>
          <p:cNvPr id="11" name="Inhaltsplatzhalter 2"/>
          <p:cNvSpPr>
            <a:spLocks noGrp="1"/>
          </p:cNvSpPr>
          <p:nvPr>
            <p:ph sz="half" idx="2"/>
          </p:nvPr>
        </p:nvSpPr>
        <p:spPr>
          <a:xfrm>
            <a:off x="5345934" y="1825625"/>
            <a:ext cx="3852000" cy="4351338"/>
          </a:xfrm>
        </p:spPr>
        <p:txBody>
          <a:bodyPr>
            <a:normAutofit/>
          </a:bodyPr>
          <a:lstStyle>
            <a:defPPr/>
          </a:lstStyle>
          <a:p>
            <a:pPr marL="0" indent="0">
              <a:spcBef>
                <a:spcPct val="20000"/>
              </a:spcBef>
              <a:spcAft>
                <a:spcPts val="600"/>
              </a:spcAft>
              <a:buClr>
                <a:srgbClr val="3C5BA6"/>
              </a:buClr>
              <a:buNone/>
            </a:pPr>
            <a:r>
              <a:rPr lang="de-DE" altLang="de-DE" b="1">
                <a:solidFill>
                  <a:srgbClr val="3C5BA6"/>
                </a:solidFill>
                <a:latin typeface="Calibri" panose="020F0502020204030204" pitchFamily="34" charset="0"/>
                <a:cs typeface="Calibri" panose="020F0502020204030204" pitchFamily="34" charset="0"/>
              </a:rPr>
              <a:t>Zuckeraustauschstoffe …</a:t>
            </a:r>
            <a:endParaRPr lang="de-DE" altLang="de-DE">
              <a:solidFill>
                <a:srgbClr val="4D4D4D"/>
              </a:solidFill>
              <a:latin typeface="Calibri" panose="020F0502020204030204" pitchFamily="34" charset="0"/>
              <a:cs typeface="Calibri" panose="020F0502020204030204" pitchFamily="34" charset="0"/>
            </a:endParaRPr>
          </a:p>
          <a:p>
            <a:r>
              <a:rPr lang="de-DE" sz="2100"/>
              <a:t>bringen keinen wesentlichen Vorteil und werden deswegen </a:t>
            </a:r>
            <a:r>
              <a:rPr lang="de-DE" sz="2100" b="1"/>
              <a:t>nicht</a:t>
            </a:r>
            <a:r>
              <a:rPr lang="de-DE" sz="2100"/>
              <a:t> empfohlen.</a:t>
            </a:r>
          </a:p>
        </p:txBody>
      </p:sp>
    </p:spTree>
    <p:extLst>
      <p:ext uri="{BB962C8B-B14F-4D97-AF65-F5344CB8AC3E}">
        <p14:creationId xmlns:p14="http://schemas.microsoft.com/office/powerpoint/2010/main" val="129356352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Süßes für Süße?</a:t>
            </a:r>
          </a:p>
        </p:txBody>
      </p:sp>
      <p:sp>
        <p:nvSpPr>
          <p:cNvPr id="30723" name="Inhaltsplatzhalt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defPPr/>
          </a:lstStyle>
          <a:p>
            <a:r>
              <a:rPr lang="de-DE" altLang="de-DE" sz="2400"/>
              <a:t>Zucker pur und in gelöster Form </a:t>
            </a:r>
            <a:br>
              <a:rPr lang="de-DE" altLang="de-DE" sz="2400"/>
            </a:br>
            <a:r>
              <a:rPr lang="de-DE" altLang="de-DE" sz="2400"/>
              <a:t>vermeiden (Getränke!)</a:t>
            </a:r>
          </a:p>
          <a:p>
            <a:r>
              <a:rPr lang="de-DE" altLang="de-DE" sz="2400"/>
              <a:t>Zum Süßen von </a:t>
            </a:r>
            <a:r>
              <a:rPr lang="de-DE" altLang="de-DE" sz="2400" b="1"/>
              <a:t>Cremen, Puddings </a:t>
            </a:r>
            <a:r>
              <a:rPr lang="de-DE" altLang="de-DE" sz="2400"/>
              <a:t>etc. – </a:t>
            </a:r>
            <a:br>
              <a:rPr lang="de-DE" altLang="de-DE" sz="2400"/>
            </a:br>
            <a:r>
              <a:rPr lang="de-DE" altLang="de-DE" sz="2400"/>
              <a:t>wenn nötig Süßstoff sparsam verwenden</a:t>
            </a:r>
          </a:p>
          <a:p>
            <a:r>
              <a:rPr lang="de-DE" altLang="de-DE" sz="2400"/>
              <a:t>Zum Backen von </a:t>
            </a:r>
            <a:r>
              <a:rPr lang="de-DE" altLang="de-DE" sz="2400" b="1"/>
              <a:t>Mehlspeisen </a:t>
            </a:r>
            <a:r>
              <a:rPr lang="de-DE" altLang="de-DE" sz="2400"/>
              <a:t>… </a:t>
            </a:r>
          </a:p>
          <a:p>
            <a:pPr marL="804863" lvl="1" indent="-357188">
              <a:buFont typeface="Arial" panose="020B0604020202020204" pitchFamily="34" charset="0"/>
              <a:buChar char="…"/>
            </a:pPr>
            <a:r>
              <a:rPr lang="de-DE" altLang="de-DE" sz="2000"/>
              <a:t>die im Rezept angegebene Zuckermenge um die Hälfte reduzieren.</a:t>
            </a:r>
          </a:p>
          <a:p>
            <a:pPr marL="804863" lvl="1" indent="-357188">
              <a:buFont typeface="Arial" panose="020B0604020202020204" pitchFamily="34" charset="0"/>
              <a:buChar char="…"/>
            </a:pPr>
            <a:r>
              <a:rPr lang="de-DE" altLang="de-DE" sz="2000"/>
              <a:t>mind. zur Hälfte Vollkornmehl verwenden.</a:t>
            </a:r>
          </a:p>
          <a:p>
            <a:pPr marL="804863" lvl="1" indent="-357188">
              <a:buFont typeface="Arial" panose="020B0604020202020204" pitchFamily="34" charset="0"/>
              <a:buChar char="…"/>
            </a:pPr>
            <a:r>
              <a:rPr lang="de-DE" altLang="de-DE" sz="2000"/>
              <a:t>eventuell die Hälfte des Mehls durch gemahlene Nüsse/Mandeln ersetzen.</a:t>
            </a:r>
          </a:p>
          <a:p>
            <a:r>
              <a:rPr lang="de-DE" altLang="de-DE" sz="2400" b="1"/>
              <a:t>Marmelade</a:t>
            </a:r>
            <a:r>
              <a:rPr lang="de-DE" altLang="de-DE" sz="2400"/>
              <a:t> mit mind. 75 % Fruchtanteil kaufen</a:t>
            </a:r>
          </a:p>
          <a:p>
            <a:r>
              <a:rPr lang="de-DE" altLang="de-DE" sz="2400" b="1"/>
              <a:t>Selbstgemachte Marmelade </a:t>
            </a:r>
            <a:r>
              <a:rPr lang="de-DE" altLang="de-DE" sz="2400"/>
              <a:t>3:1 einkochen</a:t>
            </a:r>
          </a:p>
        </p:txBody>
      </p:sp>
      <p:pic>
        <p:nvPicPr>
          <p:cNvPr id="3" name="Bildplatzhalter 2"/>
          <p:cNvPicPr>
            <a:picLocks noGrp="1" noChangeAspect="1"/>
          </p:cNvPicPr>
          <p:nvPr>
            <p:ph type="pic" idx="10"/>
          </p:nvPr>
        </p:nvPicPr>
        <p:blipFill>
          <a:blip r:embed="rId2" cstate="screen">
            <a:extLst>
              <a:ext uri="{28A0092B-C50C-407E-A947-70E740481C1C}">
                <a14:useLocalDpi xmlns:a14="http://schemas.microsoft.com/office/drawing/2010/main"/>
              </a:ext>
            </a:extLst>
          </a:blip>
          <a:srcRect l="302" t="253" r="42152" b="-253"/>
          <a:stretch>
            <a:fillRect/>
          </a:stretch>
        </p:blipFill>
        <p:spPr/>
      </p:pic>
      <p:sp>
        <p:nvSpPr>
          <p:cNvPr id="5" name="Textfeld 4"/>
          <p:cNvSpPr txBox="1"/>
          <p:nvPr/>
        </p:nvSpPr>
        <p:spPr>
          <a:xfrm>
            <a:off x="7611065" y="6247833"/>
            <a:ext cx="2766647" cy="237638"/>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Sunny Forest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sp>
        <p:nvSpPr>
          <p:cNvPr id="6" name="Rechteck 5"/>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3</a:t>
            </a:r>
            <a:endParaRPr lang="de-DE" sz="2800" b="1"/>
          </a:p>
        </p:txBody>
      </p:sp>
    </p:spTree>
    <p:extLst>
      <p:ext uri="{BB962C8B-B14F-4D97-AF65-F5344CB8AC3E}">
        <p14:creationId xmlns:p14="http://schemas.microsoft.com/office/powerpoint/2010/main" val="346119145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Wie viel Süßes ist möglich?</a:t>
            </a:r>
          </a:p>
        </p:txBody>
      </p:sp>
      <p:sp>
        <p:nvSpPr>
          <p:cNvPr id="31748" name="Inhaltsplatzhalt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defPPr/>
          </a:lstStyle>
          <a:p>
            <a:r>
              <a:rPr lang="de-DE" altLang="de-DE" sz="2400"/>
              <a:t>Kleine Mengen in verpackter Form möglich </a:t>
            </a:r>
            <a:br>
              <a:rPr lang="de-DE" altLang="de-DE" sz="2400"/>
            </a:br>
            <a:r>
              <a:rPr lang="de-DE" altLang="de-DE" sz="2400"/>
              <a:t>(z. B. Mehlspeisen, Cremeeis, Schokolade)</a:t>
            </a:r>
          </a:p>
          <a:p>
            <a:r>
              <a:rPr lang="de-DE" altLang="de-DE" sz="2400"/>
              <a:t>Zuckermenge sollte </a:t>
            </a:r>
            <a:r>
              <a:rPr lang="de-DE" altLang="de-DE" sz="2400" b="1"/>
              <a:t>max.</a:t>
            </a:r>
            <a:r>
              <a:rPr lang="de-DE" altLang="de-DE" sz="2400"/>
              <a:t> 10 % der </a:t>
            </a:r>
            <a:br>
              <a:rPr lang="de-DE" altLang="de-DE" sz="2400"/>
            </a:br>
            <a:r>
              <a:rPr lang="de-DE" altLang="de-DE" sz="2400"/>
              <a:t>täglichen Gesamtenergiemenge betragen </a:t>
            </a:r>
            <a:br>
              <a:rPr lang="de-DE" altLang="de-DE" sz="2400"/>
            </a:br>
            <a:r>
              <a:rPr lang="de-DE" altLang="de-DE" sz="2400"/>
              <a:t>(max. 50 g/ca. 2 Esslöffel pro Tag)</a:t>
            </a:r>
          </a:p>
          <a:p>
            <a:r>
              <a:rPr lang="de-DE" altLang="de-DE" sz="2400"/>
              <a:t>Stark gezuckerte Lebensmittel sind oft auch sehr fett!</a:t>
            </a:r>
          </a:p>
          <a:p>
            <a:r>
              <a:rPr lang="de-DE" altLang="de-DE" sz="2400"/>
              <a:t>Zucker in isolierter Form (z. B. Bonbons, Gummibärchen) und in Getränken (z. B. Säfte, Limonaden, Kaffee, Tee) meiden!</a:t>
            </a:r>
          </a:p>
        </p:txBody>
      </p:sp>
      <p:pic>
        <p:nvPicPr>
          <p:cNvPr id="3" name="Bildplatzhalter 2"/>
          <p:cNvPicPr>
            <a:picLocks noGrp="1" noChangeAspect="1"/>
          </p:cNvPicPr>
          <p:nvPr>
            <p:ph type="pic" idx="10"/>
          </p:nvPr>
        </p:nvPicPr>
        <p:blipFill>
          <a:blip r:embed="rId2" cstate="screen">
            <a:extLst>
              <a:ext uri="{28A0092B-C50C-407E-A947-70E740481C1C}">
                <a14:useLocalDpi xmlns:a14="http://schemas.microsoft.com/office/drawing/2010/main"/>
              </a:ext>
            </a:extLst>
          </a:blip>
          <a:srcRect t="6536" b="6536"/>
          <a:stretch>
            <a:fillRect/>
          </a:stretch>
        </p:blipFill>
        <p:spPr/>
      </p:pic>
      <p:sp>
        <p:nvSpPr>
          <p:cNvPr id="5" name="Textfeld 4"/>
          <p:cNvSpPr txBox="1"/>
          <p:nvPr/>
        </p:nvSpPr>
        <p:spPr>
          <a:xfrm>
            <a:off x="7611065" y="6247833"/>
            <a:ext cx="2766647" cy="237638"/>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san_ta </a:t>
            </a:r>
            <a:r>
              <a:rPr kumimoji="0" lang="de-DE" sz="1000" b="0" i="0" u="none" strike="noStrike" kern="1200" cap="none" spc="0" normalizeH="0" baseline="0" noProof="0">
                <a:ln>
                  <a:noFill/>
                </a:ln>
                <a:solidFill>
                  <a:srgbClr val="575756"/>
                </a:solidFill>
                <a:effectLst/>
                <a:uLnTx/>
                <a:uFillTx/>
                <a:latin typeface="+mj-lt"/>
                <a:ea typeface="+mn-ea"/>
                <a:cs typeface="+mn-cs"/>
              </a:rPr>
              <a:t>– AdobeStock</a:t>
            </a:r>
          </a:p>
        </p:txBody>
      </p:sp>
      <p:sp>
        <p:nvSpPr>
          <p:cNvPr id="6" name="Rechteck 5"/>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3</a:t>
            </a:r>
            <a:endParaRPr lang="de-DE" sz="2800" b="1"/>
          </a:p>
        </p:txBody>
      </p:sp>
    </p:spTree>
    <p:extLst>
      <p:ext uri="{BB962C8B-B14F-4D97-AF65-F5344CB8AC3E}">
        <p14:creationId xmlns:p14="http://schemas.microsoft.com/office/powerpoint/2010/main" val="234478168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AT" altLang="de-DE"/>
              <a:t>Die 3 Säulen der Diabetestherapie</a:t>
            </a:r>
            <a:endParaRPr lang="de-DE" altLang="de-DE"/>
          </a:p>
        </p:txBody>
      </p:sp>
      <p:grpSp>
        <p:nvGrpSpPr>
          <p:cNvPr id="5" name="Gruppieren 4"/>
          <p:cNvGrpSpPr/>
          <p:nvPr/>
        </p:nvGrpSpPr>
        <p:grpSpPr>
          <a:xfrm>
            <a:off x="1714620" y="4244248"/>
            <a:ext cx="8762759" cy="1596623"/>
            <a:chOff x="1669955" y="3428999"/>
            <a:chExt cx="8762759" cy="1596623"/>
          </a:xfrm>
        </p:grpSpPr>
        <p:sp>
          <p:nvSpPr>
            <p:cNvPr id="3" name="Rechteck 2"/>
            <p:cNvSpPr/>
            <p:nvPr/>
          </p:nvSpPr>
          <p:spPr>
            <a:xfrm>
              <a:off x="1669955" y="3428999"/>
              <a:ext cx="2776250" cy="1586429"/>
            </a:xfrm>
            <a:prstGeom prst="rect">
              <a:avLst/>
            </a:prstGeom>
            <a:solidFill>
              <a:srgbClr val="E4E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DE" sz="2800">
                  <a:solidFill>
                    <a:srgbClr val="3B5BA1"/>
                  </a:solidFill>
                </a:rPr>
                <a:t>Ernährung</a:t>
              </a:r>
            </a:p>
          </p:txBody>
        </p:sp>
        <p:sp>
          <p:nvSpPr>
            <p:cNvPr id="9" name="Rechteck 8"/>
            <p:cNvSpPr/>
            <p:nvPr/>
          </p:nvSpPr>
          <p:spPr>
            <a:xfrm>
              <a:off x="4663209" y="3439193"/>
              <a:ext cx="2776250" cy="1586429"/>
            </a:xfrm>
            <a:prstGeom prst="rect">
              <a:avLst/>
            </a:prstGeom>
            <a:solidFill>
              <a:srgbClr val="3B5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DE" sz="2800">
                  <a:solidFill>
                    <a:schemeClr val="bg1"/>
                  </a:solidFill>
                </a:rPr>
                <a:t>Bewegung</a:t>
              </a:r>
            </a:p>
          </p:txBody>
        </p:sp>
        <p:sp>
          <p:nvSpPr>
            <p:cNvPr id="10" name="Rechteck 9"/>
            <p:cNvSpPr/>
            <p:nvPr/>
          </p:nvSpPr>
          <p:spPr>
            <a:xfrm>
              <a:off x="7656464" y="3439193"/>
              <a:ext cx="2776250" cy="1586429"/>
            </a:xfrm>
            <a:prstGeom prst="rect">
              <a:avLst/>
            </a:prstGeom>
            <a:solidFill>
              <a:srgbClr val="E4E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DE" sz="2800">
                  <a:solidFill>
                    <a:srgbClr val="3B5BA1"/>
                  </a:solidFill>
                </a:rPr>
                <a:t>Medikation</a:t>
              </a:r>
            </a:p>
          </p:txBody>
        </p:sp>
      </p:grpSp>
      <p:sp>
        <p:nvSpPr>
          <p:cNvPr id="7" name="Gleichschenkliges Dreieck 6"/>
          <p:cNvSpPr/>
          <p:nvPr/>
        </p:nvSpPr>
        <p:spPr>
          <a:xfrm>
            <a:off x="1714620" y="2409488"/>
            <a:ext cx="8762759" cy="1644723"/>
          </a:xfrm>
          <a:prstGeom prst="triangl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DE" sz="3600" b="1"/>
              <a:t>Diabetestherapie</a:t>
            </a:r>
          </a:p>
        </p:txBody>
      </p:sp>
      <p:sp>
        <p:nvSpPr>
          <p:cNvPr id="8" name="Rechteck 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3</a:t>
            </a:r>
            <a:endParaRPr lang="de-DE" sz="2800" b="1"/>
          </a:p>
        </p:txBody>
      </p:sp>
    </p:spTree>
    <p:extLst>
      <p:ext uri="{BB962C8B-B14F-4D97-AF65-F5344CB8AC3E}">
        <p14:creationId xmlns:p14="http://schemas.microsoft.com/office/powerpoint/2010/main" val="3079019457"/>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p:cNvPicPr>
            <a:picLocks noGrp="1" noChangeAspect="1"/>
          </p:cNvPicPr>
          <p:nvPr>
            <p:ph type="pic" sz="quarter" idx="22"/>
          </p:nvPr>
        </p:nvPicPr>
        <p:blipFill>
          <a:blip r:embed="rId2" cstate="screen">
            <a:extLst>
              <a:ext uri="{28A0092B-C50C-407E-A947-70E740481C1C}">
                <a14:useLocalDpi xmlns:a14="http://schemas.microsoft.com/office/drawing/2010/main"/>
              </a:ext>
            </a:extLst>
          </a:blip>
          <a:srcRect t="15967" b="15967"/>
          <a:stretch>
            <a:fillRect/>
          </a:stretch>
        </p:blipFill>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defPPr/>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3" name="Titel 2"/>
          <p:cNvSpPr>
            <a:spLocks noGrp="1"/>
          </p:cNvSpPr>
          <p:nvPr>
            <p:ph type="title"/>
          </p:nvPr>
        </p:nvSpPr>
        <p:spPr>
          <a:xfrm>
            <a:off x="1408176" y="4815199"/>
            <a:ext cx="9340884" cy="865762"/>
          </a:xfrm>
        </p:spPr>
        <p:txBody>
          <a:bodyPr>
            <a:normAutofit fontScale="90000"/>
          </a:bodyPr>
          <a:lstStyle>
            <a:defPPr/>
          </a:lstStyle>
          <a:p>
            <a:r>
              <a:rPr lang="de-DE"/>
              <a:t>Bewegung</a:t>
            </a:r>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rot="16200000">
            <a:off x="10681975" y="3050562"/>
            <a:ext cx="2766647" cy="104400"/>
          </a:xfrm>
          <a:prstGeom prst="rect">
            <a:avLst/>
          </a:prstGeom>
        </p:spPr>
        <p:txBody>
          <a:bodyPr vert="horz" wrap="none" lIns="0" tIns="0" rIns="0" bIns="0" rtlCol="0">
            <a:noAutofit/>
          </a:bodyPr>
          <a:lstStyle>
            <a:defPPr/>
          </a:lstStyle>
          <a:p>
            <a:pPr>
              <a:lnSpc>
                <a:spcPct val="90000"/>
              </a:lnSpc>
              <a:spcBef>
                <a:spcPts val="300"/>
              </a:spcBef>
            </a:pPr>
            <a:r>
              <a:rPr lang="de-DE" sz="1000">
                <a:solidFill>
                  <a:schemeClr val="bg1"/>
                </a:solidFill>
                <a:latin typeface="+mj-lt"/>
              </a:rPr>
              <a:t>Foto: © Robert Kneschke – AdobeStock.com</a:t>
            </a:r>
          </a:p>
        </p:txBody>
      </p:sp>
      <p:sp>
        <p:nvSpPr>
          <p:cNvPr id="8" name="Rechteck 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3</a:t>
            </a:r>
            <a:endParaRPr lang="de-DE" sz="2800" b="1"/>
          </a:p>
        </p:txBody>
      </p:sp>
    </p:spTree>
    <p:extLst>
      <p:ext uri="{BB962C8B-B14F-4D97-AF65-F5344CB8AC3E}">
        <p14:creationId xmlns:p14="http://schemas.microsoft.com/office/powerpoint/2010/main" val="217203652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bwMode="auto">
          <a:xfrm>
            <a:off x="5638005" y="1973574"/>
            <a:ext cx="935038" cy="4629150"/>
          </a:xfrm>
          <a:prstGeom prst="rect">
            <a:avLst/>
          </a:prstGeom>
          <a:gradFill>
            <a:gsLst>
              <a:gs pos="0">
                <a:srgbClr val="C00000"/>
              </a:gs>
              <a:gs pos="10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p:spPr>
        <p:txBody>
          <a:bodyPr wrap="none"/>
          <a:lstStyle>
            <a:defPPr/>
          </a:lstStyle>
          <a:p>
            <a:pPr eaLnBrk="1" hangingPunct="1">
              <a:defRPr/>
            </a:pPr>
            <a:endParaRPr lang="de-DE" sz="2400">
              <a:solidFill>
                <a:srgbClr val="3E6EA5"/>
              </a:solidFill>
              <a:latin typeface="Times New Roman" pitchFamily="18" charset="0"/>
            </a:endParaRPr>
          </a:p>
        </p:txBody>
      </p:sp>
      <p:sp>
        <p:nvSpPr>
          <p:cNvPr id="19459"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pPr eaLnBrk="1" hangingPunct="1"/>
            <a:r>
              <a:rPr lang="de-DE" altLang="de-DE"/>
              <a:t>Blutzuckerwerte</a:t>
            </a:r>
          </a:p>
        </p:txBody>
      </p:sp>
      <p:sp>
        <p:nvSpPr>
          <p:cNvPr id="7172" name="Textfeld 4"/>
          <p:cNvSpPr txBox="1">
            <a:spLocks noChangeArrowheads="1"/>
          </p:cNvSpPr>
          <p:nvPr/>
        </p:nvSpPr>
        <p:spPr bwMode="auto">
          <a:xfrm>
            <a:off x="2220118" y="4299263"/>
            <a:ext cx="32512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500">
                <a:solidFill>
                  <a:srgbClr val="3C5BA6"/>
                </a:solidFill>
                <a:latin typeface="Calibri" panose="020F0502020204030204" pitchFamily="34" charset="0"/>
                <a:cs typeface="Calibri" panose="020F0502020204030204" pitchFamily="34" charset="0"/>
              </a:rPr>
              <a:t>Normaler Blutzucker</a:t>
            </a:r>
          </a:p>
        </p:txBody>
      </p:sp>
      <p:sp>
        <p:nvSpPr>
          <p:cNvPr id="5125" name="Textfeld 5"/>
          <p:cNvSpPr txBox="1">
            <a:spLocks noChangeArrowheads="1"/>
          </p:cNvSpPr>
          <p:nvPr/>
        </p:nvSpPr>
        <p:spPr bwMode="auto">
          <a:xfrm>
            <a:off x="4341018" y="4761224"/>
            <a:ext cx="6445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000" b="1">
                <a:solidFill>
                  <a:srgbClr val="3C5BA6"/>
                </a:solidFill>
                <a:latin typeface="Calibri" panose="020F0502020204030204" pitchFamily="34" charset="0"/>
                <a:cs typeface="Calibri" panose="020F0502020204030204" pitchFamily="34" charset="0"/>
              </a:rPr>
              <a:t>Nüchtern:                         80 – 110 mg/dl </a:t>
            </a:r>
            <a:r>
              <a:rPr lang="de-DE" altLang="de-DE" sz="2000">
                <a:solidFill>
                  <a:srgbClr val="FF0000"/>
                </a:solidFill>
                <a:latin typeface="Calibri" panose="020F0502020204030204" pitchFamily="34" charset="0"/>
                <a:cs typeface="Calibri" panose="020F0502020204030204" pitchFamily="34" charset="0"/>
              </a:rPr>
              <a:t>bis max. 130 mg/dl*</a:t>
            </a:r>
          </a:p>
        </p:txBody>
      </p:sp>
      <p:sp>
        <p:nvSpPr>
          <p:cNvPr id="7174" name="Textfeld 7"/>
          <p:cNvSpPr txBox="1">
            <a:spLocks noChangeArrowheads="1"/>
          </p:cNvSpPr>
          <p:nvPr/>
        </p:nvSpPr>
        <p:spPr bwMode="auto">
          <a:xfrm>
            <a:off x="2432843" y="3946837"/>
            <a:ext cx="8208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000" b="1">
                <a:solidFill>
                  <a:srgbClr val="3C5BA6"/>
                </a:solidFill>
                <a:latin typeface="Calibri" panose="020F0502020204030204" pitchFamily="34" charset="0"/>
                <a:cs typeface="Calibri" panose="020F0502020204030204" pitchFamily="34" charset="0"/>
              </a:rPr>
              <a:t>  2 Stunden nach dem Essen:                        </a:t>
            </a:r>
            <a:r>
              <a:rPr lang="de-DE" altLang="de-DE" sz="2000" b="1">
                <a:solidFill>
                  <a:srgbClr val="3C5BA6"/>
                </a:solidFill>
                <a:latin typeface="+mn-lt"/>
                <a:cs typeface="Calibri" panose="020F0502020204030204" pitchFamily="34" charset="0"/>
              </a:rPr>
              <a:t>&lt; 140 </a:t>
            </a:r>
            <a:r>
              <a:rPr lang="de-DE" altLang="de-DE" sz="2000" b="1">
                <a:solidFill>
                  <a:srgbClr val="3C5BA6"/>
                </a:solidFill>
                <a:latin typeface="+mn-lt"/>
              </a:rPr>
              <a:t>mg/dl </a:t>
            </a:r>
            <a:r>
              <a:rPr lang="de-DE" altLang="de-DE" sz="2000">
                <a:solidFill>
                  <a:srgbClr val="FF0000"/>
                </a:solidFill>
                <a:latin typeface="+mn-lt"/>
              </a:rPr>
              <a:t>bis max. 180 mg/dl*</a:t>
            </a:r>
          </a:p>
        </p:txBody>
      </p:sp>
      <p:sp>
        <p:nvSpPr>
          <p:cNvPr id="5128" name="Textfeld 8"/>
          <p:cNvSpPr txBox="1">
            <a:spLocks noChangeArrowheads="1"/>
          </p:cNvSpPr>
          <p:nvPr/>
        </p:nvSpPr>
        <p:spPr bwMode="auto">
          <a:xfrm>
            <a:off x="2220118" y="2572063"/>
            <a:ext cx="22860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500" u="sng">
                <a:solidFill>
                  <a:srgbClr val="3C5BA6"/>
                </a:solidFill>
                <a:latin typeface="Calibri" panose="020F0502020204030204" pitchFamily="34" charset="0"/>
                <a:cs typeface="Calibri" panose="020F0502020204030204" pitchFamily="34" charset="0"/>
              </a:rPr>
              <a:t>Hyper</a:t>
            </a:r>
            <a:r>
              <a:rPr lang="de-DE" altLang="de-DE" sz="2500">
                <a:solidFill>
                  <a:srgbClr val="3C5BA6"/>
                </a:solidFill>
                <a:latin typeface="Calibri" panose="020F0502020204030204" pitchFamily="34" charset="0"/>
                <a:cs typeface="Calibri" panose="020F0502020204030204" pitchFamily="34" charset="0"/>
              </a:rPr>
              <a:t>glykämie</a:t>
            </a:r>
          </a:p>
        </p:txBody>
      </p:sp>
      <p:sp>
        <p:nvSpPr>
          <p:cNvPr id="5129" name="Textfeld 9"/>
          <p:cNvSpPr txBox="1">
            <a:spLocks noChangeArrowheads="1"/>
          </p:cNvSpPr>
          <p:nvPr/>
        </p:nvSpPr>
        <p:spPr bwMode="auto">
          <a:xfrm>
            <a:off x="2220118" y="5431149"/>
            <a:ext cx="2592387"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500" u="sng">
                <a:solidFill>
                  <a:srgbClr val="3C5BA6"/>
                </a:solidFill>
                <a:latin typeface="Calibri" panose="020F0502020204030204" pitchFamily="34" charset="0"/>
                <a:cs typeface="Calibri" panose="020F0502020204030204" pitchFamily="34" charset="0"/>
              </a:rPr>
              <a:t>Hypo</a:t>
            </a:r>
            <a:r>
              <a:rPr lang="de-DE" altLang="de-DE" sz="2500">
                <a:solidFill>
                  <a:srgbClr val="3C5BA6"/>
                </a:solidFill>
                <a:latin typeface="Calibri" panose="020F0502020204030204" pitchFamily="34" charset="0"/>
                <a:cs typeface="Calibri" panose="020F0502020204030204" pitchFamily="34" charset="0"/>
              </a:rPr>
              <a:t>glykämie </a:t>
            </a:r>
          </a:p>
        </p:txBody>
      </p:sp>
      <p:sp>
        <p:nvSpPr>
          <p:cNvPr id="5130" name="Textfeld 10"/>
          <p:cNvSpPr txBox="1">
            <a:spLocks noChangeArrowheads="1"/>
          </p:cNvSpPr>
          <p:nvPr/>
        </p:nvSpPr>
        <p:spPr bwMode="auto">
          <a:xfrm>
            <a:off x="6852444" y="5531162"/>
            <a:ext cx="182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000" b="1">
                <a:solidFill>
                  <a:srgbClr val="3C5BA6"/>
                </a:solidFill>
                <a:latin typeface="Calibri" panose="020F0502020204030204" pitchFamily="34" charset="0"/>
                <a:cs typeface="Calibri" panose="020F0502020204030204" pitchFamily="34" charset="0"/>
              </a:rPr>
              <a:t>&lt; 60 mg/dl</a:t>
            </a:r>
          </a:p>
        </p:txBody>
      </p:sp>
      <p:sp>
        <p:nvSpPr>
          <p:cNvPr id="12" name="Pfeil nach oben 11"/>
          <p:cNvSpPr/>
          <p:nvPr/>
        </p:nvSpPr>
        <p:spPr bwMode="auto">
          <a:xfrm>
            <a:off x="4448968" y="2037075"/>
            <a:ext cx="684212" cy="1871663"/>
          </a:xfrm>
          <a:prstGeom prst="upArrow">
            <a:avLst/>
          </a:prstGeom>
          <a:solidFill>
            <a:srgbClr val="3B5BA1"/>
          </a:solidFill>
          <a:ln w="9525" cap="flat" cmpd="sng" algn="ctr">
            <a:noFill/>
            <a:prstDash val="solid"/>
            <a:round/>
            <a:headEnd type="none" w="med" len="med"/>
            <a:tailEnd type="none" w="med" len="med"/>
          </a:ln>
          <a:effectLst/>
        </p:spPr>
        <p:txBody>
          <a:bodyPr wrap="none"/>
          <a:lstStyle>
            <a:defPPr/>
          </a:lstStyle>
          <a:p>
            <a:pPr eaLnBrk="1" hangingPunct="1">
              <a:defRPr/>
            </a:pPr>
            <a:endParaRPr lang="de-DE" sz="2400">
              <a:solidFill>
                <a:srgbClr val="3E6EA5"/>
              </a:solidFill>
              <a:latin typeface="Times New Roman" pitchFamily="18" charset="0"/>
            </a:endParaRPr>
          </a:p>
        </p:txBody>
      </p:sp>
      <p:sp>
        <p:nvSpPr>
          <p:cNvPr id="13" name="Pfeil nach unten 12"/>
          <p:cNvSpPr/>
          <p:nvPr/>
        </p:nvSpPr>
        <p:spPr bwMode="auto">
          <a:xfrm>
            <a:off x="4556918" y="5558149"/>
            <a:ext cx="576262" cy="1044575"/>
          </a:xfrm>
          <a:prstGeom prst="downArrow">
            <a:avLst/>
          </a:prstGeom>
          <a:solidFill>
            <a:srgbClr val="3B5BA1"/>
          </a:solidFill>
          <a:ln w="9525" cap="flat" cmpd="sng" algn="ctr">
            <a:noFill/>
            <a:prstDash val="solid"/>
            <a:round/>
            <a:headEnd type="none" w="med" len="med"/>
            <a:tailEnd type="none" w="med" len="med"/>
          </a:ln>
          <a:effectLst/>
        </p:spPr>
        <p:txBody>
          <a:bodyPr wrap="none"/>
          <a:lstStyle>
            <a:defPPr/>
          </a:lstStyle>
          <a:p>
            <a:pPr eaLnBrk="1" hangingPunct="1">
              <a:defRPr/>
            </a:pPr>
            <a:endParaRPr lang="de-DE" sz="2400">
              <a:solidFill>
                <a:srgbClr val="3E6EA5"/>
              </a:solidFill>
              <a:latin typeface="Times New Roman" pitchFamily="18" charset="0"/>
            </a:endParaRPr>
          </a:p>
        </p:txBody>
      </p:sp>
      <p:sp>
        <p:nvSpPr>
          <p:cNvPr id="5133" name="Textfeld 13"/>
          <p:cNvSpPr txBox="1">
            <a:spLocks noChangeArrowheads="1"/>
          </p:cNvSpPr>
          <p:nvPr/>
        </p:nvSpPr>
        <p:spPr bwMode="auto">
          <a:xfrm>
            <a:off x="4980781" y="1598924"/>
            <a:ext cx="23034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Font typeface="Wingdings" pitchFamily="2" charset="2"/>
              <a:buNone/>
            </a:pPr>
            <a:r>
              <a:rPr lang="de-DE" altLang="de-DE" sz="2000">
                <a:solidFill>
                  <a:srgbClr val="3C5BA6"/>
                </a:solidFill>
                <a:latin typeface="Calibri" panose="020F0502020204030204" pitchFamily="34" charset="0"/>
                <a:cs typeface="Calibri" panose="020F0502020204030204" pitchFamily="34" charset="0"/>
              </a:rPr>
              <a:t>Diabetisches Koma</a:t>
            </a:r>
          </a:p>
        </p:txBody>
      </p:sp>
      <p:sp>
        <p:nvSpPr>
          <p:cNvPr id="5134" name="Textfeld 14"/>
          <p:cNvSpPr txBox="1">
            <a:spLocks noChangeArrowheads="1"/>
          </p:cNvSpPr>
          <p:nvPr/>
        </p:nvSpPr>
        <p:spPr bwMode="auto">
          <a:xfrm>
            <a:off x="6852444" y="5859774"/>
            <a:ext cx="3789361"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Wingdings" pitchFamily="2" charset="2"/>
              <a:buNone/>
            </a:pPr>
            <a:r>
              <a:rPr lang="de-DE" altLang="de-DE" sz="2000">
                <a:solidFill>
                  <a:srgbClr val="3C5BA6"/>
                </a:solidFill>
                <a:latin typeface="Calibri" panose="020F0502020204030204" pitchFamily="34" charset="0"/>
                <a:cs typeface="Calibri" panose="020F0502020204030204" pitchFamily="34" charset="0"/>
              </a:rPr>
              <a:t>Schwere Unterzuckerung mit der Gefahr einer Bewusstlosigkeit</a:t>
            </a:r>
          </a:p>
        </p:txBody>
      </p:sp>
      <p:sp>
        <p:nvSpPr>
          <p:cNvPr id="5135" name="Textfeld 15"/>
          <p:cNvSpPr txBox="1">
            <a:spLocks noChangeArrowheads="1"/>
          </p:cNvSpPr>
          <p:nvPr/>
        </p:nvSpPr>
        <p:spPr bwMode="auto">
          <a:xfrm>
            <a:off x="6852444" y="3007038"/>
            <a:ext cx="46502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Wingdings" pitchFamily="2" charset="2"/>
              <a:buNone/>
            </a:pPr>
            <a:r>
              <a:rPr lang="de-DE" altLang="de-DE" sz="2000">
                <a:solidFill>
                  <a:srgbClr val="3C5BA6"/>
                </a:solidFill>
                <a:latin typeface="Calibri" panose="020F0502020204030204" pitchFamily="34" charset="0"/>
                <a:cs typeface="Calibri" panose="020F0502020204030204" pitchFamily="34" charset="0"/>
              </a:rPr>
              <a:t>Nierenschwelle bei ca. 180 mg/dl</a:t>
            </a:r>
          </a:p>
        </p:txBody>
      </p:sp>
      <p:sp>
        <p:nvSpPr>
          <p:cNvPr id="2" name="Textfeld 1"/>
          <p:cNvSpPr txBox="1"/>
          <p:nvPr/>
        </p:nvSpPr>
        <p:spPr>
          <a:xfrm>
            <a:off x="381400" y="6270073"/>
            <a:ext cx="3670693" cy="292963"/>
          </a:xfrm>
          <a:prstGeom prst="rect">
            <a:avLst/>
          </a:prstGeom>
        </p:spPr>
        <p:txBody>
          <a:bodyPr vert="horz" wrap="square" lIns="0" tIns="0" rIns="0" bIns="0" rtlCol="0">
            <a:noAutofit/>
          </a:bodyPr>
          <a:lstStyle>
            <a:defPPr/>
          </a:lstStyle>
          <a:p>
            <a:pPr marL="0" marR="0" indent="0" algn="l" defTabSz="914400" rtl="0" eaLnBrk="1" fontAlgn="auto" latinLnBrk="0" hangingPunct="1">
              <a:lnSpc>
                <a:spcPct val="90000"/>
              </a:lnSpc>
              <a:spcBef>
                <a:spcPts val="300"/>
              </a:spcBef>
              <a:spcAft>
                <a:spcPct val="0"/>
              </a:spcAft>
              <a:buClrTx/>
              <a:buSzTx/>
              <a:buFont typeface="Arial" panose="020B0604020202020204" pitchFamily="34" charset="0"/>
              <a:buNone/>
            </a:pPr>
            <a:r>
              <a:rPr kumimoji="0" lang="de-AT" sz="1400" b="0" i="0" u="none" strike="noStrike" kern="1200" cap="none" spc="0" normalizeH="0" baseline="0" noProof="0">
                <a:ln>
                  <a:noFill/>
                </a:ln>
                <a:solidFill>
                  <a:srgbClr val="FF0000"/>
                </a:solidFill>
                <a:effectLst/>
                <a:uLnTx/>
                <a:uFillTx/>
                <a:ea typeface="+mn-ea"/>
                <a:cs typeface="+mn-cs"/>
              </a:rPr>
              <a:t>*) Blutzucker-Zielwerte</a:t>
            </a:r>
            <a:r>
              <a:rPr kumimoji="0" lang="de-AT" sz="1400" b="0" i="0" u="none" strike="noStrike" kern="1200" cap="none" spc="0" normalizeH="0" noProof="0">
                <a:ln>
                  <a:noFill/>
                </a:ln>
                <a:solidFill>
                  <a:srgbClr val="FF0000"/>
                </a:solidFill>
                <a:effectLst/>
                <a:uLnTx/>
                <a:uFillTx/>
                <a:ea typeface="+mn-ea"/>
                <a:cs typeface="+mn-cs"/>
              </a:rPr>
              <a:t> </a:t>
            </a:r>
            <a:r>
              <a:rPr kumimoji="0" lang="de-AT" sz="1400" b="0" i="0" u="none" strike="noStrike" kern="1200" cap="none" spc="0" normalizeH="0" baseline="0" noProof="0">
                <a:ln>
                  <a:noFill/>
                </a:ln>
                <a:solidFill>
                  <a:srgbClr val="FF0000"/>
                </a:solidFill>
                <a:effectLst/>
                <a:uLnTx/>
                <a:uFillTx/>
                <a:ea typeface="+mn-ea"/>
                <a:cs typeface="+mn-cs"/>
              </a:rPr>
              <a:t>bei Diabetes mellitus Typ 2</a:t>
            </a:r>
            <a:endParaRPr kumimoji="0" lang="de-DE" sz="1400" b="0" i="0" u="none" strike="noStrike" kern="1200" cap="none" spc="0" normalizeH="0" baseline="0" noProof="0">
              <a:ln>
                <a:noFill/>
              </a:ln>
              <a:solidFill>
                <a:srgbClr val="FF0000"/>
              </a:solidFill>
              <a:effectLst/>
              <a:uLnTx/>
              <a:uFillTx/>
              <a:ea typeface="+mn-ea"/>
              <a:cs typeface="+mn-cs"/>
            </a:endParaRPr>
          </a:p>
        </p:txBody>
      </p:sp>
      <p:sp>
        <p:nvSpPr>
          <p:cNvPr id="16" name="Rechteck 15"/>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1</a:t>
            </a:r>
            <a:endParaRPr lang="de-DE" sz="2800" b="1"/>
          </a:p>
        </p:txBody>
      </p:sp>
    </p:spTree>
    <p:extLst>
      <p:ext uri="{BB962C8B-B14F-4D97-AF65-F5344CB8AC3E}">
        <p14:creationId xmlns:p14="http://schemas.microsoft.com/office/powerpoint/2010/main" val="7288391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7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3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3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3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P spid="5125" grpId="0"/>
      <p:bldP spid="7174" grpId="0"/>
      <p:bldP spid="5128" grpId="0"/>
      <p:bldP spid="5129" grpId="0"/>
      <p:bldP spid="5130" grpId="0"/>
      <p:bldP spid="12" grpId="0" animBg="1"/>
      <p:bldP spid="13" grpId="0" animBg="1"/>
      <p:bldP spid="5133" grpId="0"/>
      <p:bldP spid="5134" grpId="0"/>
      <p:bldP spid="513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Was Bewegung alles kann!</a:t>
            </a:r>
          </a:p>
        </p:txBody>
      </p:sp>
      <p:sp>
        <p:nvSpPr>
          <p:cNvPr id="41987" name="Inhaltsplatzhalt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defPPr/>
          </a:lstStyle>
          <a:p>
            <a:r>
              <a:rPr lang="de-DE" altLang="de-DE" sz="2400"/>
              <a:t>Senkt den Blutzucker… </a:t>
            </a:r>
          </a:p>
          <a:p>
            <a:pPr lvl="1"/>
            <a:r>
              <a:rPr lang="de-DE" altLang="de-DE" sz="2000"/>
              <a:t>sofort während der Belastung und</a:t>
            </a:r>
          </a:p>
          <a:p>
            <a:pPr lvl="1"/>
            <a:r>
              <a:rPr lang="de-DE" altLang="de-DE" sz="2000"/>
              <a:t>die blutzuckersenkende Wirkung bleibt auch nach dem Sport eine Zeit lang aufrecht.</a:t>
            </a:r>
          </a:p>
          <a:p>
            <a:r>
              <a:rPr lang="de-DE" altLang="de-DE" sz="2400"/>
              <a:t>Verbessert die Insulinwirkung </a:t>
            </a:r>
            <a:br>
              <a:rPr lang="de-DE" altLang="de-DE" sz="2400"/>
            </a:br>
            <a:r>
              <a:rPr lang="de-DE" altLang="de-DE" sz="2400"/>
              <a:t>(bis zu 72 Stunden nach dem Training!)</a:t>
            </a:r>
          </a:p>
          <a:p>
            <a:r>
              <a:rPr lang="de-DE" altLang="de-DE" sz="2400"/>
              <a:t>Hilft beim Abnehmen</a:t>
            </a:r>
          </a:p>
          <a:p>
            <a:r>
              <a:rPr lang="de-DE" altLang="de-DE" sz="2400"/>
              <a:t>Verbessert den Fettstoffwechsel</a:t>
            </a:r>
          </a:p>
          <a:p>
            <a:r>
              <a:rPr lang="de-DE" altLang="de-DE" sz="2400"/>
              <a:t>Erhöht die Muskelmasse</a:t>
            </a:r>
          </a:p>
          <a:p>
            <a:r>
              <a:rPr lang="de-DE" altLang="de-DE" sz="2400"/>
              <a:t>Senkt den Blutdruck</a:t>
            </a:r>
          </a:p>
        </p:txBody>
      </p:sp>
      <p:pic>
        <p:nvPicPr>
          <p:cNvPr id="2" name="Bildplatzhalter 1"/>
          <p:cNvPicPr>
            <a:picLocks noGrp="1" noChangeAspect="1"/>
          </p:cNvPicPr>
          <p:nvPr>
            <p:ph type="pic" idx="10"/>
          </p:nvPr>
        </p:nvPicPr>
        <p:blipFill>
          <a:blip r:embed="rId2" cstate="screen">
            <a:extLst>
              <a:ext uri="{28A0092B-C50C-407E-A947-70E740481C1C}">
                <a14:useLocalDpi xmlns:a14="http://schemas.microsoft.com/office/drawing/2010/main"/>
              </a:ext>
            </a:extLst>
          </a:blip>
          <a:srcRect l="26289" r="16165"/>
          <a:stretch>
            <a:fillRect/>
          </a:stretch>
        </p:blipFill>
        <p:spPr/>
      </p:pic>
      <p:sp>
        <p:nvSpPr>
          <p:cNvPr id="4" name="Textfeld 3"/>
          <p:cNvSpPr txBox="1"/>
          <p:nvPr/>
        </p:nvSpPr>
        <p:spPr>
          <a:xfrm>
            <a:off x="4943475" y="1530351"/>
            <a:ext cx="7519988" cy="461963"/>
          </a:xfrm>
          <a:prstGeom prst="rect">
            <a:avLst/>
          </a:prstGeom>
          <a:noFill/>
        </p:spPr>
        <p:txBody>
          <a:bodyPr>
            <a:spAutoFit/>
          </a:bodyPr>
          <a:lstStyle>
            <a:defPPr/>
          </a:lstStyle>
          <a:p>
            <a:pPr marL="449263" indent="-449263">
              <a:spcBef>
                <a:spcPct val="20000"/>
              </a:spcBef>
              <a:buClr>
                <a:srgbClr val="3E6EA5"/>
              </a:buClr>
              <a:buFont typeface="Wingdings" pitchFamily="2" charset="2"/>
              <a:buChar char="t"/>
              <a:defRPr/>
            </a:pPr>
            <a:endParaRPr lang="de-DE" sz="2400">
              <a:solidFill>
                <a:srgbClr val="4D4D4D"/>
              </a:solidFill>
            </a:endParaRPr>
          </a:p>
        </p:txBody>
      </p:sp>
      <p:sp>
        <p:nvSpPr>
          <p:cNvPr id="8" name="Textfeld 7"/>
          <p:cNvSpPr txBox="1"/>
          <p:nvPr/>
        </p:nvSpPr>
        <p:spPr>
          <a:xfrm>
            <a:off x="7611065" y="6247833"/>
            <a:ext cx="2766647" cy="237638"/>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wavebreakmedia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sp>
        <p:nvSpPr>
          <p:cNvPr id="7" name="Rechteck 6"/>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3</a:t>
            </a:r>
            <a:endParaRPr lang="de-DE" sz="2800" b="1"/>
          </a:p>
        </p:txBody>
      </p:sp>
    </p:spTree>
    <p:extLst>
      <p:ext uri="{BB962C8B-B14F-4D97-AF65-F5344CB8AC3E}">
        <p14:creationId xmlns:p14="http://schemas.microsoft.com/office/powerpoint/2010/main" val="198306564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Machen Sie dem Diabetes Beine!</a:t>
            </a:r>
          </a:p>
        </p:txBody>
      </p:sp>
      <p:sp>
        <p:nvSpPr>
          <p:cNvPr id="44035"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defPPr/>
          </a:lstStyle>
          <a:p>
            <a:pPr marL="0" indent="0">
              <a:buNone/>
            </a:pPr>
            <a:r>
              <a:rPr lang="de-AT" altLang="de-DE" sz="2400" b="1">
                <a:solidFill>
                  <a:srgbClr val="3B5BA1"/>
                </a:solidFill>
              </a:rPr>
              <a:t>Ausdauertraining</a:t>
            </a:r>
            <a:endParaRPr lang="de-DE" altLang="de-DE" sz="2400" b="1">
              <a:solidFill>
                <a:srgbClr val="3B5BA1"/>
              </a:solidFill>
            </a:endParaRPr>
          </a:p>
          <a:p>
            <a:r>
              <a:rPr lang="de-DE" altLang="de-DE" sz="2400" b="1"/>
              <a:t>150 Minuten</a:t>
            </a:r>
            <a:r>
              <a:rPr lang="de-DE" altLang="de-DE" sz="2400"/>
              <a:t> Bewegung pro Woche </a:t>
            </a:r>
            <a:br>
              <a:rPr lang="de-DE" altLang="de-DE" sz="2400"/>
            </a:br>
            <a:r>
              <a:rPr lang="de-DE" altLang="de-DE" sz="2400"/>
              <a:t>bei </a:t>
            </a:r>
            <a:r>
              <a:rPr lang="de-DE" altLang="de-DE" sz="2400" b="1"/>
              <a:t>mittlerer Intensität </a:t>
            </a:r>
            <a:r>
              <a:rPr lang="de-DE" altLang="de-DE" sz="2400"/>
              <a:t>(Sprechen noch möglich)                      </a:t>
            </a:r>
          </a:p>
          <a:p>
            <a:pPr marL="0" indent="0">
              <a:buNone/>
            </a:pPr>
            <a:r>
              <a:rPr lang="de-DE" altLang="de-DE" sz="2400" b="1">
                <a:solidFill>
                  <a:srgbClr val="3B5BA1"/>
                </a:solidFill>
              </a:rPr>
              <a:t>oder</a:t>
            </a:r>
          </a:p>
          <a:p>
            <a:r>
              <a:rPr lang="de-DE" altLang="de-DE" sz="2400" b="1"/>
              <a:t>75 Minuten</a:t>
            </a:r>
            <a:r>
              <a:rPr lang="de-DE" altLang="de-DE" sz="2400"/>
              <a:t> Bewegung pro Woche</a:t>
            </a:r>
            <a:r>
              <a:rPr lang="de-DE" altLang="de-DE" sz="2400" b="1"/>
              <a:t> </a:t>
            </a:r>
            <a:br>
              <a:rPr lang="de-DE" altLang="de-DE" sz="2400" b="1"/>
            </a:br>
            <a:r>
              <a:rPr lang="de-DE" altLang="de-DE" sz="2400"/>
              <a:t>bei </a:t>
            </a:r>
            <a:r>
              <a:rPr lang="de-DE" altLang="de-DE" sz="2400" b="1"/>
              <a:t>hoher Intensität </a:t>
            </a:r>
            <a:br>
              <a:rPr lang="de-DE" altLang="de-DE" sz="2400" b="1"/>
            </a:br>
            <a:r>
              <a:rPr lang="de-DE" altLang="de-DE" sz="2400"/>
              <a:t>(durchgehendes Sprechen nicht mehr möglich)</a:t>
            </a:r>
          </a:p>
          <a:p>
            <a:pPr marL="0" indent="0">
              <a:buNone/>
            </a:pPr>
            <a:br>
              <a:rPr lang="de-AT" altLang="de-DE" sz="1000"/>
            </a:br>
            <a:r>
              <a:rPr lang="de-DE" altLang="de-DE" sz="1800"/>
              <a:t>Empfehlung der Österreichischen Diabetesgesellschaft (ÖDG)</a:t>
            </a:r>
          </a:p>
        </p:txBody>
      </p:sp>
      <p:sp>
        <p:nvSpPr>
          <p:cNvPr id="9" name="Textfeld 8"/>
          <p:cNvSpPr txBox="1"/>
          <p:nvPr/>
        </p:nvSpPr>
        <p:spPr>
          <a:xfrm>
            <a:off x="7611065" y="6247833"/>
            <a:ext cx="2766647" cy="237638"/>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Africa Studio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pic>
        <p:nvPicPr>
          <p:cNvPr id="10" name="Bildplatzhalter 9"/>
          <p:cNvPicPr>
            <a:picLocks noGrp="1" noChangeAspect="1"/>
          </p:cNvPicPr>
          <p:nvPr>
            <p:ph type="pic" idx="10"/>
          </p:nvPr>
        </p:nvPicPr>
        <p:blipFill>
          <a:blip r:embed="rId2">
            <a:extLst>
              <a:ext uri="{28A0092B-C50C-407E-A947-70E740481C1C}">
                <a14:useLocalDpi xmlns:a14="http://schemas.microsoft.com/office/drawing/2010/main"/>
              </a:ext>
            </a:extLst>
          </a:blip>
          <a:srcRect l="26214" r="30626"/>
          <a:stretch>
            <a:fillRect/>
          </a:stretch>
        </p:blipFill>
        <p:spPr>
          <a:xfrm>
            <a:off x="7597302" y="1825626"/>
            <a:ext cx="3756497" cy="4351338"/>
          </a:xfrm>
        </p:spPr>
      </p:pic>
      <p:sp>
        <p:nvSpPr>
          <p:cNvPr id="8" name="Rechteck 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3</a:t>
            </a:r>
            <a:endParaRPr lang="de-DE" sz="2800" b="1"/>
          </a:p>
        </p:txBody>
      </p:sp>
      <p:sp>
        <p:nvSpPr>
          <p:cNvPr id="7" name="Ovale Legende 24"/>
          <p:cNvSpPr>
            <a:spLocks noChangeArrowheads="1"/>
          </p:cNvSpPr>
          <p:nvPr/>
        </p:nvSpPr>
        <p:spPr bwMode="auto">
          <a:xfrm>
            <a:off x="838199" y="5351882"/>
            <a:ext cx="6348985" cy="923330"/>
          </a:xfrm>
          <a:prstGeom prst="wedgeRectCallout">
            <a:avLst>
              <a:gd name="adj1" fmla="val -39443"/>
              <a:gd name="adj2" fmla="val -10157"/>
            </a:avLst>
          </a:prstGeom>
          <a:noFill/>
          <a:ln w="9525" algn="ctr">
            <a:noFill/>
            <a:round/>
          </a:ln>
          <a:effectLst/>
        </p:spPr>
        <p:txBody>
          <a:bodyPr wrap="square" lIns="90000" anchor="t" anchorCtr="0">
            <a:spAutoFit/>
          </a:bodyPr>
          <a:lstStyle>
            <a:defPPr/>
          </a:lstStyle>
          <a:p>
            <a:pPr>
              <a:lnSpc>
                <a:spcPct val="90000"/>
              </a:lnSpc>
              <a:spcBef>
                <a:spcPts val="300"/>
              </a:spcBef>
            </a:pPr>
            <a:r>
              <a:rPr lang="de-DE" sz="2000" b="1">
                <a:solidFill>
                  <a:srgbClr val="3B5BA1"/>
                </a:solidFill>
                <a:latin typeface="Calibri" panose="020F0502020204030204" pitchFamily="34" charset="0"/>
                <a:cs typeface="Calibri" panose="020F0502020204030204" pitchFamily="34" charset="0"/>
              </a:rPr>
              <a:t>Bitte besprechen Sie mit Ihrer Ärztin oder Ihrem Arzt, welche Art der Bewegung für Sie am besten ist und wie stark Sie sich belasten können.</a:t>
            </a:r>
          </a:p>
        </p:txBody>
      </p:sp>
    </p:spTree>
    <p:extLst>
      <p:ext uri="{BB962C8B-B14F-4D97-AF65-F5344CB8AC3E}">
        <p14:creationId xmlns:p14="http://schemas.microsoft.com/office/powerpoint/2010/main" val="11977219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Volle Kraft voraus!</a:t>
            </a:r>
          </a:p>
        </p:txBody>
      </p:sp>
      <p:sp>
        <p:nvSpPr>
          <p:cNvPr id="44035"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defPPr/>
          </a:lstStyle>
          <a:p>
            <a:pPr marL="0" indent="0">
              <a:buNone/>
            </a:pPr>
            <a:r>
              <a:rPr lang="de-AT" altLang="de-DE" sz="2400" b="1">
                <a:solidFill>
                  <a:srgbClr val="3B5BA1"/>
                </a:solidFill>
              </a:rPr>
              <a:t>Moderates Krafttraining</a:t>
            </a:r>
            <a:endParaRPr lang="de-DE" altLang="de-DE" sz="2400" b="1">
              <a:solidFill>
                <a:srgbClr val="3B5BA1"/>
              </a:solidFill>
            </a:endParaRPr>
          </a:p>
          <a:p>
            <a:r>
              <a:rPr lang="de-DE" altLang="de-DE" sz="2400" b="1"/>
              <a:t>2 bis 3 x</a:t>
            </a:r>
            <a:r>
              <a:rPr lang="de-DE" altLang="de-DE" sz="2400"/>
              <a:t> pro Woche (z. B. mit Therapieband, dem eigenen Körpergewicht, leichten Hanteln)</a:t>
            </a:r>
          </a:p>
          <a:p>
            <a:pPr marL="0" indent="0">
              <a:buNone/>
            </a:pPr>
            <a:br>
              <a:rPr lang="de-DE" altLang="de-DE" sz="500"/>
            </a:br>
            <a:r>
              <a:rPr lang="de-DE" altLang="de-DE" sz="1800"/>
              <a:t>Empfehlung der Österreichischen Diabetesgesellschaft (ÖDG)</a:t>
            </a:r>
          </a:p>
        </p:txBody>
      </p:sp>
      <p:pic>
        <p:nvPicPr>
          <p:cNvPr id="5" name="Bildplatzhalter 4"/>
          <p:cNvPicPr>
            <a:picLocks noGrp="1" noChangeAspect="1"/>
          </p:cNvPicPr>
          <p:nvPr>
            <p:ph type="pic" idx="10"/>
          </p:nvPr>
        </p:nvPicPr>
        <p:blipFill>
          <a:blip r:embed="rId2" cstate="screen">
            <a:extLst>
              <a:ext uri="{28A0092B-C50C-407E-A947-70E740481C1C}">
                <a14:useLocalDpi xmlns:a14="http://schemas.microsoft.com/office/drawing/2010/main"/>
              </a:ext>
            </a:extLst>
          </a:blip>
          <a:srcRect l="29666" r="12788"/>
          <a:stretch>
            <a:fillRect/>
          </a:stretch>
        </p:blipFill>
        <p:spPr/>
      </p:pic>
      <p:sp>
        <p:nvSpPr>
          <p:cNvPr id="9" name="Textfeld 8"/>
          <p:cNvSpPr txBox="1"/>
          <p:nvPr/>
        </p:nvSpPr>
        <p:spPr>
          <a:xfrm>
            <a:off x="7611065" y="6247833"/>
            <a:ext cx="2766647" cy="237638"/>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Viktoriia Hnatiuk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sp>
        <p:nvSpPr>
          <p:cNvPr id="8" name="Textfeld 8"/>
          <p:cNvSpPr txBox="1">
            <a:spLocks noChangeArrowheads="1"/>
          </p:cNvSpPr>
          <p:nvPr/>
        </p:nvSpPr>
        <p:spPr bwMode="auto">
          <a:xfrm>
            <a:off x="838199" y="3555572"/>
            <a:ext cx="6479999" cy="1622734"/>
          </a:xfrm>
          <a:prstGeom prst="rect">
            <a:avLst/>
          </a:prstGeom>
          <a:solidFill>
            <a:srgbClr val="E4E4F2"/>
          </a:solidFill>
          <a:ln>
            <a:noFill/>
          </a:ln>
        </p:spPr>
        <p:txBody>
          <a:bodyPr wrap="square" lIns="144000" tIns="72000" rIns="144000" bIns="72000">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Wingdings" pitchFamily="2" charset="2"/>
              <a:buNone/>
            </a:pPr>
            <a:r>
              <a:rPr lang="de-DE" altLang="de-DE" sz="2400" b="1">
                <a:solidFill>
                  <a:srgbClr val="3B5BA1"/>
                </a:solidFill>
                <a:latin typeface="Calibri" panose="020F0502020204030204" pitchFamily="34" charset="0"/>
                <a:cs typeface="Calibri" panose="020F0502020204030204" pitchFamily="34" charset="0"/>
              </a:rPr>
              <a:t>Planen Sie mehrmals pro Woche ein paar Minuten Zeit ein! </a:t>
            </a:r>
          </a:p>
          <a:p>
            <a:pPr>
              <a:buFont typeface="Wingdings" pitchFamily="2" charset="2"/>
              <a:buNone/>
            </a:pPr>
            <a:r>
              <a:rPr lang="de-DE" altLang="de-DE" sz="2400">
                <a:solidFill>
                  <a:srgbClr val="3B5BA1"/>
                </a:solidFill>
                <a:latin typeface="Calibri" panose="020F0502020204030204" pitchFamily="34" charset="0"/>
                <a:cs typeface="Calibri" panose="020F0502020204030204" pitchFamily="34" charset="0"/>
                <a:sym typeface="Wingdings 3" panose="05040102010807070707" pitchFamily="18" charset="2"/>
              </a:rPr>
              <a:t> </a:t>
            </a:r>
            <a:r>
              <a:rPr lang="de-DE" altLang="de-DE" sz="2400">
                <a:solidFill>
                  <a:srgbClr val="3B5BA1"/>
                </a:solidFill>
                <a:latin typeface="Calibri" panose="020F0502020204030204" pitchFamily="34" charset="0"/>
                <a:cs typeface="Calibri" panose="020F0502020204030204" pitchFamily="34" charset="0"/>
              </a:rPr>
              <a:t>Video „Krafttraining“</a:t>
            </a:r>
          </a:p>
          <a:p>
            <a:pPr>
              <a:buFont typeface="Wingdings" pitchFamily="2" charset="2"/>
              <a:buNone/>
            </a:pPr>
            <a:r>
              <a:rPr lang="de-DE" altLang="de-DE" sz="2400">
                <a:solidFill>
                  <a:srgbClr val="3B5BA1"/>
                </a:solidFill>
                <a:latin typeface="Calibri" panose="020F0502020204030204" pitchFamily="34" charset="0"/>
                <a:cs typeface="Calibri" panose="020F0502020204030204" pitchFamily="34" charset="0"/>
                <a:sym typeface="Wingdings 3" panose="05040102010807070707" pitchFamily="18" charset="2"/>
              </a:rPr>
              <a:t> </a:t>
            </a:r>
            <a:r>
              <a:rPr lang="de-DE" altLang="de-DE" sz="2400">
                <a:solidFill>
                  <a:srgbClr val="3B5BA1"/>
                </a:solidFill>
                <a:latin typeface="Calibri" panose="020F0502020204030204" pitchFamily="34" charset="0"/>
                <a:cs typeface="Calibri" panose="020F0502020204030204" pitchFamily="34" charset="0"/>
              </a:rPr>
              <a:t>Video „Krafttraining mit dem Therapieband“</a:t>
            </a:r>
          </a:p>
        </p:txBody>
      </p:sp>
      <p:sp>
        <p:nvSpPr>
          <p:cNvPr id="10" name="Rechteck 9"/>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3</a:t>
            </a:r>
            <a:endParaRPr lang="de-DE" sz="2800" b="1"/>
          </a:p>
        </p:txBody>
      </p:sp>
      <p:sp>
        <p:nvSpPr>
          <p:cNvPr id="11" name="Ovale Legende 24"/>
          <p:cNvSpPr>
            <a:spLocks noChangeArrowheads="1"/>
          </p:cNvSpPr>
          <p:nvPr/>
        </p:nvSpPr>
        <p:spPr bwMode="auto">
          <a:xfrm>
            <a:off x="838199" y="5351882"/>
            <a:ext cx="6348985" cy="923330"/>
          </a:xfrm>
          <a:prstGeom prst="wedgeRectCallout">
            <a:avLst>
              <a:gd name="adj1" fmla="val -39443"/>
              <a:gd name="adj2" fmla="val -10157"/>
            </a:avLst>
          </a:prstGeom>
          <a:noFill/>
          <a:ln w="9525" algn="ctr">
            <a:noFill/>
            <a:round/>
          </a:ln>
          <a:effectLst/>
        </p:spPr>
        <p:txBody>
          <a:bodyPr wrap="square" lIns="90000" anchor="t" anchorCtr="0">
            <a:spAutoFit/>
          </a:bodyPr>
          <a:lstStyle>
            <a:defPPr/>
          </a:lstStyle>
          <a:p>
            <a:pPr>
              <a:lnSpc>
                <a:spcPct val="90000"/>
              </a:lnSpc>
              <a:spcBef>
                <a:spcPts val="300"/>
              </a:spcBef>
            </a:pPr>
            <a:r>
              <a:rPr lang="de-DE" sz="2000" b="1">
                <a:solidFill>
                  <a:srgbClr val="3B5BA1"/>
                </a:solidFill>
                <a:latin typeface="Calibri" panose="020F0502020204030204" pitchFamily="34" charset="0"/>
                <a:cs typeface="Calibri" panose="020F0502020204030204" pitchFamily="34" charset="0"/>
              </a:rPr>
              <a:t>Bitte besprechen Sie mit Ihrer Ärztin oder Ihrem Arzt, welche Art der Bewegung für Sie am besten ist und wie stark Sie sich belasten können.</a:t>
            </a:r>
          </a:p>
        </p:txBody>
      </p:sp>
    </p:spTree>
    <p:extLst>
      <p:ext uri="{BB962C8B-B14F-4D97-AF65-F5344CB8AC3E}">
        <p14:creationId xmlns:p14="http://schemas.microsoft.com/office/powerpoint/2010/main" val="145807819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Achtung vor „Hypos“!</a:t>
            </a:r>
          </a:p>
        </p:txBody>
      </p:sp>
      <p:sp>
        <p:nvSpPr>
          <p:cNvPr id="48131" name="Inhaltsplatzhalter 2"/>
          <p:cNvSpPr>
            <a:spLocks noGrp="1"/>
          </p:cNvSpPr>
          <p:nvPr>
            <p:ph idx="1"/>
          </p:nvPr>
        </p:nvSpPr>
        <p:spPr/>
        <p:txBody>
          <a:bodyPr>
            <a:normAutofit/>
          </a:bodyPr>
          <a:lstStyle>
            <a:defPPr/>
          </a:lstStyle>
          <a:p>
            <a:pPr marL="0" indent="0">
              <a:buNone/>
              <a:defRPr/>
            </a:pPr>
            <a:r>
              <a:rPr lang="de-DE" altLang="de-DE" sz="2400"/>
              <a:t>Bei körperlicher Anstrengung verbrauchen die Muskeln mehr Zucker und weniger Insulin wird benötigt. </a:t>
            </a:r>
          </a:p>
          <a:p>
            <a:pPr marL="0" indent="0">
              <a:buNone/>
              <a:defRPr/>
            </a:pPr>
            <a:r>
              <a:rPr lang="de-DE" altLang="de-DE" sz="2400"/>
              <a:t>Deshalb besteht die </a:t>
            </a:r>
            <a:r>
              <a:rPr lang="de-DE" altLang="de-DE" sz="2400" b="1"/>
              <a:t>Gefahr einer Unterzuckerung bei</a:t>
            </a:r>
            <a:r>
              <a:rPr lang="de-DE" altLang="de-DE" sz="2400"/>
              <a:t> …</a:t>
            </a:r>
          </a:p>
          <a:p>
            <a:pPr>
              <a:defRPr/>
            </a:pPr>
            <a:r>
              <a:rPr lang="de-DE" altLang="de-DE" sz="2400"/>
              <a:t>Einnahme von Tabletten, die die Insulinproduktion fördern </a:t>
            </a:r>
            <a:br>
              <a:rPr lang="de-DE" altLang="de-DE" sz="2400"/>
            </a:br>
            <a:r>
              <a:rPr lang="de-DE" altLang="de-DE" sz="2400"/>
              <a:t>(Sulfonylharnstoffen und Gliniden)</a:t>
            </a:r>
          </a:p>
          <a:p>
            <a:pPr>
              <a:defRPr/>
            </a:pPr>
            <a:r>
              <a:rPr lang="de-DE" altLang="de-DE" sz="2400"/>
              <a:t>Insulintherapie</a:t>
            </a:r>
          </a:p>
        </p:txBody>
      </p:sp>
      <p:pic>
        <p:nvPicPr>
          <p:cNvPr id="3" name="Bildplatzhalter 2"/>
          <p:cNvPicPr>
            <a:picLocks noGrp="1" noChangeAspect="1"/>
          </p:cNvPicPr>
          <p:nvPr>
            <p:ph type="pic" idx="10"/>
          </p:nvPr>
        </p:nvPicPr>
        <p:blipFill>
          <a:blip r:embed="rId2" cstate="screen">
            <a:extLst>
              <a:ext uri="{28A0092B-C50C-407E-A947-70E740481C1C}">
                <a14:useLocalDpi xmlns:a14="http://schemas.microsoft.com/office/drawing/2010/main"/>
              </a:ext>
            </a:extLst>
          </a:blip>
          <a:srcRect l="21227" r="21227"/>
          <a:stretch>
            <a:fillRect/>
          </a:stretch>
        </p:blipFill>
        <p:spPr/>
      </p:pic>
      <p:sp>
        <p:nvSpPr>
          <p:cNvPr id="7" name="Textfeld 6"/>
          <p:cNvSpPr txBox="1"/>
          <p:nvPr/>
        </p:nvSpPr>
        <p:spPr>
          <a:xfrm>
            <a:off x="7611065" y="6247833"/>
            <a:ext cx="2766647" cy="237638"/>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Monkey Business Images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sp>
        <p:nvSpPr>
          <p:cNvPr id="6" name="Rechteck 5"/>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3</a:t>
            </a:r>
            <a:endParaRPr lang="de-DE" sz="2800" b="1"/>
          </a:p>
        </p:txBody>
      </p:sp>
    </p:spTree>
    <p:extLst>
      <p:ext uri="{BB962C8B-B14F-4D97-AF65-F5344CB8AC3E}">
        <p14:creationId xmlns:p14="http://schemas.microsoft.com/office/powerpoint/2010/main" val="68772743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„Hypos“ vermeiden</a:t>
            </a:r>
          </a:p>
        </p:txBody>
      </p:sp>
      <p:sp>
        <p:nvSpPr>
          <p:cNvPr id="45059"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defPPr/>
          </a:lstStyle>
          <a:p>
            <a:r>
              <a:rPr lang="de-DE" altLang="de-DE" sz="2400"/>
              <a:t>Vor dem Sport Blutzucker messen</a:t>
            </a:r>
          </a:p>
          <a:p>
            <a:r>
              <a:rPr lang="de-DE" altLang="de-DE" sz="2400"/>
              <a:t>Eventuell vorher eine zusätzliche KE essen</a:t>
            </a:r>
          </a:p>
          <a:p>
            <a:r>
              <a:rPr lang="de-DE" altLang="de-DE" sz="2400" b="1"/>
              <a:t>Nach ausgedehnten sportlichen Aktivitäten </a:t>
            </a:r>
            <a:br>
              <a:rPr lang="de-DE" altLang="de-DE" sz="2400" b="1"/>
            </a:br>
            <a:r>
              <a:rPr lang="de-DE" altLang="de-DE" sz="2400"/>
              <a:t>(z. B. Wanderungen) den Blutzucker vor dem Schlafengehen kontrollieren – die BZ-senkende Wirkung hält noch Stunden an!</a:t>
            </a:r>
          </a:p>
        </p:txBody>
      </p:sp>
      <p:sp>
        <p:nvSpPr>
          <p:cNvPr id="9" name="Textfeld 8"/>
          <p:cNvSpPr txBox="1"/>
          <p:nvPr/>
        </p:nvSpPr>
        <p:spPr>
          <a:xfrm>
            <a:off x="7611065" y="6247833"/>
            <a:ext cx="2766647" cy="237638"/>
          </a:xfrm>
          <a:prstGeom prst="rect">
            <a:avLst/>
          </a:prstGeom>
        </p:spPr>
        <p:txBody>
          <a:bodyPr vert="horz" wrap="none" lIns="0" tIns="0" rIns="0" bIns="0" rtlCol="0">
            <a:noAutofit/>
          </a:bodyPr>
          <a:lstStyle>
            <a:defPPr/>
          </a:lstStyle>
          <a:p>
            <a:pPr>
              <a:lnSpc>
                <a:spcPct val="90000"/>
              </a:lnSpc>
              <a:spcBef>
                <a:spcPts val="300"/>
              </a:spcBef>
            </a:pPr>
            <a:r>
              <a:rPr lang="de-DE" sz="1000">
                <a:solidFill>
                  <a:srgbClr val="575756"/>
                </a:solidFill>
              </a:rPr>
              <a:t>Foto: © ARochau – AdobeStock.com</a:t>
            </a:r>
          </a:p>
        </p:txBody>
      </p:sp>
      <p:sp>
        <p:nvSpPr>
          <p:cNvPr id="6" name="Rechteck 5"/>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3</a:t>
            </a:r>
            <a:endParaRPr lang="de-DE" sz="2800" b="1"/>
          </a:p>
        </p:txBody>
      </p:sp>
      <p:pic>
        <p:nvPicPr>
          <p:cNvPr id="4" name="Bildplatzhalter 3">
            <a:extLst>
              <a:ext uri="{FF2B5EF4-FFF2-40B4-BE49-F238E27FC236}">
                <a16:creationId xmlns:a16="http://schemas.microsoft.com/office/drawing/2014/main" id="{B2F118A9-87C7-B797-9EF0-3E5CC7FAEEDB}"/>
              </a:ext>
            </a:extLst>
          </p:cNvPr>
          <p:cNvPicPr>
            <a:picLocks noGrp="1" noChangeAspect="1"/>
          </p:cNvPicPr>
          <p:nvPr>
            <p:ph type="pic" idx="10"/>
          </p:nvPr>
        </p:nvPicPr>
        <p:blipFill>
          <a:blip r:embed="rId2"/>
          <a:srcRect t="26" b="26"/>
          <a:stretch>
            <a:fillRect/>
          </a:stretch>
        </p:blipFill>
        <p:spPr>
          <a:prstGeom prst="rect">
            <a:avLst/>
          </a:prstGeom>
        </p:spPr>
      </p:pic>
    </p:spTree>
    <p:extLst>
      <p:ext uri="{BB962C8B-B14F-4D97-AF65-F5344CB8AC3E}">
        <p14:creationId xmlns:p14="http://schemas.microsoft.com/office/powerpoint/2010/main" val="82025690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itel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Das kommt mit zum Sport</a:t>
            </a:r>
          </a:p>
        </p:txBody>
      </p:sp>
      <p:sp>
        <p:nvSpPr>
          <p:cNvPr id="47106" name="Inhaltsplatzhalter 2"/>
          <p:cNvSpPr>
            <a:spLocks noGrp="1"/>
          </p:cNvSpPr>
          <p:nvPr>
            <p:ph idx="1"/>
          </p:nvPr>
        </p:nvSpPr>
        <p:spPr bwMode="auto">
          <a:xfrm>
            <a:off x="838199" y="1825625"/>
            <a:ext cx="7077892"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defPPr/>
          </a:lstStyle>
          <a:p>
            <a:r>
              <a:rPr lang="de-DE" altLang="de-DE" sz="2400"/>
              <a:t>Blutzuckermessgerät mit Streifen und Stechhilfe</a:t>
            </a:r>
          </a:p>
          <a:p>
            <a:r>
              <a:rPr lang="de-DE" altLang="de-DE" sz="2400"/>
              <a:t>Zuckerfreie Getränke</a:t>
            </a:r>
          </a:p>
          <a:p>
            <a:r>
              <a:rPr lang="de-DE" altLang="de-DE" sz="2400"/>
              <a:t>Traubenzucker oder Fruchtsaft für den Notfall</a:t>
            </a:r>
          </a:p>
          <a:p>
            <a:r>
              <a:rPr lang="de-DE" altLang="de-DE" sz="2400"/>
              <a:t>Obst, Vollkornbrot als Sport-KE</a:t>
            </a:r>
          </a:p>
          <a:p>
            <a:r>
              <a:rPr lang="de-DE" altLang="de-DE" sz="2400"/>
              <a:t>Diabetikerausweis</a:t>
            </a:r>
          </a:p>
        </p:txBody>
      </p:sp>
      <p:sp>
        <p:nvSpPr>
          <p:cNvPr id="7" name="Rechteck 6"/>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3</a:t>
            </a:r>
            <a:endParaRPr lang="de-DE" sz="2800" b="1"/>
          </a:p>
        </p:txBody>
      </p:sp>
      <p:sp>
        <p:nvSpPr>
          <p:cNvPr id="9" name="Textfeld 8"/>
          <p:cNvSpPr txBox="1"/>
          <p:nvPr/>
        </p:nvSpPr>
        <p:spPr>
          <a:xfrm>
            <a:off x="8254734" y="6324945"/>
            <a:ext cx="2766647" cy="237638"/>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Umpaporn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pic>
        <p:nvPicPr>
          <p:cNvPr id="10" name="Grafik 9"/>
          <p:cNvPicPr>
            <a:picLocks noChangeAspect="1"/>
          </p:cNvPicPr>
          <p:nvPr/>
        </p:nvPicPr>
        <p:blipFill>
          <a:blip r:embed="rId2">
            <a:extLst>
              <a:ext uri="{28A0092B-C50C-407E-A947-70E740481C1C}">
                <a14:useLocalDpi xmlns:a14="http://schemas.microsoft.com/office/drawing/2010/main"/>
              </a:ext>
            </a:extLst>
          </a:blip>
          <a:srcRect l="26293" r="3503"/>
          <a:stretch>
            <a:fillRect/>
          </a:stretch>
        </p:blipFill>
        <p:spPr>
          <a:xfrm rot="16200000">
            <a:off x="7628597" y="2451759"/>
            <a:ext cx="4351340" cy="3099065"/>
          </a:xfrm>
          <a:prstGeom prst="rect">
            <a:avLst/>
          </a:prstGeom>
        </p:spPr>
      </p:pic>
    </p:spTree>
    <p:extLst>
      <p:ext uri="{BB962C8B-B14F-4D97-AF65-F5344CB8AC3E}">
        <p14:creationId xmlns:p14="http://schemas.microsoft.com/office/powerpoint/2010/main" val="70606809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E705800D-F640-B526-494D-660C391C115D}"/>
              </a:ext>
            </a:extLst>
          </p:cNvPr>
          <p:cNvPicPr>
            <a:picLocks noGrp="1" noChangeAspect="1"/>
          </p:cNvPicPr>
          <p:nvPr>
            <p:ph type="pic" sz="quarter" idx="22"/>
          </p:nvPr>
        </p:nvPicPr>
        <p:blipFill>
          <a:blip r:embed="rId2"/>
          <a:srcRect t="25" b="25"/>
          <a:stretch>
            <a:fillRect/>
          </a:stretch>
        </p:blipFill>
        <p:spPr>
          <a:prstGeom prst="rect">
            <a:avLst/>
          </a:prstGeom>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defPPr/>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3" name="Titel 2"/>
          <p:cNvSpPr>
            <a:spLocks noGrp="1"/>
          </p:cNvSpPr>
          <p:nvPr>
            <p:ph type="title"/>
          </p:nvPr>
        </p:nvSpPr>
        <p:spPr/>
        <p:txBody>
          <a:bodyPr>
            <a:normAutofit fontScale="90000"/>
          </a:bodyPr>
          <a:lstStyle>
            <a:defPPr/>
          </a:lstStyle>
          <a:p>
            <a:r>
              <a:rPr lang="de-DE"/>
              <a:t>Gesunde Füße</a:t>
            </a:r>
          </a:p>
        </p:txBody>
      </p:sp>
      <p:sp>
        <p:nvSpPr>
          <p:cNvPr id="4" name="Textplatzhalter 3"/>
          <p:cNvSpPr>
            <a:spLocks noGrp="1"/>
          </p:cNvSpPr>
          <p:nvPr>
            <p:ph type="body" sz="quarter" idx="21"/>
          </p:nvPr>
        </p:nvSpPr>
        <p:spPr/>
        <p:txBody>
          <a:bodyPr>
            <a:normAutofit fontScale="85000" lnSpcReduction="20000"/>
          </a:bodyPr>
          <a:lstStyle>
            <a:defPPr/>
          </a:lstStyle>
          <a:p>
            <a:endParaRPr lang="de-DE"/>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rot="16200000">
            <a:off x="10681975" y="3041766"/>
            <a:ext cx="2766647" cy="104400"/>
          </a:xfrm>
          <a:prstGeom prst="rect">
            <a:avLst/>
          </a:prstGeom>
        </p:spPr>
        <p:txBody>
          <a:bodyPr vert="horz" wrap="none" lIns="0" tIns="0" rIns="0" bIns="0" rtlCol="0">
            <a:noAutofit/>
          </a:bodyPr>
          <a:lstStyle>
            <a:defPPr/>
          </a:lstStyle>
          <a:p>
            <a:pPr>
              <a:lnSpc>
                <a:spcPct val="90000"/>
              </a:lnSpc>
              <a:spcBef>
                <a:spcPts val="300"/>
              </a:spcBef>
            </a:pPr>
            <a:r>
              <a:rPr lang="de-DE" sz="1000">
                <a:solidFill>
                  <a:schemeClr val="bg1"/>
                </a:solidFill>
              </a:rPr>
              <a:t>Foto: © Chiyacat – Shutterstock.com</a:t>
            </a:r>
          </a:p>
        </p:txBody>
      </p:sp>
      <p:sp>
        <p:nvSpPr>
          <p:cNvPr id="8" name="Rechteck 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3</a:t>
            </a:r>
            <a:endParaRPr lang="de-DE" sz="2800" b="1"/>
          </a:p>
        </p:txBody>
      </p:sp>
    </p:spTree>
    <p:extLst>
      <p:ext uri="{BB962C8B-B14F-4D97-AF65-F5344CB8AC3E}">
        <p14:creationId xmlns:p14="http://schemas.microsoft.com/office/powerpoint/2010/main" val="418502676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defPPr/>
          </a:lstStyle>
          <a:p>
            <a:r>
              <a:rPr lang="de-DE" altLang="de-DE"/>
              <a:t>Gesunde Füße bei Diabetes mellitus</a:t>
            </a:r>
          </a:p>
        </p:txBody>
      </p:sp>
      <p:sp>
        <p:nvSpPr>
          <p:cNvPr id="12291" name="Inhaltsplatzhalter 2"/>
          <p:cNvSpPr>
            <a:spLocks noGrp="1"/>
          </p:cNvSpPr>
          <p:nvPr>
            <p:ph idx="1"/>
          </p:nvPr>
        </p:nvSpPr>
        <p:spPr>
          <a:xfrm>
            <a:off x="838200" y="1825625"/>
            <a:ext cx="6263936" cy="4351338"/>
          </a:xfrm>
        </p:spPr>
        <p:txBody>
          <a:bodyPr>
            <a:normAutofit/>
          </a:bodyPr>
          <a:lstStyle>
            <a:defPPr/>
          </a:lstStyle>
          <a:p>
            <a:pPr marL="357188" indent="-265113">
              <a:defRPr/>
            </a:pPr>
            <a:r>
              <a:rPr lang="de-DE" sz="2400" b="1">
                <a:solidFill>
                  <a:srgbClr val="3B5BA1"/>
                </a:solidFill>
              </a:rPr>
              <a:t>Hohe Blutzuckerwerte</a:t>
            </a:r>
          </a:p>
          <a:p>
            <a:pPr marL="357188" indent="-265113">
              <a:defRPr/>
            </a:pPr>
            <a:r>
              <a:rPr lang="de-DE" sz="2400" b="1">
                <a:solidFill>
                  <a:srgbClr val="3B5BA1"/>
                </a:solidFill>
              </a:rPr>
              <a:t>Erhöhter Blutdruck</a:t>
            </a:r>
          </a:p>
          <a:p>
            <a:pPr marL="357188" indent="-265113">
              <a:defRPr/>
            </a:pPr>
            <a:r>
              <a:rPr lang="de-DE" sz="2400" b="1">
                <a:solidFill>
                  <a:srgbClr val="3B5BA1"/>
                </a:solidFill>
              </a:rPr>
              <a:t>Erhöhte Blutfette</a:t>
            </a:r>
          </a:p>
          <a:p>
            <a:pPr marL="357188" indent="-265113">
              <a:defRPr/>
            </a:pPr>
            <a:r>
              <a:rPr lang="de-DE" sz="2400" b="1">
                <a:solidFill>
                  <a:srgbClr val="3B5BA1"/>
                </a:solidFill>
              </a:rPr>
              <a:t>Rauchen</a:t>
            </a:r>
          </a:p>
          <a:p>
            <a:pPr marL="0" indent="0">
              <a:buNone/>
              <a:defRPr/>
            </a:pPr>
            <a:endParaRPr lang="de-DE" sz="2400"/>
          </a:p>
          <a:p>
            <a:pPr marL="0" indent="0">
              <a:buNone/>
              <a:defRPr/>
            </a:pPr>
            <a:r>
              <a:rPr lang="de-DE" sz="2400"/>
              <a:t>… können bei Diabetes mellitus Typ 2 langfristig zu </a:t>
            </a:r>
            <a:r>
              <a:rPr lang="de-DE" sz="2400" b="1"/>
              <a:t>Durchblutungs-</a:t>
            </a:r>
            <a:r>
              <a:rPr lang="de-DE" sz="2400"/>
              <a:t> und/oder </a:t>
            </a:r>
            <a:r>
              <a:rPr lang="de-DE" sz="2400" b="1"/>
              <a:t>Nervenstörungen</a:t>
            </a:r>
            <a:r>
              <a:rPr lang="de-DE" sz="2400"/>
              <a:t> an den Füßen führen!</a:t>
            </a:r>
          </a:p>
        </p:txBody>
      </p:sp>
      <p:pic>
        <p:nvPicPr>
          <p:cNvPr id="4" name="Bildplatzhalter 8"/>
          <p:cNvPicPr>
            <a:picLocks noChangeAspect="1"/>
          </p:cNvPicPr>
          <p:nvPr/>
        </p:nvPicPr>
        <p:blipFill>
          <a:blip r:embed="rId2" cstate="screen">
            <a:extLst>
              <a:ext uri="{28A0092B-C50C-407E-A947-70E740481C1C}">
                <a14:useLocalDpi xmlns:a14="http://schemas.microsoft.com/office/drawing/2010/main"/>
              </a:ext>
            </a:extLst>
          </a:blip>
          <a:srcRect l="27390" r="11480"/>
          <a:stretch>
            <a:fillRect/>
          </a:stretch>
        </p:blipFill>
        <p:spPr>
          <a:xfrm>
            <a:off x="7597302" y="1825626"/>
            <a:ext cx="3756497" cy="4351338"/>
          </a:xfrm>
          <a:prstGeom prst="rect">
            <a:avLst/>
          </a:prstGeom>
        </p:spPr>
      </p:pic>
      <p:sp>
        <p:nvSpPr>
          <p:cNvPr id="5" name="Textfeld 4"/>
          <p:cNvSpPr txBox="1"/>
          <p:nvPr/>
        </p:nvSpPr>
        <p:spPr>
          <a:xfrm>
            <a:off x="7611065" y="6247833"/>
            <a:ext cx="2766647" cy="237638"/>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nebari – Fotolia.</a:t>
            </a:r>
            <a:r>
              <a:rPr kumimoji="0" lang="de-DE" sz="1000" b="0" i="0" u="none" strike="noStrike" kern="1200" cap="none" spc="0" normalizeH="0" baseline="0" noProof="0" err="1">
                <a:ln>
                  <a:noFill/>
                </a:ln>
                <a:solidFill>
                  <a:srgbClr val="575756"/>
                </a:solidFill>
                <a:effectLst/>
                <a:uLnTx/>
                <a:uFillTx/>
                <a:latin typeface="+mj-lt"/>
                <a:ea typeface="+mn-ea"/>
                <a:cs typeface="+mn-cs"/>
              </a:rPr>
              <a:t>com</a:t>
            </a:r>
            <a:endParaRPr kumimoji="0" lang="de-DE" sz="1000" b="0" i="0" u="none" strike="noStrike" kern="1200" cap="none" spc="0" normalizeH="0" baseline="0" noProof="0">
              <a:ln>
                <a:noFill/>
              </a:ln>
              <a:solidFill>
                <a:srgbClr val="575756"/>
              </a:solidFill>
              <a:effectLst/>
              <a:uLnTx/>
              <a:uFillTx/>
              <a:latin typeface="+mj-lt"/>
              <a:ea typeface="+mn-ea"/>
              <a:cs typeface="+mn-cs"/>
            </a:endParaRPr>
          </a:p>
        </p:txBody>
      </p:sp>
      <p:sp>
        <p:nvSpPr>
          <p:cNvPr id="6" name="Rechteck 5"/>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3</a:t>
            </a:r>
            <a:endParaRPr lang="de-DE" sz="2800" b="1"/>
          </a:p>
        </p:txBody>
      </p:sp>
    </p:spTree>
    <p:extLst>
      <p:ext uri="{BB962C8B-B14F-4D97-AF65-F5344CB8AC3E}">
        <p14:creationId xmlns:p14="http://schemas.microsoft.com/office/powerpoint/2010/main" val="2003345730"/>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Schädlich für Ihre Gefäße</a:t>
            </a:r>
          </a:p>
        </p:txBody>
      </p:sp>
      <p:sp>
        <p:nvSpPr>
          <p:cNvPr id="17" name="Rechteck 16"/>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3</a:t>
            </a:r>
            <a:endParaRPr lang="de-DE" sz="2800" b="1"/>
          </a:p>
        </p:txBody>
      </p:sp>
      <p:grpSp>
        <p:nvGrpSpPr>
          <p:cNvPr id="20" name="Gruppieren 19"/>
          <p:cNvGrpSpPr/>
          <p:nvPr/>
        </p:nvGrpSpPr>
        <p:grpSpPr>
          <a:xfrm>
            <a:off x="395139" y="2583864"/>
            <a:ext cx="5365537" cy="3162332"/>
            <a:chOff x="6227239" y="3743046"/>
            <a:chExt cx="5365537" cy="3162332"/>
          </a:xfrm>
        </p:grpSpPr>
        <p:pic>
          <p:nvPicPr>
            <p:cNvPr id="21" name="Grafik 2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36656" y="5715695"/>
              <a:ext cx="1782423" cy="1189683"/>
            </a:xfrm>
            <a:prstGeom prst="rect">
              <a:avLst/>
            </a:prstGeom>
          </p:spPr>
        </p:pic>
        <p:pic>
          <p:nvPicPr>
            <p:cNvPr id="22" name="Grafik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40076" y="4282279"/>
              <a:ext cx="2252700" cy="1501800"/>
            </a:xfrm>
            <a:prstGeom prst="rect">
              <a:avLst/>
            </a:prstGeom>
          </p:spPr>
        </p:pic>
        <p:pic>
          <p:nvPicPr>
            <p:cNvPr id="23" name="Grafik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27239" y="4263387"/>
              <a:ext cx="2009254" cy="1506940"/>
            </a:xfrm>
            <a:prstGeom prst="rect">
              <a:avLst/>
            </a:prstGeom>
          </p:spPr>
        </p:pic>
        <p:sp>
          <p:nvSpPr>
            <p:cNvPr id="24" name="Textfeld 8"/>
            <p:cNvSpPr txBox="1">
              <a:spLocks noChangeArrowheads="1"/>
            </p:cNvSpPr>
            <p:nvPr/>
          </p:nvSpPr>
          <p:spPr bwMode="auto">
            <a:xfrm>
              <a:off x="7635962" y="3743046"/>
              <a:ext cx="203208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2400" b="1">
                  <a:solidFill>
                    <a:srgbClr val="C00000"/>
                  </a:solidFill>
                  <a:latin typeface="Calibri" panose="020F0502020204030204" pitchFamily="34" charset="0"/>
                  <a:cs typeface="Calibri" panose="020F0502020204030204" pitchFamily="34" charset="0"/>
                </a:rPr>
                <a:t>Ungünstige Fette</a:t>
              </a:r>
            </a:p>
          </p:txBody>
        </p:sp>
      </p:grpSp>
      <p:sp>
        <p:nvSpPr>
          <p:cNvPr id="25" name="Textfeld 9"/>
          <p:cNvSpPr txBox="1">
            <a:spLocks noChangeArrowheads="1"/>
          </p:cNvSpPr>
          <p:nvPr/>
        </p:nvSpPr>
        <p:spPr bwMode="auto">
          <a:xfrm>
            <a:off x="7956410" y="4178389"/>
            <a:ext cx="17558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2400" b="1">
                <a:solidFill>
                  <a:srgbClr val="C00000"/>
                </a:solidFill>
                <a:latin typeface="Calibri" panose="020F0502020204030204" pitchFamily="34" charset="0"/>
                <a:cs typeface="Calibri" panose="020F0502020204030204" pitchFamily="34" charset="0"/>
              </a:rPr>
              <a:t>Zigaretten</a:t>
            </a:r>
          </a:p>
        </p:txBody>
      </p:sp>
      <p:grpSp>
        <p:nvGrpSpPr>
          <p:cNvPr id="26" name="Gruppieren 25"/>
          <p:cNvGrpSpPr/>
          <p:nvPr/>
        </p:nvGrpSpPr>
        <p:grpSpPr>
          <a:xfrm>
            <a:off x="6364681" y="1946216"/>
            <a:ext cx="5221402" cy="1978624"/>
            <a:chOff x="447314" y="4646500"/>
            <a:chExt cx="5221402" cy="1978624"/>
          </a:xfrm>
        </p:grpSpPr>
        <p:pic>
          <p:nvPicPr>
            <p:cNvPr id="27" name="Grafik 2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314" y="4733367"/>
              <a:ext cx="2364697" cy="1891757"/>
            </a:xfrm>
            <a:prstGeom prst="rect">
              <a:avLst/>
            </a:prstGeom>
          </p:spPr>
        </p:pic>
        <p:pic>
          <p:nvPicPr>
            <p:cNvPr id="28" name="Grafik 2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69719" y="4646500"/>
              <a:ext cx="3198997" cy="1871522"/>
            </a:xfrm>
            <a:prstGeom prst="rect">
              <a:avLst/>
            </a:prstGeom>
          </p:spPr>
        </p:pic>
        <p:sp>
          <p:nvSpPr>
            <p:cNvPr id="29" name="Textfeld 2"/>
            <p:cNvSpPr txBox="1">
              <a:spLocks noChangeArrowheads="1"/>
            </p:cNvSpPr>
            <p:nvPr/>
          </p:nvSpPr>
          <p:spPr bwMode="auto">
            <a:xfrm>
              <a:off x="2447283" y="4682200"/>
              <a:ext cx="11953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2400" b="1">
                  <a:solidFill>
                    <a:srgbClr val="C00000"/>
                  </a:solidFill>
                  <a:latin typeface="Calibri" panose="020F0502020204030204" pitchFamily="34" charset="0"/>
                  <a:cs typeface="Calibri" panose="020F0502020204030204" pitchFamily="34" charset="0"/>
                </a:rPr>
                <a:t>Zucker</a:t>
              </a:r>
            </a:p>
          </p:txBody>
        </p:sp>
      </p:grpSp>
      <p:sp>
        <p:nvSpPr>
          <p:cNvPr id="30" name="Textfeld 29"/>
          <p:cNvSpPr txBox="1"/>
          <p:nvPr/>
        </p:nvSpPr>
        <p:spPr>
          <a:xfrm>
            <a:off x="151704" y="6518945"/>
            <a:ext cx="11853062" cy="181468"/>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unpict (Torte), Jacek Chabraszewski (Burger), Dzha (Pizza), ExQuisine (Backhenderl) – Fotolia.com; Chones (Zucker), Zonda (Zigarettenpackung), Josep Suria (Rauchstopp)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pic>
        <p:nvPicPr>
          <p:cNvPr id="31" name="Grafik 3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34423" y="4671681"/>
            <a:ext cx="1315958" cy="1762635"/>
          </a:xfrm>
          <a:prstGeom prst="rect">
            <a:avLst/>
          </a:prstGeom>
        </p:spPr>
      </p:pic>
      <p:pic>
        <p:nvPicPr>
          <p:cNvPr id="32" name="Grafik 3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20283" y="4671681"/>
            <a:ext cx="2481300" cy="1654200"/>
          </a:xfrm>
          <a:prstGeom prst="rect">
            <a:avLst/>
          </a:prstGeom>
        </p:spPr>
      </p:pic>
    </p:spTree>
    <p:extLst>
      <p:ext uri="{BB962C8B-B14F-4D97-AF65-F5344CB8AC3E}">
        <p14:creationId xmlns:p14="http://schemas.microsoft.com/office/powerpoint/2010/main" val="1402554154"/>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Durchblutungsstörungen</a:t>
            </a:r>
          </a:p>
        </p:txBody>
      </p:sp>
      <p:sp>
        <p:nvSpPr>
          <p:cNvPr id="3" name="Inhaltsplatzhalter 2"/>
          <p:cNvSpPr>
            <a:spLocks noGrp="1"/>
          </p:cNvSpPr>
          <p:nvPr>
            <p:ph idx="1"/>
          </p:nvPr>
        </p:nvSpPr>
        <p:spPr/>
        <p:txBody>
          <a:bodyPr>
            <a:normAutofit/>
          </a:bodyPr>
          <a:lstStyle>
            <a:defPPr/>
          </a:lstStyle>
          <a:p>
            <a:pPr marL="357188" indent="-265113">
              <a:defRPr/>
            </a:pPr>
            <a:r>
              <a:rPr lang="de-DE" sz="2400"/>
              <a:t>Durchblutungsstörungen entstehen durch eine Verengung der Gefäße (Arterien).</a:t>
            </a:r>
          </a:p>
          <a:p>
            <a:pPr marL="357188" indent="-265113">
              <a:defRPr/>
            </a:pPr>
            <a:r>
              <a:rPr lang="de-DE" sz="2400"/>
              <a:t>Durch die Minderdurchblutung kommt es zu Hautveränderungen, kalten Füßen, schlechter Wundheilung.</a:t>
            </a:r>
          </a:p>
          <a:p>
            <a:pPr marL="357188" indent="-265113">
              <a:defRPr/>
            </a:pPr>
            <a:r>
              <a:rPr lang="de-DE" sz="2400"/>
              <a:t>Die durch den Diabetes ausgelösten Durchblutungsstörungen begünstigen auch die Entstehung von Schlaganfall und Herzinfarkt.</a:t>
            </a:r>
          </a:p>
        </p:txBody>
      </p:sp>
      <p:sp>
        <p:nvSpPr>
          <p:cNvPr id="6" name="Rechteck 5"/>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3</a:t>
            </a:r>
            <a:endParaRPr lang="de-DE" sz="2800" b="1"/>
          </a:p>
        </p:txBody>
      </p:sp>
      <p:pic>
        <p:nvPicPr>
          <p:cNvPr id="8" name="Bildplatzhalter 7">
            <a:extLst>
              <a:ext uri="{FF2B5EF4-FFF2-40B4-BE49-F238E27FC236}">
                <a16:creationId xmlns:a16="http://schemas.microsoft.com/office/drawing/2014/main" id="{BAEA8CBE-7C0E-D84F-50F0-94776E283743}"/>
              </a:ext>
            </a:extLst>
          </p:cNvPr>
          <p:cNvPicPr>
            <a:picLocks noGrp="1" noChangeAspect="1"/>
          </p:cNvPicPr>
          <p:nvPr>
            <p:ph type="pic" idx="10"/>
          </p:nvPr>
        </p:nvPicPr>
        <p:blipFill>
          <a:blip r:embed="rId2"/>
          <a:srcRect t="26" b="26"/>
          <a:stretch>
            <a:fillRect/>
          </a:stretch>
        </p:blipFill>
        <p:spPr>
          <a:prstGeom prst="rect">
            <a:avLst/>
          </a:prstGeom>
        </p:spPr>
      </p:pic>
    </p:spTree>
    <p:extLst>
      <p:ext uri="{BB962C8B-B14F-4D97-AF65-F5344CB8AC3E}">
        <p14:creationId xmlns:p14="http://schemas.microsoft.com/office/powerpoint/2010/main" val="2634921611"/>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96252" y="2124910"/>
            <a:ext cx="6414614" cy="3752768"/>
          </a:xfrm>
          <a:prstGeom prst="rect">
            <a:avLst/>
          </a:prstGeom>
        </p:spPr>
      </p:pic>
      <p:sp>
        <p:nvSpPr>
          <p:cNvPr id="20484" name="Inhaltsplatzhalt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defPPr/>
          </a:lstStyle>
          <a:p>
            <a:pPr marL="0" indent="0">
              <a:buNone/>
            </a:pPr>
            <a:r>
              <a:rPr lang="de-DE" altLang="de-DE" sz="2400"/>
              <a:t>Von einem </a:t>
            </a:r>
            <a:r>
              <a:rPr lang="de-DE" altLang="de-DE" sz="2400" b="1"/>
              <a:t>erhöhten Blutzucker </a:t>
            </a:r>
            <a:r>
              <a:rPr lang="de-DE" altLang="de-DE" sz="2400"/>
              <a:t>spricht man, wenn der Blutzuckerwert über dem Zielbereich liegt. </a:t>
            </a:r>
          </a:p>
          <a:p>
            <a:endParaRPr lang="de-DE" altLang="de-DE"/>
          </a:p>
        </p:txBody>
      </p:sp>
      <p:sp>
        <p:nvSpPr>
          <p:cNvPr id="20483"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AT" altLang="de-DE"/>
              <a:t>„Hyperglykämie“ – Was ist das?</a:t>
            </a:r>
            <a:endParaRPr lang="de-DE" altLang="de-DE"/>
          </a:p>
        </p:txBody>
      </p:sp>
      <p:sp>
        <p:nvSpPr>
          <p:cNvPr id="6" name="Textfeld 5"/>
          <p:cNvSpPr txBox="1"/>
          <p:nvPr/>
        </p:nvSpPr>
        <p:spPr>
          <a:xfrm>
            <a:off x="2483787" y="3392714"/>
            <a:ext cx="3311527" cy="523220"/>
          </a:xfrm>
          <a:prstGeom prst="rect">
            <a:avLst/>
          </a:prstGeom>
          <a:noFill/>
        </p:spPr>
        <p:txBody>
          <a:bodyPr wrap="square">
            <a:spAutoFit/>
          </a:bodyPr>
          <a:lstStyle>
            <a:defPPr/>
          </a:lstStyle>
          <a:p>
            <a:pPr algn="ctr">
              <a:defRPr/>
            </a:pPr>
            <a:r>
              <a:rPr lang="de-AT" sz="2800" b="1">
                <a:solidFill>
                  <a:srgbClr val="3B5BA1"/>
                </a:solidFill>
                <a:latin typeface="TT Norms Pro" panose="020B0604020202020204" charset="0"/>
              </a:rPr>
              <a:t>HYPER    </a:t>
            </a:r>
            <a:r>
              <a:rPr lang="de-AT" sz="2800" b="1">
                <a:solidFill>
                  <a:srgbClr val="FF0000"/>
                </a:solidFill>
                <a:latin typeface="TT Norms Pro" panose="020B0604020202020204" charset="0"/>
              </a:rPr>
              <a:t>Zuviel</a:t>
            </a:r>
          </a:p>
        </p:txBody>
      </p:sp>
      <p:sp>
        <p:nvSpPr>
          <p:cNvPr id="9" name="Textfeld 8"/>
          <p:cNvSpPr txBox="1"/>
          <p:nvPr/>
        </p:nvSpPr>
        <p:spPr>
          <a:xfrm>
            <a:off x="2791332" y="3916559"/>
            <a:ext cx="2853682" cy="523220"/>
          </a:xfrm>
          <a:prstGeom prst="rect">
            <a:avLst/>
          </a:prstGeom>
          <a:noFill/>
        </p:spPr>
        <p:txBody>
          <a:bodyPr wrap="square">
            <a:spAutoFit/>
          </a:bodyPr>
          <a:lstStyle>
            <a:defPPr/>
          </a:lstStyle>
          <a:p>
            <a:pPr algn="ctr">
              <a:defRPr/>
            </a:pPr>
            <a:r>
              <a:rPr lang="de-AT" sz="2800" b="1">
                <a:solidFill>
                  <a:srgbClr val="3B5BA1"/>
                </a:solidFill>
                <a:latin typeface="TT Norms Pro" panose="020B0604020202020204" charset="0"/>
              </a:rPr>
              <a:t>GLYK     </a:t>
            </a:r>
            <a:r>
              <a:rPr lang="de-AT" sz="2800" b="1">
                <a:solidFill>
                  <a:srgbClr val="FF0000"/>
                </a:solidFill>
                <a:latin typeface="TT Norms Pro" panose="020B0604020202020204" charset="0"/>
              </a:rPr>
              <a:t>Zucker</a:t>
            </a:r>
          </a:p>
        </p:txBody>
      </p:sp>
      <p:sp>
        <p:nvSpPr>
          <p:cNvPr id="10" name="Textfeld 9"/>
          <p:cNvSpPr txBox="1"/>
          <p:nvPr/>
        </p:nvSpPr>
        <p:spPr>
          <a:xfrm>
            <a:off x="2730983" y="4522916"/>
            <a:ext cx="2947986" cy="523220"/>
          </a:xfrm>
          <a:prstGeom prst="rect">
            <a:avLst/>
          </a:prstGeom>
          <a:noFill/>
        </p:spPr>
        <p:txBody>
          <a:bodyPr wrap="square">
            <a:spAutoFit/>
          </a:bodyPr>
          <a:lstStyle>
            <a:defPPr/>
          </a:lstStyle>
          <a:p>
            <a:pPr algn="ctr">
              <a:defRPr/>
            </a:pPr>
            <a:r>
              <a:rPr lang="de-AT" sz="2800" b="1">
                <a:solidFill>
                  <a:srgbClr val="3B5BA1"/>
                </a:solidFill>
                <a:latin typeface="TT Norms Pro" panose="020B0604020202020204" charset="0"/>
              </a:rPr>
              <a:t>ÄMIE    </a:t>
            </a:r>
            <a:r>
              <a:rPr lang="de-AT" sz="2800" b="1">
                <a:solidFill>
                  <a:srgbClr val="FF0000"/>
                </a:solidFill>
                <a:latin typeface="TT Norms Pro" panose="020B0604020202020204" charset="0"/>
              </a:rPr>
              <a:t>im Blut</a:t>
            </a:r>
          </a:p>
        </p:txBody>
      </p:sp>
      <p:sp>
        <p:nvSpPr>
          <p:cNvPr id="14" name="Textfeld 13"/>
          <p:cNvSpPr txBox="1"/>
          <p:nvPr/>
        </p:nvSpPr>
        <p:spPr>
          <a:xfrm>
            <a:off x="7379068" y="5540226"/>
            <a:ext cx="2174660" cy="223838"/>
          </a:xfrm>
          <a:prstGeom prst="rect">
            <a:avLst/>
          </a:prstGeom>
        </p:spPr>
        <p:txBody>
          <a:bodyPr vert="horz" wrap="none" lIns="0" tIns="0" rIns="0" bIns="0" rtlCol="0">
            <a:noAutofit/>
          </a:bodyPr>
          <a:lstStyle>
            <a:defPPr/>
          </a:lstStyle>
          <a:p>
            <a:pPr marL="0" marR="0" indent="0" algn="ctr" defTabSz="914400" rtl="0" eaLnBrk="1" fontAlgn="auto" latinLnBrk="0" hangingPunct="1">
              <a:lnSpc>
                <a:spcPct val="90000"/>
              </a:lnSpc>
              <a:spcBef>
                <a:spcPts val="300"/>
              </a:spcBef>
              <a:spcAft>
                <a:spcPct val="0"/>
              </a:spcAft>
              <a:buClrTx/>
              <a:buSzTx/>
              <a:buFont typeface="Arial" panose="020B0604020202020204" pitchFamily="34" charset="0"/>
              <a:buNone/>
            </a:pPr>
            <a:r>
              <a:rPr kumimoji="0" lang="de-DE" sz="1000" b="0" i="0" u="none" strike="noStrike" kern="1200" cap="none" spc="0" normalizeH="0" baseline="0" noProof="0">
                <a:ln>
                  <a:noFill/>
                </a:ln>
                <a:solidFill>
                  <a:srgbClr val="575756"/>
                </a:solidFill>
                <a:effectLst/>
                <a:uLnTx/>
                <a:uFillTx/>
                <a:latin typeface="+mj-lt"/>
                <a:ea typeface="+mn-ea"/>
                <a:cs typeface="+mn-cs"/>
              </a:rPr>
              <a:t>Foto: © </a:t>
            </a:r>
            <a:r>
              <a:rPr lang="de-DE" sz="1000" err="1">
                <a:solidFill>
                  <a:srgbClr val="575756"/>
                </a:solidFill>
                <a:latin typeface="+mj-lt"/>
              </a:rPr>
              <a:t>Chones – Shutterstock.com</a:t>
            </a:r>
            <a:endParaRPr kumimoji="0" lang="de-DE" sz="1000" b="0" i="0" u="none" strike="noStrike" kern="1200" cap="none" spc="0" normalizeH="0" baseline="0" noProof="0">
              <a:ln>
                <a:noFill/>
              </a:ln>
              <a:solidFill>
                <a:srgbClr val="575756"/>
              </a:solidFill>
              <a:effectLst/>
              <a:uLnTx/>
              <a:uFillTx/>
              <a:latin typeface="+mj-lt"/>
              <a:ea typeface="+mn-ea"/>
              <a:cs typeface="+mn-cs"/>
            </a:endParaRPr>
          </a:p>
        </p:txBody>
      </p:sp>
      <p:sp>
        <p:nvSpPr>
          <p:cNvPr id="11" name="Rechteck 10"/>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1</a:t>
            </a:r>
            <a:endParaRPr lang="de-DE" sz="2800" b="1"/>
          </a:p>
        </p:txBody>
      </p:sp>
    </p:spTree>
    <p:extLst>
      <p:ext uri="{BB962C8B-B14F-4D97-AF65-F5344CB8AC3E}">
        <p14:creationId xmlns:p14="http://schemas.microsoft.com/office/powerpoint/2010/main" val="52793817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defPPr/>
          </a:lstStyle>
          <a:p>
            <a:r>
              <a:rPr lang="de-DE" altLang="de-DE"/>
              <a:t>Anzeichen einer Durchblutungsstörung</a:t>
            </a:r>
          </a:p>
        </p:txBody>
      </p:sp>
      <p:sp>
        <p:nvSpPr>
          <p:cNvPr id="9219" name="Inhaltsplatzhalter 2"/>
          <p:cNvSpPr>
            <a:spLocks noGrp="1"/>
          </p:cNvSpPr>
          <p:nvPr>
            <p:ph idx="1"/>
          </p:nvPr>
        </p:nvSpPr>
        <p:spPr/>
        <p:txBody>
          <a:bodyPr>
            <a:normAutofit/>
          </a:bodyPr>
          <a:lstStyle>
            <a:defPPr/>
          </a:lstStyle>
          <a:p>
            <a:pPr marL="357188" indent="-265113">
              <a:defRPr/>
            </a:pPr>
            <a:r>
              <a:rPr lang="de-DE" altLang="de-DE" sz="2400"/>
              <a:t>Kühle, blasse Haut</a:t>
            </a:r>
          </a:p>
          <a:p>
            <a:pPr marL="357188" indent="-265113">
              <a:defRPr/>
            </a:pPr>
            <a:r>
              <a:rPr lang="de-DE" altLang="de-DE" sz="2400"/>
              <a:t>Schwere kraftlose Beine</a:t>
            </a:r>
          </a:p>
          <a:p>
            <a:pPr marL="357188" indent="-265113">
              <a:defRPr/>
            </a:pPr>
            <a:r>
              <a:rPr lang="de-DE" altLang="de-DE" sz="2400"/>
              <a:t>Schmerzhafte Zehenrötungen</a:t>
            </a:r>
          </a:p>
          <a:p>
            <a:pPr marL="357188" indent="-265113">
              <a:defRPr/>
            </a:pPr>
            <a:r>
              <a:rPr lang="de-DE" altLang="de-DE" sz="2400"/>
              <a:t>Schmerzhafte, schlecht heilende Wunden </a:t>
            </a:r>
          </a:p>
          <a:p>
            <a:pPr marL="357188" indent="-265113">
              <a:defRPr/>
            </a:pPr>
            <a:r>
              <a:rPr lang="de-DE" altLang="de-DE" sz="2400"/>
              <a:t>Wadenschmerzen und Krämpfe beim Gehen – Linderung beim Stehenbleiben</a:t>
            </a:r>
          </a:p>
          <a:p>
            <a:pPr marL="357188" indent="-265113">
              <a:defRPr/>
            </a:pPr>
            <a:r>
              <a:rPr lang="de-DE" altLang="de-DE" sz="2400" err="1"/>
              <a:t>Fußpulse nicht tastbar</a:t>
            </a:r>
          </a:p>
          <a:p>
            <a:pPr marL="357188" indent="-265113">
              <a:defRPr/>
            </a:pPr>
            <a:r>
              <a:rPr lang="de-DE" altLang="de-DE" sz="2400"/>
              <a:t>Dünne, trockene, pergamentartige Haut</a:t>
            </a:r>
          </a:p>
          <a:p>
            <a:pPr marL="357188" indent="-265113">
              <a:defRPr/>
            </a:pPr>
            <a:r>
              <a:rPr lang="de-DE" altLang="de-DE" sz="2400"/>
              <a:t>Fehlende Bein- oder Fußbehaarung</a:t>
            </a:r>
          </a:p>
          <a:p>
            <a:pPr marL="357188" indent="-265113">
              <a:defRPr/>
            </a:pPr>
            <a:r>
              <a:rPr lang="de-DE" altLang="de-DE" sz="2400"/>
              <a:t>Nageldeformierung</a:t>
            </a:r>
          </a:p>
        </p:txBody>
      </p:sp>
      <p:sp>
        <p:nvSpPr>
          <p:cNvPr id="4" name="Rechteck 3"/>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3</a:t>
            </a:r>
            <a:endParaRPr lang="de-DE" sz="2800" b="1"/>
          </a:p>
        </p:txBody>
      </p:sp>
    </p:spTree>
    <p:extLst>
      <p:ext uri="{BB962C8B-B14F-4D97-AF65-F5344CB8AC3E}">
        <p14:creationId xmlns:p14="http://schemas.microsoft.com/office/powerpoint/2010/main" val="236050594"/>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defPPr/>
          </a:lstStyle>
          <a:p>
            <a:r>
              <a:rPr lang="de-DE" altLang="de-DE"/>
              <a:t>Untersuchung – Durchblutungsstörung</a:t>
            </a:r>
          </a:p>
        </p:txBody>
      </p:sp>
      <p:sp>
        <p:nvSpPr>
          <p:cNvPr id="3" name="Inhaltsplatzhalter 2"/>
          <p:cNvSpPr>
            <a:spLocks noGrp="1"/>
          </p:cNvSpPr>
          <p:nvPr>
            <p:ph idx="1"/>
          </p:nvPr>
        </p:nvSpPr>
        <p:spPr>
          <a:xfrm>
            <a:off x="838199" y="1825625"/>
            <a:ext cx="6480000" cy="4351338"/>
          </a:xfrm>
        </p:spPr>
        <p:txBody>
          <a:bodyPr>
            <a:normAutofit/>
          </a:bodyPr>
          <a:lstStyle>
            <a:defPPr/>
          </a:lstStyle>
          <a:p>
            <a:pPr marL="0" indent="0">
              <a:buNone/>
              <a:defRPr/>
            </a:pPr>
            <a:r>
              <a:rPr lang="de-DE" sz="2400" b="1">
                <a:solidFill>
                  <a:srgbClr val="3C5BA6"/>
                </a:solidFill>
              </a:rPr>
              <a:t>1 x jährlich</a:t>
            </a:r>
          </a:p>
          <a:p>
            <a:pPr marL="357188" indent="-265113">
              <a:defRPr/>
            </a:pPr>
            <a:r>
              <a:rPr lang="de-DE" sz="2400"/>
              <a:t>Tasten der Pulse an den Beinen und Füßen</a:t>
            </a:r>
          </a:p>
          <a:p>
            <a:pPr marL="357188" indent="-265113">
              <a:defRPr/>
            </a:pPr>
            <a:r>
              <a:rPr lang="de-DE" sz="2400"/>
              <a:t>Kontrolle des Hautbildes</a:t>
            </a:r>
          </a:p>
          <a:p>
            <a:pPr marL="357188" indent="-265113">
              <a:defRPr/>
            </a:pPr>
            <a:r>
              <a:rPr lang="de-DE" sz="2400"/>
              <a:t>Überprüfung der Durchblutung</a:t>
            </a:r>
          </a:p>
          <a:p>
            <a:pPr>
              <a:defRPr/>
            </a:pPr>
            <a:endParaRPr lang="de-DE" sz="2400"/>
          </a:p>
          <a:p>
            <a:pPr marL="0" indent="0">
              <a:buNone/>
              <a:defRPr/>
            </a:pPr>
            <a:r>
              <a:rPr lang="de-DE" sz="2400" b="1"/>
              <a:t>Bei Risikofüßen ist eine häufigere Kontrolle notwendig!</a:t>
            </a:r>
            <a:endParaRPr lang="de-DE" sz="2400"/>
          </a:p>
        </p:txBody>
      </p:sp>
      <p:pic>
        <p:nvPicPr>
          <p:cNvPr id="4" name="Bildplatzhalter 3"/>
          <p:cNvPicPr>
            <a:picLocks noGrp="1" noChangeAspect="1"/>
          </p:cNvPicPr>
          <p:nvPr>
            <p:ph type="pic" idx="10"/>
          </p:nvPr>
        </p:nvPicPr>
        <p:blipFill>
          <a:blip r:embed="rId2" cstate="screen">
            <a:extLst>
              <a:ext uri="{28A0092B-C50C-407E-A947-70E740481C1C}">
                <a14:useLocalDpi xmlns:a14="http://schemas.microsoft.com/office/drawing/2010/main"/>
              </a:ext>
            </a:extLst>
          </a:blip>
          <a:srcRect l="10868" t="-27955" r="15500" b="-1"/>
          <a:stretch>
            <a:fillRect/>
          </a:stretch>
        </p:blipFill>
        <p:spPr>
          <a:xfrm>
            <a:off x="7597302" y="1398436"/>
            <a:ext cx="3756497" cy="4351338"/>
          </a:xfrm>
        </p:spPr>
      </p:pic>
      <p:sp>
        <p:nvSpPr>
          <p:cNvPr id="28678" name="Textfeld 2"/>
          <p:cNvSpPr txBox="1">
            <a:spLocks noChangeArrowheads="1"/>
          </p:cNvSpPr>
          <p:nvPr/>
        </p:nvSpPr>
        <p:spPr bwMode="auto">
          <a:xfrm>
            <a:off x="7597302" y="1825625"/>
            <a:ext cx="3305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b="1">
                <a:solidFill>
                  <a:srgbClr val="3B5BA1"/>
                </a:solidFill>
                <a:latin typeface="Calibri" panose="020F0502020204030204" pitchFamily="34" charset="0"/>
                <a:cs typeface="Calibri" panose="020F0502020204030204" pitchFamily="34" charset="0"/>
              </a:rPr>
              <a:t>Messung der Arterien</a:t>
            </a:r>
          </a:p>
        </p:txBody>
      </p:sp>
      <p:sp>
        <p:nvSpPr>
          <p:cNvPr id="7" name="Textfeld 6"/>
          <p:cNvSpPr txBox="1"/>
          <p:nvPr/>
        </p:nvSpPr>
        <p:spPr>
          <a:xfrm>
            <a:off x="7611065" y="5820643"/>
            <a:ext cx="2766647" cy="237638"/>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toysf400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sp>
        <p:nvSpPr>
          <p:cNvPr id="8" name="Rechteck 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3</a:t>
            </a:r>
            <a:endParaRPr lang="de-DE" sz="2800" b="1"/>
          </a:p>
        </p:txBody>
      </p:sp>
    </p:spTree>
    <p:extLst>
      <p:ext uri="{BB962C8B-B14F-4D97-AF65-F5344CB8AC3E}">
        <p14:creationId xmlns:p14="http://schemas.microsoft.com/office/powerpoint/2010/main" val="635470895"/>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defPPr/>
          </a:lstStyle>
          <a:p>
            <a:r>
              <a:rPr lang="de-DE" altLang="de-DE"/>
              <a:t>Anzeichen einer Nervenstörung (1)</a:t>
            </a:r>
          </a:p>
        </p:txBody>
      </p:sp>
      <p:sp>
        <p:nvSpPr>
          <p:cNvPr id="3" name="Inhaltsplatzhalter 2"/>
          <p:cNvSpPr>
            <a:spLocks noGrp="1"/>
          </p:cNvSpPr>
          <p:nvPr>
            <p:ph idx="1"/>
          </p:nvPr>
        </p:nvSpPr>
        <p:spPr/>
        <p:txBody>
          <a:bodyPr>
            <a:normAutofit/>
          </a:bodyPr>
          <a:lstStyle>
            <a:defPPr/>
          </a:lstStyle>
          <a:p>
            <a:pPr marL="357188" indent="-265113">
              <a:defRPr/>
            </a:pPr>
            <a:r>
              <a:rPr lang="de-DE" sz="2400"/>
              <a:t>Warme und extrem trockene, rissige Haut</a:t>
            </a:r>
          </a:p>
          <a:p>
            <a:pPr marL="357188" indent="-265113">
              <a:defRPr/>
            </a:pPr>
            <a:r>
              <a:rPr lang="de-DE" sz="2400"/>
              <a:t>Kribbeln, Ameisenlaufen, Taubheitsgefühl</a:t>
            </a:r>
          </a:p>
          <a:p>
            <a:pPr marL="357188" indent="-265113">
              <a:defRPr/>
            </a:pPr>
            <a:r>
              <a:rPr lang="de-DE" sz="2400"/>
              <a:t>Missempfindungen z. B. Kältegefühl bei warmen Füßen</a:t>
            </a:r>
          </a:p>
          <a:p>
            <a:pPr marL="357188" indent="-265113">
              <a:defRPr/>
            </a:pPr>
            <a:r>
              <a:rPr lang="de-DE" sz="2400"/>
              <a:t>Fehlendes oder abgeschwächtes Temperaturempfinden und Schmerzempfinden (</a:t>
            </a:r>
            <a:r>
              <a:rPr lang="de-DE" sz="2400" b="1"/>
              <a:t>Achtung: Verbrennungsgefahr!)</a:t>
            </a:r>
          </a:p>
          <a:p>
            <a:pPr marL="357188" indent="-265113">
              <a:defRPr/>
            </a:pPr>
            <a:r>
              <a:rPr lang="de-DE" sz="2400"/>
              <a:t>Neigung zu Schwielen und Hornhaut</a:t>
            </a:r>
          </a:p>
          <a:p>
            <a:pPr marL="357188" indent="-265113">
              <a:defRPr/>
            </a:pPr>
            <a:r>
              <a:rPr lang="de-DE" sz="2400"/>
              <a:t>Fußfehlstellungen</a:t>
            </a:r>
          </a:p>
          <a:p>
            <a:pPr marL="357188" indent="-265113">
              <a:defRPr/>
            </a:pPr>
            <a:r>
              <a:rPr lang="de-DE" sz="2400"/>
              <a:t>Unbeweglichkeit der Zehen</a:t>
            </a:r>
            <a:endParaRPr lang="de-DE" sz="2400">
              <a:solidFill>
                <a:srgbClr val="FF0000"/>
              </a:solidFill>
            </a:endParaRPr>
          </a:p>
        </p:txBody>
      </p:sp>
      <p:sp>
        <p:nvSpPr>
          <p:cNvPr id="4" name="Rechteck 3"/>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3</a:t>
            </a:r>
            <a:endParaRPr lang="de-DE" sz="2800" b="1"/>
          </a:p>
        </p:txBody>
      </p:sp>
    </p:spTree>
    <p:extLst>
      <p:ext uri="{BB962C8B-B14F-4D97-AF65-F5344CB8AC3E}">
        <p14:creationId xmlns:p14="http://schemas.microsoft.com/office/powerpoint/2010/main" val="3601252260"/>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defPPr/>
          </a:lstStyle>
          <a:p>
            <a:r>
              <a:rPr lang="de-DE" altLang="de-DE"/>
              <a:t>Anzeichen einer Nervenstörung (2)</a:t>
            </a:r>
          </a:p>
        </p:txBody>
      </p:sp>
      <p:sp>
        <p:nvSpPr>
          <p:cNvPr id="3" name="Inhaltsplatzhalter 2"/>
          <p:cNvSpPr>
            <a:spLocks noGrp="1"/>
          </p:cNvSpPr>
          <p:nvPr>
            <p:ph idx="1"/>
          </p:nvPr>
        </p:nvSpPr>
        <p:spPr/>
        <p:txBody>
          <a:bodyPr>
            <a:noAutofit/>
          </a:bodyPr>
          <a:lstStyle>
            <a:defPPr/>
          </a:lstStyle>
          <a:p>
            <a:pPr marL="0" indent="0">
              <a:spcBef>
                <a:spcPct val="0"/>
              </a:spcBef>
              <a:buNone/>
              <a:defRPr/>
            </a:pPr>
            <a:r>
              <a:rPr lang="de-AT" sz="2400" b="1">
                <a:solidFill>
                  <a:srgbClr val="FF0000"/>
                </a:solidFill>
              </a:rPr>
              <a:t>GEFAHR </a:t>
            </a:r>
            <a:r>
              <a:rPr lang="de-AT" sz="2400" b="1"/>
              <a:t>bei verringertem Schmerz- und Temperaturempfinden</a:t>
            </a:r>
          </a:p>
          <a:p>
            <a:pPr marL="0" indent="0">
              <a:spcBef>
                <a:spcPct val="0"/>
              </a:spcBef>
              <a:buNone/>
              <a:defRPr/>
            </a:pPr>
            <a:endParaRPr lang="de-AT" sz="2400" b="1"/>
          </a:p>
          <a:p>
            <a:pPr marL="0" indent="0">
              <a:buNone/>
              <a:defRPr/>
            </a:pPr>
            <a:r>
              <a:rPr lang="de-AT" sz="2400" b="1">
                <a:solidFill>
                  <a:srgbClr val="3C5BA6"/>
                </a:solidFill>
              </a:rPr>
              <a:t>Man spürt keine Verletzungen.</a:t>
            </a:r>
          </a:p>
          <a:p>
            <a:pPr>
              <a:spcBef>
                <a:spcPts val="600"/>
              </a:spcBef>
              <a:defRPr/>
            </a:pPr>
            <a:r>
              <a:rPr lang="de-AT" sz="2400"/>
              <a:t>Druckstellen im Schuh</a:t>
            </a:r>
          </a:p>
          <a:p>
            <a:pPr>
              <a:spcBef>
                <a:spcPts val="600"/>
              </a:spcBef>
              <a:defRPr/>
            </a:pPr>
            <a:r>
              <a:rPr lang="de-AT" sz="2400"/>
              <a:t>Brandwunden</a:t>
            </a:r>
          </a:p>
          <a:p>
            <a:pPr>
              <a:spcBef>
                <a:spcPts val="600"/>
              </a:spcBef>
              <a:defRPr/>
            </a:pPr>
            <a:r>
              <a:rPr lang="de-AT" sz="2400"/>
              <a:t>Verletzungen durch die Nagelpflege</a:t>
            </a:r>
          </a:p>
          <a:p>
            <a:pPr>
              <a:spcBef>
                <a:spcPct val="0"/>
              </a:spcBef>
              <a:defRPr/>
            </a:pPr>
            <a:endParaRPr lang="de-AT" sz="2400"/>
          </a:p>
          <a:p>
            <a:pPr marL="0" indent="0">
              <a:spcBef>
                <a:spcPts val="600"/>
              </a:spcBef>
              <a:buNone/>
              <a:defRPr/>
            </a:pPr>
            <a:r>
              <a:rPr lang="de-AT" sz="2400" b="1">
                <a:solidFill>
                  <a:srgbClr val="3C5BA6"/>
                </a:solidFill>
              </a:rPr>
              <a:t>Man spürt keine Fremdkörper.</a:t>
            </a:r>
          </a:p>
          <a:p>
            <a:pPr>
              <a:spcBef>
                <a:spcPts val="600"/>
              </a:spcBef>
              <a:defRPr/>
            </a:pPr>
            <a:r>
              <a:rPr lang="de-AT" sz="2400"/>
              <a:t>Stein im Schuh</a:t>
            </a:r>
          </a:p>
          <a:p>
            <a:pPr>
              <a:spcBef>
                <a:spcPts val="600"/>
              </a:spcBef>
              <a:defRPr/>
            </a:pPr>
            <a:r>
              <a:rPr lang="de-AT" sz="2400"/>
              <a:t>verrutschte Einlage</a:t>
            </a:r>
            <a:endParaRPr lang="de-DE" sz="2400"/>
          </a:p>
        </p:txBody>
      </p:sp>
      <p:pic>
        <p:nvPicPr>
          <p:cNvPr id="4" name="Bildplatzhalter 3"/>
          <p:cNvPicPr>
            <a:picLocks noGrp="1" noChangeAspect="1"/>
          </p:cNvPicPr>
          <p:nvPr>
            <p:ph type="pic" idx="10"/>
          </p:nvPr>
        </p:nvPicPr>
        <p:blipFill>
          <a:blip r:embed="rId2" cstate="screen">
            <a:extLst>
              <a:ext uri="{28A0092B-C50C-407E-A947-70E740481C1C}">
                <a14:useLocalDpi xmlns:a14="http://schemas.microsoft.com/office/drawing/2010/main"/>
              </a:ext>
            </a:extLst>
          </a:blip>
          <a:srcRect l="21236" r="21236"/>
          <a:stretch>
            <a:fillRect/>
          </a:stretch>
        </p:blipFill>
        <p:spPr/>
      </p:pic>
      <p:sp>
        <p:nvSpPr>
          <p:cNvPr id="6" name="Textfeld 5"/>
          <p:cNvSpPr txBox="1"/>
          <p:nvPr/>
        </p:nvSpPr>
        <p:spPr>
          <a:xfrm>
            <a:off x="7611065" y="6247833"/>
            <a:ext cx="2766647" cy="237638"/>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koszivu </a:t>
            </a:r>
            <a:r>
              <a:rPr kumimoji="0" lang="de-DE" sz="1000" b="0" i="0" u="none" strike="noStrike" kern="1200" cap="none" spc="0" normalizeH="0" baseline="0" noProof="0">
                <a:ln>
                  <a:noFill/>
                </a:ln>
                <a:solidFill>
                  <a:srgbClr val="575756"/>
                </a:solidFill>
                <a:effectLst/>
                <a:uLnTx/>
                <a:uFillTx/>
                <a:latin typeface="+mj-lt"/>
                <a:ea typeface="+mn-ea"/>
                <a:cs typeface="+mn-cs"/>
              </a:rPr>
              <a:t>– Fotolia.com</a:t>
            </a:r>
          </a:p>
        </p:txBody>
      </p:sp>
      <p:sp>
        <p:nvSpPr>
          <p:cNvPr id="7" name="Rechteck 6"/>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3</a:t>
            </a:r>
            <a:endParaRPr lang="de-DE" sz="2800" b="1"/>
          </a:p>
        </p:txBody>
      </p:sp>
    </p:spTree>
    <p:extLst>
      <p:ext uri="{BB962C8B-B14F-4D97-AF65-F5344CB8AC3E}">
        <p14:creationId xmlns:p14="http://schemas.microsoft.com/office/powerpoint/2010/main" val="2648979236"/>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defPPr/>
          </a:lstStyle>
          <a:p>
            <a:r>
              <a:rPr lang="de-DE" altLang="de-DE"/>
              <a:t>Untersuchung auf Nervenstörung (Neuropathie)</a:t>
            </a:r>
          </a:p>
        </p:txBody>
      </p:sp>
      <p:sp>
        <p:nvSpPr>
          <p:cNvPr id="4" name="Inhaltsplatzhalter 2"/>
          <p:cNvSpPr>
            <a:spLocks noGrp="1"/>
          </p:cNvSpPr>
          <p:nvPr>
            <p:ph idx="1"/>
          </p:nvPr>
        </p:nvSpPr>
        <p:spPr>
          <a:xfrm>
            <a:off x="838200" y="1825625"/>
            <a:ext cx="10515600" cy="2630830"/>
          </a:xfrm>
        </p:spPr>
        <p:txBody>
          <a:bodyPr>
            <a:normAutofit/>
          </a:bodyPr>
          <a:lstStyle>
            <a:defPPr/>
          </a:lstStyle>
          <a:p>
            <a:pPr marL="0" indent="0">
              <a:buNone/>
              <a:defRPr/>
            </a:pPr>
            <a:r>
              <a:rPr lang="de-DE" altLang="de-DE" sz="2400" b="1">
                <a:solidFill>
                  <a:srgbClr val="3C5BA6"/>
                </a:solidFill>
              </a:rPr>
              <a:t>1 x jährlich</a:t>
            </a:r>
          </a:p>
          <a:p>
            <a:pPr>
              <a:defRPr/>
            </a:pPr>
            <a:r>
              <a:rPr lang="de-DE" altLang="de-DE" sz="2400"/>
              <a:t>Neurologischer Fußstatus </a:t>
            </a:r>
            <a:br>
              <a:rPr lang="de-DE" altLang="de-DE" sz="2400"/>
            </a:br>
            <a:r>
              <a:rPr lang="de-DE" altLang="de-DE" sz="2400"/>
              <a:t>(im Rahmen von Therapie Aktiv bei Ihrer Ärztin oder Ihrem Arzt)</a:t>
            </a:r>
          </a:p>
          <a:p>
            <a:pPr>
              <a:defRPr/>
            </a:pPr>
            <a:endParaRPr lang="de-DE" altLang="de-DE" sz="1200"/>
          </a:p>
          <a:p>
            <a:pPr>
              <a:spcAft>
                <a:spcPts val="1200"/>
              </a:spcAft>
              <a:defRPr/>
            </a:pPr>
            <a:r>
              <a:rPr lang="de-DE" altLang="de-DE" sz="2400"/>
              <a:t>Überprüfung der </a:t>
            </a:r>
            <a:r>
              <a:rPr lang="de-DE" altLang="de-DE" sz="2400" b="1"/>
              <a:t>Sensibilität an den Füßen und Beinen </a:t>
            </a:r>
            <a:r>
              <a:rPr lang="de-DE" altLang="de-DE" sz="2400"/>
              <a:t>mit</a:t>
            </a:r>
          </a:p>
          <a:p>
            <a:pPr marL="0" indent="0">
              <a:buNone/>
              <a:defRPr/>
            </a:pPr>
            <a:r>
              <a:rPr lang="de-DE" altLang="de-DE" sz="2400" b="1">
                <a:solidFill>
                  <a:srgbClr val="3B5BA1"/>
                </a:solidFill>
              </a:rPr>
              <a:t>          Stimmgabel		         Monofilament		    Kalt-Warm-Stift</a:t>
            </a:r>
          </a:p>
        </p:txBody>
      </p:sp>
      <p:pic>
        <p:nvPicPr>
          <p:cNvPr id="34820" name="Picture 3" descr="L:\Allgemein\CHIR - tag der offenen tür\diab fuß\Fußstatus\P1040625.JPG"/>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4745037" y="4461218"/>
            <a:ext cx="27019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2" descr="L:\Allgemein\CHIR - tag der offenen tür\diab fuß\Fußstatus\P1040626.JPG"/>
          <p:cNvPicPr>
            <a:picLocks noChangeAspect="1" noChangeArrowheads="1"/>
          </p:cNvPicPr>
          <p:nvPr/>
        </p:nvPicPr>
        <p:blipFill>
          <a:blip r:embed="rId4" cstate="screen">
            <a:extLst>
              <a:ext uri="{28A0092B-C50C-407E-A947-70E740481C1C}">
                <a14:useLocalDpi xmlns:a14="http://schemas.microsoft.com/office/drawing/2010/main"/>
              </a:ext>
            </a:extLst>
          </a:blip>
          <a:srcRect l="12000" r="275"/>
          <a:stretch>
            <a:fillRect/>
          </a:stretch>
        </p:blipFill>
        <p:spPr bwMode="auto">
          <a:xfrm>
            <a:off x="8261123" y="4465979"/>
            <a:ext cx="2632075"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2" descr="L:\Allgemein\CHIR - tag der offenen tür\diab fuß\Fußstatus\P1040624.JPG"/>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903513" y="4456455"/>
            <a:ext cx="3027363"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p:cNvSpPr txBox="1"/>
          <p:nvPr/>
        </p:nvSpPr>
        <p:spPr>
          <a:xfrm>
            <a:off x="4745037" y="6285812"/>
            <a:ext cx="2701925" cy="237638"/>
          </a:xfrm>
          <a:prstGeom prst="rect">
            <a:avLst/>
          </a:prstGeom>
        </p:spPr>
        <p:txBody>
          <a:bodyPr vert="horz" wrap="none" lIns="0" tIns="0" rIns="0" bIns="0" rtlCol="0">
            <a:noAutofit/>
          </a:bodyPr>
          <a:lstStyle>
            <a:defPPr/>
          </a:lstStyle>
          <a:p>
            <a:pPr algn="ct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Fotos: </a:t>
            </a:r>
            <a:r>
              <a:rPr lang="de-DE" sz="1000">
                <a:solidFill>
                  <a:srgbClr val="575756"/>
                </a:solidFill>
                <a:latin typeface="+mj-lt"/>
              </a:rPr>
              <a:t>© ÖGK</a:t>
            </a:r>
            <a:endParaRPr kumimoji="0" lang="de-DE" sz="1000" b="0" i="0" u="none" strike="noStrike" kern="1200" cap="none" spc="0" normalizeH="0" baseline="0" noProof="0">
              <a:ln>
                <a:noFill/>
              </a:ln>
              <a:solidFill>
                <a:srgbClr val="575756"/>
              </a:solidFill>
              <a:effectLst/>
              <a:uLnTx/>
              <a:uFillTx/>
              <a:latin typeface="+mj-lt"/>
              <a:ea typeface="+mn-ea"/>
              <a:cs typeface="+mn-cs"/>
            </a:endParaRPr>
          </a:p>
        </p:txBody>
      </p:sp>
      <p:sp>
        <p:nvSpPr>
          <p:cNvPr id="10" name="Rechteck 9"/>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3</a:t>
            </a:r>
            <a:endParaRPr lang="de-DE" sz="2800" b="1"/>
          </a:p>
        </p:txBody>
      </p:sp>
    </p:spTree>
    <p:extLst>
      <p:ext uri="{BB962C8B-B14F-4D97-AF65-F5344CB8AC3E}">
        <p14:creationId xmlns:p14="http://schemas.microsoft.com/office/powerpoint/2010/main" val="280507394"/>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defPPr/>
          </a:lstStyle>
          <a:p>
            <a:r>
              <a:rPr lang="de-AT" altLang="de-DE"/>
              <a:t>Wie kann ich meine Füße gesund erhalten?</a:t>
            </a:r>
            <a:endParaRPr lang="de-DE" altLang="de-DE"/>
          </a:p>
        </p:txBody>
      </p:sp>
      <p:sp>
        <p:nvSpPr>
          <p:cNvPr id="5" name="Abgerundetes Rechteck 4"/>
          <p:cNvSpPr/>
          <p:nvPr/>
        </p:nvSpPr>
        <p:spPr>
          <a:xfrm>
            <a:off x="4812269" y="3815592"/>
            <a:ext cx="2078718" cy="703828"/>
          </a:xfrm>
          <a:prstGeom prst="roundRect">
            <a:avLst/>
          </a:prstGeom>
          <a:solidFill>
            <a:srgbClr val="E2E9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lstStyle>
          <a:p>
            <a:pPr algn="ctr" eaLnBrk="1" hangingPunct="1">
              <a:defRPr/>
            </a:pPr>
            <a:r>
              <a:rPr lang="de-DE" sz="2400" b="1">
                <a:solidFill>
                  <a:srgbClr val="475B9D"/>
                </a:solidFill>
                <a:latin typeface="Calibri" panose="020F0502020204030204" pitchFamily="34" charset="0"/>
                <a:cs typeface="Calibri" panose="020F0502020204030204" pitchFamily="34" charset="0"/>
              </a:rPr>
              <a:t>Fußpflege</a:t>
            </a:r>
          </a:p>
        </p:txBody>
      </p:sp>
      <p:sp>
        <p:nvSpPr>
          <p:cNvPr id="6" name="Abgerundetes Rechteck 5"/>
          <p:cNvSpPr/>
          <p:nvPr/>
        </p:nvSpPr>
        <p:spPr>
          <a:xfrm>
            <a:off x="986958" y="5138384"/>
            <a:ext cx="2427287" cy="914400"/>
          </a:xfrm>
          <a:prstGeom prst="roundRect">
            <a:avLst/>
          </a:prstGeom>
          <a:solidFill>
            <a:srgbClr val="E2E9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lstStyle>
          <a:p>
            <a:pPr algn="ctr" eaLnBrk="1" hangingPunct="1">
              <a:defRPr/>
            </a:pPr>
            <a:r>
              <a:rPr lang="de-DE">
                <a:solidFill>
                  <a:srgbClr val="475B9D"/>
                </a:solidFill>
                <a:latin typeface="Calibri" panose="020F0502020204030204" pitchFamily="34" charset="0"/>
                <a:cs typeface="Calibri" panose="020F0502020204030204" pitchFamily="34" charset="0"/>
              </a:rPr>
              <a:t>Reinigung</a:t>
            </a:r>
          </a:p>
        </p:txBody>
      </p:sp>
      <p:sp>
        <p:nvSpPr>
          <p:cNvPr id="7" name="Abgerundetes Rechteck 6"/>
          <p:cNvSpPr/>
          <p:nvPr/>
        </p:nvSpPr>
        <p:spPr>
          <a:xfrm>
            <a:off x="8398461" y="4889349"/>
            <a:ext cx="2427287" cy="914400"/>
          </a:xfrm>
          <a:prstGeom prst="roundRect">
            <a:avLst/>
          </a:prstGeom>
          <a:solidFill>
            <a:srgbClr val="E2E9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lstStyle>
          <a:p>
            <a:pPr algn="ctr" eaLnBrk="1" hangingPunct="1">
              <a:defRPr/>
            </a:pPr>
            <a:r>
              <a:rPr lang="de-DE">
                <a:solidFill>
                  <a:srgbClr val="475B9D"/>
                </a:solidFill>
                <a:latin typeface="Calibri" panose="020F0502020204030204" pitchFamily="34" charset="0"/>
                <a:cs typeface="Calibri" panose="020F0502020204030204" pitchFamily="34" charset="0"/>
              </a:rPr>
              <a:t>Nagelpflege</a:t>
            </a:r>
          </a:p>
        </p:txBody>
      </p:sp>
      <p:sp>
        <p:nvSpPr>
          <p:cNvPr id="8" name="Abgerundetes Rechteck 7"/>
          <p:cNvSpPr/>
          <p:nvPr/>
        </p:nvSpPr>
        <p:spPr>
          <a:xfrm>
            <a:off x="4637986" y="5441099"/>
            <a:ext cx="2427287" cy="914400"/>
          </a:xfrm>
          <a:prstGeom prst="roundRect">
            <a:avLst/>
          </a:prstGeom>
          <a:solidFill>
            <a:srgbClr val="E2E9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lstStyle>
          <a:p>
            <a:pPr algn="ctr" eaLnBrk="1" hangingPunct="1">
              <a:defRPr/>
            </a:pPr>
            <a:r>
              <a:rPr lang="de-DE">
                <a:solidFill>
                  <a:srgbClr val="475B9D"/>
                </a:solidFill>
                <a:latin typeface="Calibri" panose="020F0502020204030204" pitchFamily="34" charset="0"/>
                <a:cs typeface="Calibri" panose="020F0502020204030204" pitchFamily="34" charset="0"/>
              </a:rPr>
              <a:t>Hautpflege</a:t>
            </a:r>
          </a:p>
        </p:txBody>
      </p:sp>
      <p:sp>
        <p:nvSpPr>
          <p:cNvPr id="11" name="Pfeil nach unten 10"/>
          <p:cNvSpPr/>
          <p:nvPr/>
        </p:nvSpPr>
        <p:spPr>
          <a:xfrm>
            <a:off x="5587764" y="2855155"/>
            <a:ext cx="485775" cy="96043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lstStyle>
          <a:p>
            <a:pPr algn="ctr" eaLnBrk="1" hangingPunct="1">
              <a:defRPr/>
            </a:pPr>
            <a:endParaRPr lang="de-DE"/>
          </a:p>
        </p:txBody>
      </p:sp>
      <p:sp>
        <p:nvSpPr>
          <p:cNvPr id="12" name="Pfeil nach rechts 11"/>
          <p:cNvSpPr/>
          <p:nvPr/>
        </p:nvSpPr>
        <p:spPr>
          <a:xfrm rot="8798481">
            <a:off x="3451220" y="4567814"/>
            <a:ext cx="1172442" cy="48577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lstStyle>
          <a:p>
            <a:pPr algn="ctr" eaLnBrk="1" hangingPunct="1">
              <a:defRPr/>
            </a:pPr>
            <a:endParaRPr lang="de-DE"/>
          </a:p>
        </p:txBody>
      </p:sp>
      <p:sp>
        <p:nvSpPr>
          <p:cNvPr id="13" name="Pfeil nach rechts 12"/>
          <p:cNvSpPr/>
          <p:nvPr/>
        </p:nvSpPr>
        <p:spPr>
          <a:xfrm rot="1672271">
            <a:off x="7087145" y="4459098"/>
            <a:ext cx="1266791" cy="50482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lstStyle>
          <a:p>
            <a:pPr algn="ctr" eaLnBrk="1" hangingPunct="1">
              <a:defRPr/>
            </a:pPr>
            <a:endParaRPr lang="de-DE"/>
          </a:p>
        </p:txBody>
      </p:sp>
      <p:sp>
        <p:nvSpPr>
          <p:cNvPr id="14" name="Pfeil nach rechts 13"/>
          <p:cNvSpPr/>
          <p:nvPr/>
        </p:nvSpPr>
        <p:spPr>
          <a:xfrm rot="5400000">
            <a:off x="5401960" y="4737372"/>
            <a:ext cx="756936" cy="48577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lstStyle>
          <a:p>
            <a:pPr algn="ctr" eaLnBrk="1" hangingPunct="1">
              <a:defRPr/>
            </a:pPr>
            <a:endParaRPr lang="de-DE"/>
          </a:p>
        </p:txBody>
      </p:sp>
      <p:sp>
        <p:nvSpPr>
          <p:cNvPr id="4" name="Ellipse 3"/>
          <p:cNvSpPr/>
          <p:nvPr/>
        </p:nvSpPr>
        <p:spPr>
          <a:xfrm>
            <a:off x="4329216" y="1616103"/>
            <a:ext cx="3044825" cy="1562100"/>
          </a:xfrm>
          <a:prstGeom prst="ellipse">
            <a:avLst/>
          </a:prstGeom>
          <a:solidFill>
            <a:srgbClr val="E2E9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lstStyle>
          <a:p>
            <a:pPr algn="ctr" eaLnBrk="1" hangingPunct="1">
              <a:defRPr/>
            </a:pPr>
            <a:r>
              <a:rPr lang="de-DE" sz="2800" b="1">
                <a:solidFill>
                  <a:srgbClr val="475B9D"/>
                </a:solidFill>
                <a:latin typeface="Calibri" panose="020F0502020204030204" pitchFamily="34" charset="0"/>
                <a:cs typeface="Calibri" panose="020F0502020204030204" pitchFamily="34" charset="0"/>
              </a:rPr>
              <a:t>Pflege</a:t>
            </a:r>
          </a:p>
        </p:txBody>
      </p:sp>
      <p:sp>
        <p:nvSpPr>
          <p:cNvPr id="15" name="Ellipse 14"/>
          <p:cNvSpPr/>
          <p:nvPr/>
        </p:nvSpPr>
        <p:spPr>
          <a:xfrm>
            <a:off x="682663" y="1714147"/>
            <a:ext cx="3170237" cy="1687512"/>
          </a:xfrm>
          <a:prstGeom prst="ellipse">
            <a:avLst/>
          </a:prstGeom>
          <a:solidFill>
            <a:srgbClr val="E2E9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lstStyle>
          <a:p>
            <a:pPr algn="ctr" eaLnBrk="1" hangingPunct="1">
              <a:defRPr/>
            </a:pPr>
            <a:r>
              <a:rPr lang="de-DE" sz="2800" b="1">
                <a:solidFill>
                  <a:srgbClr val="475B9D"/>
                </a:solidFill>
                <a:latin typeface="Calibri" panose="020F0502020204030204" pitchFamily="34" charset="0"/>
                <a:cs typeface="Calibri" panose="020F0502020204030204" pitchFamily="34" charset="0"/>
              </a:rPr>
              <a:t>Bewegung</a:t>
            </a:r>
          </a:p>
        </p:txBody>
      </p:sp>
      <p:sp>
        <p:nvSpPr>
          <p:cNvPr id="16" name="Ellipse 15"/>
          <p:cNvSpPr/>
          <p:nvPr/>
        </p:nvSpPr>
        <p:spPr>
          <a:xfrm>
            <a:off x="8326673" y="1678886"/>
            <a:ext cx="2951162" cy="1582738"/>
          </a:xfrm>
          <a:prstGeom prst="ellipse">
            <a:avLst/>
          </a:prstGeom>
          <a:solidFill>
            <a:srgbClr val="E2E9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lstStyle>
          <a:p>
            <a:pPr algn="ctr" eaLnBrk="1" hangingPunct="1">
              <a:defRPr/>
            </a:pPr>
            <a:r>
              <a:rPr lang="de-DE" sz="2800" b="1">
                <a:solidFill>
                  <a:srgbClr val="3C5BA6"/>
                </a:solidFill>
                <a:latin typeface="Calibri" panose="020F0502020204030204" pitchFamily="34" charset="0"/>
                <a:cs typeface="Calibri" panose="020F0502020204030204" pitchFamily="34" charset="0"/>
              </a:rPr>
              <a:t>Kontrolle</a:t>
            </a:r>
          </a:p>
        </p:txBody>
      </p:sp>
      <p:sp>
        <p:nvSpPr>
          <p:cNvPr id="17" name="Rechteck 16"/>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3</a:t>
            </a:r>
            <a:endParaRPr lang="de-DE" sz="2800" b="1"/>
          </a:p>
        </p:txBody>
      </p:sp>
    </p:spTree>
    <p:extLst>
      <p:ext uri="{BB962C8B-B14F-4D97-AF65-F5344CB8AC3E}">
        <p14:creationId xmlns:p14="http://schemas.microsoft.com/office/powerpoint/2010/main" val="3672673846"/>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pPr eaLnBrk="1" hangingPunct="1"/>
            <a:r>
              <a:rPr lang="de-AT" altLang="de-DE"/>
              <a:t>Reinigung und Hautpflege</a:t>
            </a:r>
          </a:p>
        </p:txBody>
      </p:sp>
      <p:sp>
        <p:nvSpPr>
          <p:cNvPr id="4099" name="Rectangle 3"/>
          <p:cNvSpPr>
            <a:spLocks noGrp="1" noChangeArrowheads="1"/>
          </p:cNvSpPr>
          <p:nvPr>
            <p:ph idx="1"/>
          </p:nvPr>
        </p:nvSpPr>
        <p:spPr/>
        <p:txBody>
          <a:bodyPr>
            <a:normAutofit/>
          </a:bodyPr>
          <a:lstStyle>
            <a:defPPr/>
          </a:lstStyle>
          <a:p>
            <a:pPr marL="357188" indent="-265113" eaLnBrk="1" hangingPunct="1">
              <a:defRPr/>
            </a:pPr>
            <a:r>
              <a:rPr lang="de-AT" sz="2400"/>
              <a:t>Füße waschen im Fußbad</a:t>
            </a:r>
          </a:p>
          <a:p>
            <a:pPr marL="357188" indent="-265113">
              <a:defRPr/>
            </a:pPr>
            <a:r>
              <a:rPr lang="de-AT" sz="2400"/>
              <a:t>Wasser nicht wärmer als 37 Grad, </a:t>
            </a:r>
            <a:br>
              <a:rPr lang="de-AT" sz="2400"/>
            </a:br>
            <a:r>
              <a:rPr lang="de-AT" sz="2400"/>
              <a:t>Dauer höchstens 3 – 5 Minuten</a:t>
            </a:r>
          </a:p>
          <a:p>
            <a:pPr marL="357188" indent="-265113" eaLnBrk="1" hangingPunct="1">
              <a:defRPr/>
            </a:pPr>
            <a:r>
              <a:rPr lang="de-AT" sz="2400"/>
              <a:t>Füße gründlich abtrocknen, besonders zwischen den Zehen</a:t>
            </a:r>
          </a:p>
          <a:p>
            <a:pPr marL="357188" indent="-265113">
              <a:defRPr/>
            </a:pPr>
            <a:r>
              <a:rPr lang="de-DE" altLang="de-DE" sz="2400"/>
              <a:t>Bei trockener, rissiger Haut feuchtigkeitsspendende, rückfettende Cremen verwenden</a:t>
            </a:r>
          </a:p>
          <a:p>
            <a:pPr marL="357188" indent="-265113">
              <a:defRPr/>
            </a:pPr>
            <a:r>
              <a:rPr lang="de-DE" altLang="de-DE" sz="2400"/>
              <a:t>Hornhaut und Schwielen nur mit Bimsstein vorsichtig behandeln!</a:t>
            </a:r>
          </a:p>
        </p:txBody>
      </p:sp>
      <p:sp>
        <p:nvSpPr>
          <p:cNvPr id="8" name="Textfeld 7"/>
          <p:cNvSpPr txBox="1"/>
          <p:nvPr/>
        </p:nvSpPr>
        <p:spPr>
          <a:xfrm>
            <a:off x="7669020" y="6247833"/>
            <a:ext cx="2766647" cy="237638"/>
          </a:xfrm>
          <a:prstGeom prst="rect">
            <a:avLst/>
          </a:prstGeom>
        </p:spPr>
        <p:txBody>
          <a:bodyPr vert="horz" wrap="none" lIns="0" tIns="0" rIns="0" bIns="0" rtlCol="0">
            <a:noAutofit/>
          </a:bodyPr>
          <a:lstStyle>
            <a:defPPr/>
          </a:lstStyle>
          <a:p>
            <a:pPr>
              <a:lnSpc>
                <a:spcPct val="90000"/>
              </a:lnSpc>
              <a:spcBef>
                <a:spcPts val="300"/>
              </a:spcBef>
            </a:pPr>
            <a:r>
              <a:rPr lang="de-DE" sz="1000">
                <a:solidFill>
                  <a:srgbClr val="575756"/>
                </a:solidFill>
              </a:rPr>
              <a:t>Foto: © VadimGuzhva – AdobeStock</a:t>
            </a:r>
          </a:p>
        </p:txBody>
      </p:sp>
      <p:sp>
        <p:nvSpPr>
          <p:cNvPr id="6" name="Rechteck 5"/>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3</a:t>
            </a:r>
            <a:endParaRPr lang="de-DE" sz="2800" b="1"/>
          </a:p>
        </p:txBody>
      </p:sp>
      <p:pic>
        <p:nvPicPr>
          <p:cNvPr id="5" name="Bildplatzhalter 4">
            <a:extLst>
              <a:ext uri="{FF2B5EF4-FFF2-40B4-BE49-F238E27FC236}">
                <a16:creationId xmlns:a16="http://schemas.microsoft.com/office/drawing/2014/main" id="{A688DC28-5156-D122-4DDD-46E055EEBD88}"/>
              </a:ext>
            </a:extLst>
          </p:cNvPr>
          <p:cNvPicPr>
            <a:picLocks noGrp="1" noChangeAspect="1"/>
          </p:cNvPicPr>
          <p:nvPr>
            <p:ph type="pic" idx="10"/>
          </p:nvPr>
        </p:nvPicPr>
        <p:blipFill>
          <a:blip r:embed="rId2"/>
          <a:srcRect t="26" b="26"/>
          <a:stretch>
            <a:fillRect/>
          </a:stretch>
        </p:blipFill>
        <p:spPr>
          <a:prstGeom prst="rect">
            <a:avLst/>
          </a:prstGeom>
        </p:spPr>
      </p:pic>
    </p:spTree>
    <p:extLst>
      <p:ext uri="{BB962C8B-B14F-4D97-AF65-F5344CB8AC3E}">
        <p14:creationId xmlns:p14="http://schemas.microsoft.com/office/powerpoint/2010/main" val="56394307"/>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Haut- und Nagelpflege </a:t>
            </a:r>
          </a:p>
        </p:txBody>
      </p:sp>
      <p:sp>
        <p:nvSpPr>
          <p:cNvPr id="3" name="Inhaltsplatzhalter 2"/>
          <p:cNvSpPr>
            <a:spLocks noGrp="1"/>
          </p:cNvSpPr>
          <p:nvPr>
            <p:ph idx="1"/>
          </p:nvPr>
        </p:nvSpPr>
        <p:spPr/>
        <p:txBody>
          <a:bodyPr>
            <a:normAutofit/>
          </a:bodyPr>
          <a:lstStyle>
            <a:defPPr/>
          </a:lstStyle>
          <a:p>
            <a:pPr marL="357188" indent="-265113">
              <a:defRPr/>
            </a:pPr>
            <a:r>
              <a:rPr lang="de-DE" sz="2400" dirty="0"/>
              <a:t>Fußnägel gerade feilen</a:t>
            </a:r>
          </a:p>
          <a:p>
            <a:pPr marL="357188" indent="-265113">
              <a:defRPr/>
            </a:pPr>
            <a:r>
              <a:rPr lang="de-DE" altLang="de-DE" sz="2400" dirty="0"/>
              <a:t>Nie scharfe Klingen oder Hornhautraspeln/</a:t>
            </a:r>
            <a:br>
              <a:rPr lang="de-DE" altLang="de-DE" sz="2400" dirty="0"/>
            </a:br>
            <a:r>
              <a:rPr lang="de-DE" altLang="de-DE" sz="2400" dirty="0"/>
              <a:t>-hobel verwenden!</a:t>
            </a:r>
          </a:p>
          <a:p>
            <a:pPr marL="357188" indent="-265113">
              <a:defRPr/>
            </a:pPr>
            <a:r>
              <a:rPr lang="de-DE" sz="2400" dirty="0"/>
              <a:t>Keine spitzen Scheren verwenden</a:t>
            </a:r>
            <a:br>
              <a:rPr lang="de-DE" sz="2400" dirty="0"/>
            </a:br>
            <a:r>
              <a:rPr lang="de-DE" sz="2400" b="1" dirty="0">
                <a:solidFill>
                  <a:srgbClr val="FF0000"/>
                </a:solidFill>
                <a:sym typeface="Wingdings" pitchFamily="2" charset="2"/>
              </a:rPr>
              <a:t></a:t>
            </a:r>
            <a:r>
              <a:rPr lang="de-DE" sz="2400" b="1" dirty="0">
                <a:sym typeface="Wingdings" pitchFamily="2" charset="2"/>
              </a:rPr>
              <a:t> </a:t>
            </a:r>
            <a:r>
              <a:rPr lang="de-DE" sz="2400" b="1" dirty="0">
                <a:solidFill>
                  <a:srgbClr val="FF0000"/>
                </a:solidFill>
                <a:sym typeface="Wingdings" pitchFamily="2" charset="2"/>
              </a:rPr>
              <a:t>Verletzungsgefahr!!!</a:t>
            </a:r>
            <a:endParaRPr lang="de-DE" sz="2400" b="1" dirty="0">
              <a:solidFill>
                <a:srgbClr val="FF0000"/>
              </a:solidFill>
            </a:endParaRPr>
          </a:p>
        </p:txBody>
      </p:sp>
      <p:sp>
        <p:nvSpPr>
          <p:cNvPr id="7" name="Rechteck 6"/>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3</a:t>
            </a:r>
            <a:endParaRPr lang="de-DE" sz="2800" b="1"/>
          </a:p>
        </p:txBody>
      </p:sp>
      <p:pic>
        <p:nvPicPr>
          <p:cNvPr id="8" name="Bildplatzhalter 7">
            <a:extLst>
              <a:ext uri="{FF2B5EF4-FFF2-40B4-BE49-F238E27FC236}">
                <a16:creationId xmlns:a16="http://schemas.microsoft.com/office/drawing/2014/main" id="{D7639E1E-898B-6FB8-A549-047AE78C27C2}"/>
              </a:ext>
            </a:extLst>
          </p:cNvPr>
          <p:cNvPicPr>
            <a:picLocks noGrp="1" noChangeAspect="1"/>
          </p:cNvPicPr>
          <p:nvPr>
            <p:ph type="pic" idx="10"/>
          </p:nvPr>
        </p:nvPicPr>
        <p:blipFill>
          <a:blip r:embed="rId2"/>
          <a:srcRect t="26" b="26"/>
          <a:stretch>
            <a:fillRect/>
          </a:stretch>
        </p:blipFill>
        <p:spPr>
          <a:prstGeom prst="rect">
            <a:avLst/>
          </a:prstGeom>
        </p:spPr>
      </p:pic>
    </p:spTree>
    <p:extLst>
      <p:ext uri="{BB962C8B-B14F-4D97-AF65-F5344CB8AC3E}">
        <p14:creationId xmlns:p14="http://schemas.microsoft.com/office/powerpoint/2010/main" val="2043921162"/>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defPPr/>
          </a:lstStyle>
          <a:p>
            <a:r>
              <a:rPr lang="de-DE"/>
              <a:t>Geeignete Fußpflege-Utensilien</a:t>
            </a:r>
          </a:p>
        </p:txBody>
      </p:sp>
      <p:pic>
        <p:nvPicPr>
          <p:cNvPr id="6" name="Grafik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1867408"/>
            <a:ext cx="6239256" cy="4159504"/>
          </a:xfrm>
          <a:prstGeom prst="rect">
            <a:avLst/>
          </a:prstGeom>
        </p:spPr>
      </p:pic>
      <p:sp>
        <p:nvSpPr>
          <p:cNvPr id="9" name="Textfeld 8"/>
          <p:cNvSpPr txBox="1"/>
          <p:nvPr/>
        </p:nvSpPr>
        <p:spPr>
          <a:xfrm>
            <a:off x="838200" y="6122192"/>
            <a:ext cx="2766647" cy="237638"/>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Krottmaier</a:t>
            </a:r>
            <a:endParaRPr kumimoji="0" lang="de-DE" sz="1000" b="0" i="0" u="none" strike="noStrike" kern="1200" cap="none" spc="0" normalizeH="0" baseline="0" noProof="0">
              <a:ln>
                <a:noFill/>
              </a:ln>
              <a:solidFill>
                <a:srgbClr val="575756"/>
              </a:solidFill>
              <a:effectLst/>
              <a:uLnTx/>
              <a:uFillTx/>
              <a:latin typeface="+mj-lt"/>
              <a:ea typeface="+mn-ea"/>
              <a:cs typeface="+mn-cs"/>
            </a:endParaRPr>
          </a:p>
        </p:txBody>
      </p:sp>
      <p:sp>
        <p:nvSpPr>
          <p:cNvPr id="10" name="Rechteck 9"/>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3</a:t>
            </a:r>
            <a:endParaRPr lang="de-DE" sz="2800" b="1"/>
          </a:p>
        </p:txBody>
      </p:sp>
      <p:pic>
        <p:nvPicPr>
          <p:cNvPr id="2" name="Grafik 1">
            <a:extLst>
              <a:ext uri="{FF2B5EF4-FFF2-40B4-BE49-F238E27FC236}">
                <a16:creationId xmlns:a16="http://schemas.microsoft.com/office/drawing/2014/main" id="{13F70C66-A831-59D4-26FA-D74552D19B30}"/>
              </a:ext>
            </a:extLst>
          </p:cNvPr>
          <p:cNvPicPr>
            <a:picLocks noChangeAspect="1"/>
          </p:cNvPicPr>
          <p:nvPr/>
        </p:nvPicPr>
        <p:blipFill>
          <a:blip r:embed="rId3">
            <a:extLst>
              <a:ext uri="{28A0092B-C50C-407E-A947-70E740481C1C}">
                <a14:useLocalDpi xmlns:a14="http://schemas.microsoft.com/office/drawing/2010/main"/>
              </a:ext>
            </a:extLst>
          </a:blip>
          <a:srcRect l="11110" t="73097" r="66476" b="4879"/>
          <a:stretch>
            <a:fillRect/>
          </a:stretch>
        </p:blipFill>
        <p:spPr>
          <a:xfrm>
            <a:off x="8024328" y="2457271"/>
            <a:ext cx="3032508" cy="2979778"/>
          </a:xfrm>
          <a:prstGeom prst="ellipse">
            <a:avLst/>
          </a:prstGeom>
        </p:spPr>
      </p:pic>
      <p:sp>
        <p:nvSpPr>
          <p:cNvPr id="3" name="Textfeld 2">
            <a:extLst>
              <a:ext uri="{FF2B5EF4-FFF2-40B4-BE49-F238E27FC236}">
                <a16:creationId xmlns:a16="http://schemas.microsoft.com/office/drawing/2014/main" id="{B31828C5-4B53-9D34-02F4-A6B9546F9CF1}"/>
              </a:ext>
            </a:extLst>
          </p:cNvPr>
          <p:cNvSpPr txBox="1"/>
          <p:nvPr/>
        </p:nvSpPr>
        <p:spPr>
          <a:xfrm>
            <a:off x="8667850" y="5609008"/>
            <a:ext cx="2766647" cy="237638"/>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THesIMPLIFY </a:t>
            </a:r>
            <a:r>
              <a:rPr kumimoji="0" lang="de-DE" sz="1000" b="0" i="0" u="none" strike="noStrike" kern="1200" cap="none" spc="0" normalizeH="0" baseline="0" noProof="0">
                <a:ln>
                  <a:noFill/>
                </a:ln>
                <a:solidFill>
                  <a:srgbClr val="575756"/>
                </a:solidFill>
                <a:effectLst/>
                <a:uLnTx/>
                <a:uFillTx/>
                <a:latin typeface="+mj-lt"/>
                <a:ea typeface="+mn-ea"/>
                <a:cs typeface="+mn-cs"/>
              </a:rPr>
              <a:t>– Fotolia.com</a:t>
            </a:r>
          </a:p>
        </p:txBody>
      </p:sp>
    </p:spTree>
    <p:extLst>
      <p:ext uri="{BB962C8B-B14F-4D97-AF65-F5344CB8AC3E}">
        <p14:creationId xmlns:p14="http://schemas.microsoft.com/office/powerpoint/2010/main" val="321728382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Druckstellen</a:t>
            </a:r>
          </a:p>
        </p:txBody>
      </p:sp>
      <p:sp>
        <p:nvSpPr>
          <p:cNvPr id="26627" name="Inhaltsplatzhalter 2"/>
          <p:cNvSpPr>
            <a:spLocks noGrp="1"/>
          </p:cNvSpPr>
          <p:nvPr>
            <p:ph idx="1"/>
          </p:nvPr>
        </p:nvSpPr>
        <p:spPr/>
        <p:txBody>
          <a:bodyPr>
            <a:normAutofit/>
          </a:bodyPr>
          <a:lstStyle>
            <a:defPPr/>
          </a:lstStyle>
          <a:p>
            <a:pPr marL="357188" indent="-265113">
              <a:defRPr/>
            </a:pPr>
            <a:r>
              <a:rPr lang="de-DE" altLang="de-DE" sz="2400"/>
              <a:t>Bei Hühneraugen (Druckstellen) </a:t>
            </a:r>
            <a:br>
              <a:rPr lang="de-DE" altLang="de-DE" sz="2400"/>
            </a:br>
            <a:r>
              <a:rPr lang="de-DE" altLang="de-DE" sz="2400" b="1">
                <a:solidFill>
                  <a:srgbClr val="FF0000"/>
                </a:solidFill>
              </a:rPr>
              <a:t>keine</a:t>
            </a:r>
            <a:r>
              <a:rPr lang="de-DE" altLang="de-DE" sz="2400">
                <a:solidFill>
                  <a:srgbClr val="FF0000"/>
                </a:solidFill>
              </a:rPr>
              <a:t> </a:t>
            </a:r>
            <a:r>
              <a:rPr lang="de-DE" altLang="de-DE" sz="2400"/>
              <a:t>Hühneraugenpflaster und Tinkturen verwenden.</a:t>
            </a:r>
          </a:p>
          <a:p>
            <a:pPr>
              <a:defRPr/>
            </a:pPr>
            <a:endParaRPr lang="de-DE" altLang="de-DE" sz="1200"/>
          </a:p>
          <a:p>
            <a:pPr marL="357188" indent="-265113">
              <a:defRPr/>
            </a:pPr>
            <a:r>
              <a:rPr lang="de-DE" altLang="de-DE" sz="2400"/>
              <a:t>Empfehlenswert sind:</a:t>
            </a:r>
          </a:p>
          <a:p>
            <a:pPr lvl="1" indent="-411163">
              <a:buFont typeface="Wingdings" pitchFamily="2" charset="2"/>
              <a:buChar char="ü"/>
              <a:defRPr/>
            </a:pPr>
            <a:r>
              <a:rPr lang="de-DE" altLang="de-DE" sz="2000"/>
              <a:t>Genügend Platz im Schuh</a:t>
            </a:r>
          </a:p>
          <a:p>
            <a:pPr lvl="1" indent="-411163">
              <a:buFont typeface="Wingdings" pitchFamily="2" charset="2"/>
              <a:buChar char="ü"/>
              <a:defRPr/>
            </a:pPr>
            <a:r>
              <a:rPr lang="de-DE" altLang="de-DE" sz="2000"/>
              <a:t>Druckschutzfilzpflaster</a:t>
            </a:r>
          </a:p>
          <a:p>
            <a:pPr lvl="1" indent="-411163">
              <a:buFont typeface="Wingdings" pitchFamily="2" charset="2"/>
              <a:buChar char="ü"/>
              <a:defRPr/>
            </a:pPr>
            <a:r>
              <a:rPr lang="de-DE" altLang="de-DE" sz="2000"/>
              <a:t>Schlauchverband für empfindliche Füße</a:t>
            </a:r>
          </a:p>
          <a:p>
            <a:pPr lvl="1" indent="-411163">
              <a:buFont typeface="Wingdings" pitchFamily="2" charset="2"/>
              <a:buChar char="ü"/>
              <a:defRPr/>
            </a:pPr>
            <a:r>
              <a:rPr lang="de-DE" altLang="de-DE" sz="2000"/>
              <a:t>Professionelle Fußpflege</a:t>
            </a:r>
          </a:p>
        </p:txBody>
      </p:sp>
      <p:pic>
        <p:nvPicPr>
          <p:cNvPr id="3" name="Bildplatzhalter 2"/>
          <p:cNvPicPr>
            <a:picLocks noGrp="1" noChangeAspect="1"/>
          </p:cNvPicPr>
          <p:nvPr>
            <p:ph type="pic" idx="10"/>
          </p:nvPr>
        </p:nvPicPr>
        <p:blipFill>
          <a:blip r:embed="rId2" cstate="screen">
            <a:extLst>
              <a:ext uri="{28A0092B-C50C-407E-A947-70E740481C1C}">
                <a14:useLocalDpi xmlns:a14="http://schemas.microsoft.com/office/drawing/2010/main"/>
              </a:ext>
            </a:extLst>
          </a:blip>
          <a:srcRect l="17630" r="17630"/>
          <a:stretch>
            <a:fillRect/>
          </a:stretch>
        </p:blipFill>
        <p:spPr/>
      </p:pic>
      <p:sp>
        <p:nvSpPr>
          <p:cNvPr id="6" name="Textfeld 5"/>
          <p:cNvSpPr txBox="1"/>
          <p:nvPr/>
        </p:nvSpPr>
        <p:spPr>
          <a:xfrm>
            <a:off x="7611065" y="6247833"/>
            <a:ext cx="2766647" cy="237638"/>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AB Photography </a:t>
            </a:r>
            <a:r>
              <a:rPr kumimoji="0" lang="de-DE" sz="1000" b="0" i="0" u="none" strike="noStrike" kern="1200" cap="none" spc="0" normalizeH="0" baseline="0" noProof="0">
                <a:ln>
                  <a:noFill/>
                </a:ln>
                <a:solidFill>
                  <a:srgbClr val="575756"/>
                </a:solidFill>
                <a:effectLst/>
                <a:uLnTx/>
                <a:uFillTx/>
                <a:latin typeface="+mj-lt"/>
                <a:ea typeface="+mn-ea"/>
                <a:cs typeface="+mn-cs"/>
              </a:rPr>
              <a:t>– Fotolia.com</a:t>
            </a:r>
          </a:p>
        </p:txBody>
      </p:sp>
      <p:sp>
        <p:nvSpPr>
          <p:cNvPr id="7" name="Rechteck 6"/>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3</a:t>
            </a:r>
            <a:endParaRPr lang="de-DE" sz="2800" b="1"/>
          </a:p>
        </p:txBody>
      </p:sp>
    </p:spTree>
    <p:extLst>
      <p:ext uri="{BB962C8B-B14F-4D97-AF65-F5344CB8AC3E}">
        <p14:creationId xmlns:p14="http://schemas.microsoft.com/office/powerpoint/2010/main" val="3061771136"/>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pPr eaLnBrk="1" hangingPunct="1"/>
            <a:r>
              <a:rPr lang="de-DE" altLang="de-DE"/>
              <a:t>Werte über 250 mg/dl</a:t>
            </a:r>
          </a:p>
        </p:txBody>
      </p:sp>
      <p:sp>
        <p:nvSpPr>
          <p:cNvPr id="31" name="Inhaltsplatzhalter 2"/>
          <p:cNvSpPr>
            <a:spLocks noGrp="1"/>
          </p:cNvSpPr>
          <p:nvPr>
            <p:ph idx="1"/>
          </p:nvPr>
        </p:nvSpPr>
        <p:spPr/>
        <p:txBody>
          <a:bodyPr numCol="2">
            <a:normAutofit lnSpcReduction="10000"/>
          </a:bodyPr>
          <a:lstStyle>
            <a:defPPr/>
          </a:lstStyle>
          <a:p>
            <a:pPr marL="0" indent="0">
              <a:spcAft>
                <a:spcPts val="1200"/>
              </a:spcAft>
              <a:buNone/>
              <a:defRPr/>
            </a:pPr>
            <a:r>
              <a:rPr lang="de-DE" altLang="de-DE" b="1" kern="1200">
                <a:solidFill>
                  <a:srgbClr val="3C5BA6"/>
                </a:solidFill>
                <a:cs typeface="Arial"/>
              </a:rPr>
              <a:t>Symptome </a:t>
            </a:r>
          </a:p>
          <a:p>
            <a:pPr>
              <a:defRPr/>
            </a:pPr>
            <a:r>
              <a:rPr lang="de-DE" altLang="de-DE" sz="2400"/>
              <a:t>Durst</a:t>
            </a:r>
          </a:p>
          <a:p>
            <a:pPr>
              <a:defRPr/>
            </a:pPr>
            <a:r>
              <a:rPr lang="de-DE" altLang="de-DE" sz="2400"/>
              <a:t>Große Harnmengen</a:t>
            </a:r>
          </a:p>
          <a:p>
            <a:pPr>
              <a:defRPr/>
            </a:pPr>
            <a:r>
              <a:rPr lang="de-DE" altLang="de-DE" sz="2400"/>
              <a:t>Müdigkeit</a:t>
            </a:r>
          </a:p>
          <a:p>
            <a:pPr>
              <a:defRPr/>
            </a:pPr>
            <a:r>
              <a:rPr lang="de-DE" altLang="de-DE" sz="2400"/>
              <a:t>Trockene Haut, Juckreiz, </a:t>
            </a:r>
            <a:br>
              <a:rPr lang="de-DE" altLang="de-DE" sz="2400"/>
            </a:br>
            <a:r>
              <a:rPr lang="de-DE" altLang="de-DE" sz="2400"/>
              <a:t>schlechtere Wundheilung</a:t>
            </a:r>
          </a:p>
          <a:p>
            <a:pPr>
              <a:defRPr/>
            </a:pPr>
            <a:r>
              <a:rPr lang="de-DE" altLang="de-DE" sz="2400"/>
              <a:t>Sehstörungen</a:t>
            </a:r>
          </a:p>
          <a:p>
            <a:pPr marL="0" indent="0">
              <a:buNone/>
              <a:defRPr/>
            </a:pPr>
            <a:endParaRPr lang="de-DE" altLang="de-DE" sz="2000"/>
          </a:p>
          <a:p>
            <a:pPr marL="0" indent="0">
              <a:buNone/>
              <a:defRPr/>
            </a:pPr>
            <a:endParaRPr lang="de-DE" altLang="de-DE" b="1" kern="1200">
              <a:solidFill>
                <a:srgbClr val="3E6EA5"/>
              </a:solidFill>
              <a:cs typeface="Arial"/>
            </a:endParaRPr>
          </a:p>
          <a:p>
            <a:pPr marL="0" indent="0">
              <a:buNone/>
              <a:defRPr/>
            </a:pPr>
            <a:endParaRPr lang="de-DE" altLang="de-DE" b="1" kern="1200">
              <a:solidFill>
                <a:srgbClr val="3E6EA5"/>
              </a:solidFill>
              <a:cs typeface="Arial"/>
            </a:endParaRPr>
          </a:p>
          <a:p>
            <a:pPr marL="0" indent="0">
              <a:spcAft>
                <a:spcPts val="1200"/>
              </a:spcAft>
              <a:buNone/>
              <a:defRPr/>
            </a:pPr>
            <a:r>
              <a:rPr lang="de-DE" altLang="de-DE" b="1" kern="1200">
                <a:solidFill>
                  <a:srgbClr val="3C5BA6"/>
                </a:solidFill>
                <a:cs typeface="Arial"/>
              </a:rPr>
              <a:t>Was tun?</a:t>
            </a:r>
          </a:p>
          <a:p>
            <a:pPr>
              <a:defRPr/>
            </a:pPr>
            <a:r>
              <a:rPr lang="de-DE" altLang="de-DE" sz="2400"/>
              <a:t>Viel Wasser trinken</a:t>
            </a:r>
          </a:p>
          <a:p>
            <a:pPr>
              <a:defRPr/>
            </a:pPr>
            <a:r>
              <a:rPr lang="de-DE" altLang="de-DE" sz="2400"/>
              <a:t>Ruhe geben</a:t>
            </a:r>
          </a:p>
          <a:p>
            <a:pPr>
              <a:defRPr/>
            </a:pPr>
            <a:r>
              <a:rPr lang="de-DE" altLang="de-DE" sz="2400"/>
              <a:t>Evtl. nächste Mahlzeit ausfallen lassen</a:t>
            </a:r>
          </a:p>
          <a:p>
            <a:pPr>
              <a:defRPr/>
            </a:pPr>
            <a:r>
              <a:rPr lang="de-DE" altLang="de-DE" sz="2400"/>
              <a:t>Regelmäßige BZ-Kontrollen</a:t>
            </a:r>
          </a:p>
          <a:p>
            <a:pPr>
              <a:defRPr/>
            </a:pPr>
            <a:r>
              <a:rPr lang="de-DE" altLang="de-DE" sz="2400"/>
              <a:t>Ursache ergründen </a:t>
            </a:r>
            <a:br>
              <a:rPr lang="de-DE" altLang="de-DE" sz="2400"/>
            </a:br>
            <a:r>
              <a:rPr lang="de-DE" altLang="de-DE" sz="2400"/>
              <a:t>(z. B. Ernährung, zu wenig Bewegung, Tabletten vergessen, Infekt, Cortison)</a:t>
            </a:r>
          </a:p>
          <a:p>
            <a:pPr marL="0" indent="0">
              <a:buNone/>
              <a:defRPr/>
            </a:pPr>
            <a:endParaRPr lang="de-DE" altLang="de-DE" sz="2000"/>
          </a:p>
        </p:txBody>
      </p:sp>
      <p:sp>
        <p:nvSpPr>
          <p:cNvPr id="4" name="Rechteck 3"/>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1</a:t>
            </a:r>
            <a:endParaRPr lang="de-DE" sz="2800" b="1"/>
          </a:p>
        </p:txBody>
      </p:sp>
    </p:spTree>
    <p:extLst>
      <p:ext uri="{BB962C8B-B14F-4D97-AF65-F5344CB8AC3E}">
        <p14:creationId xmlns:p14="http://schemas.microsoft.com/office/powerpoint/2010/main" val="4241195718"/>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Tägliche Kontrolle der Füße</a:t>
            </a:r>
          </a:p>
        </p:txBody>
      </p:sp>
      <p:sp>
        <p:nvSpPr>
          <p:cNvPr id="27651" name="Inhaltsplatzhalter 2"/>
          <p:cNvSpPr>
            <a:spLocks noGrp="1"/>
          </p:cNvSpPr>
          <p:nvPr>
            <p:ph idx="1"/>
          </p:nvPr>
        </p:nvSpPr>
        <p:spPr/>
        <p:txBody>
          <a:bodyPr>
            <a:normAutofit/>
          </a:bodyPr>
          <a:lstStyle>
            <a:defPPr/>
          </a:lstStyle>
          <a:p>
            <a:pPr marL="357188" indent="-265113">
              <a:defRPr/>
            </a:pPr>
            <a:r>
              <a:rPr lang="de-DE" altLang="de-DE" sz="2400" b="1"/>
              <a:t>Tägliche Kontrolle der Füße </a:t>
            </a:r>
            <a:r>
              <a:rPr lang="de-DE" altLang="de-DE" sz="2400"/>
              <a:t>bei gutem Licht</a:t>
            </a:r>
          </a:p>
          <a:p>
            <a:pPr marL="357188" indent="-265113">
              <a:defRPr/>
            </a:pPr>
            <a:r>
              <a:rPr lang="de-DE" altLang="de-DE" sz="2400"/>
              <a:t>Wenn nötig mit Hilfe eines Spiegels</a:t>
            </a:r>
          </a:p>
          <a:p>
            <a:pPr marL="357188" indent="-265113">
              <a:defRPr/>
            </a:pPr>
            <a:r>
              <a:rPr lang="de-DE" altLang="de-DE" sz="2400"/>
              <a:t>Kontrolle auf</a:t>
            </a:r>
          </a:p>
          <a:p>
            <a:pPr lvl="1" indent="-411163">
              <a:buFont typeface="Wingdings" pitchFamily="2" charset="2"/>
              <a:buChar char="ü"/>
              <a:defRPr/>
            </a:pPr>
            <a:r>
              <a:rPr lang="de-DE" altLang="de-DE" sz="2000"/>
              <a:t>Verletzung</a:t>
            </a:r>
          </a:p>
          <a:p>
            <a:pPr lvl="1" indent="-411163">
              <a:buFont typeface="Wingdings" pitchFamily="2" charset="2"/>
              <a:buChar char="ü"/>
              <a:defRPr/>
            </a:pPr>
            <a:r>
              <a:rPr lang="de-DE" altLang="de-DE" sz="2000"/>
              <a:t>Hornhaut, Schwielen, trockene und </a:t>
            </a:r>
            <a:br>
              <a:rPr lang="de-DE" altLang="de-DE" sz="2000"/>
            </a:br>
            <a:r>
              <a:rPr lang="de-DE" altLang="de-DE" sz="2000"/>
              <a:t>rissige Haut</a:t>
            </a:r>
          </a:p>
          <a:p>
            <a:pPr lvl="1" indent="-411163">
              <a:buFont typeface="Wingdings" pitchFamily="2" charset="2"/>
              <a:buChar char="ü"/>
              <a:defRPr/>
            </a:pPr>
            <a:r>
              <a:rPr lang="de-DE" altLang="de-DE" sz="2000"/>
              <a:t>Hühneraugen, Druckstellen</a:t>
            </a:r>
          </a:p>
          <a:p>
            <a:pPr lvl="1" indent="-411163">
              <a:buFont typeface="Wingdings" pitchFamily="2" charset="2"/>
              <a:buChar char="ü"/>
              <a:defRPr/>
            </a:pPr>
            <a:r>
              <a:rPr lang="de-DE" altLang="de-DE" sz="2000"/>
              <a:t>Blasen</a:t>
            </a:r>
          </a:p>
          <a:p>
            <a:pPr lvl="1" indent="-411163">
              <a:buFont typeface="Wingdings" pitchFamily="2" charset="2"/>
              <a:buChar char="ü"/>
              <a:defRPr/>
            </a:pPr>
            <a:r>
              <a:rPr lang="de-DE" altLang="de-DE" sz="2000"/>
              <a:t>Zehenzwischenräume (nicht eincremen)</a:t>
            </a:r>
          </a:p>
        </p:txBody>
      </p:sp>
      <p:pic>
        <p:nvPicPr>
          <p:cNvPr id="7" name="Bildplatzhalter 2"/>
          <p:cNvPicPr>
            <a:picLocks noChangeAspect="1"/>
          </p:cNvPicPr>
          <p:nvPr/>
        </p:nvPicPr>
        <p:blipFill>
          <a:blip r:embed="rId2" cstate="screen">
            <a:extLst>
              <a:ext uri="{28A0092B-C50C-407E-A947-70E740481C1C}">
                <a14:useLocalDpi xmlns:a14="http://schemas.microsoft.com/office/drawing/2010/main"/>
              </a:ext>
            </a:extLst>
          </a:blip>
          <a:srcRect t="14832" r="25807" b="28061"/>
          <a:stretch>
            <a:fillRect/>
          </a:stretch>
        </p:blipFill>
        <p:spPr>
          <a:xfrm flipH="1">
            <a:off x="7706349" y="1794130"/>
            <a:ext cx="3783686" cy="4382833"/>
          </a:xfrm>
          <a:prstGeom prst="rect">
            <a:avLst/>
          </a:prstGeom>
        </p:spPr>
      </p:pic>
      <p:sp>
        <p:nvSpPr>
          <p:cNvPr id="4" name="Rechteck 3"/>
          <p:cNvSpPr/>
          <p:nvPr/>
        </p:nvSpPr>
        <p:spPr>
          <a:xfrm>
            <a:off x="8985223" y="6176963"/>
            <a:ext cx="1824538" cy="230832"/>
          </a:xfrm>
          <a:prstGeom prst="rect">
            <a:avLst/>
          </a:prstGeom>
        </p:spPr>
        <p:txBody>
          <a:bodyPr wrap="none">
            <a:spAutoFit/>
          </a:bodyPr>
          <a:lstStyle>
            <a:defPPr/>
          </a:lstStyle>
          <a:p>
            <a:pPr>
              <a:lnSpc>
                <a:spcPct val="90000"/>
              </a:lnSpc>
              <a:spcBef>
                <a:spcPts val="300"/>
              </a:spcBef>
            </a:pPr>
            <a:r>
              <a:rPr lang="de-DE" sz="1000">
                <a:solidFill>
                  <a:srgbClr val="575756"/>
                </a:solidFill>
              </a:rPr>
              <a:t>Foto: ©  illustrart – Fotolia.com</a:t>
            </a:r>
          </a:p>
        </p:txBody>
      </p:sp>
      <p:sp>
        <p:nvSpPr>
          <p:cNvPr id="6" name="Rechteck 5"/>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3</a:t>
            </a:r>
            <a:endParaRPr lang="de-DE" sz="2800" b="1"/>
          </a:p>
        </p:txBody>
      </p:sp>
    </p:spTree>
    <p:extLst>
      <p:ext uri="{BB962C8B-B14F-4D97-AF65-F5344CB8AC3E}">
        <p14:creationId xmlns:p14="http://schemas.microsoft.com/office/powerpoint/2010/main" val="1902026597"/>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defPPr/>
          </a:lstStyle>
          <a:p>
            <a:r>
              <a:rPr lang="de-DE" altLang="de-DE"/>
              <a:t>Verhaltensmaßnahmen bei Verletzungen</a:t>
            </a:r>
          </a:p>
        </p:txBody>
      </p:sp>
      <p:sp>
        <p:nvSpPr>
          <p:cNvPr id="3" name="Inhaltsplatzhalter 2"/>
          <p:cNvSpPr>
            <a:spLocks noGrp="1"/>
          </p:cNvSpPr>
          <p:nvPr>
            <p:ph idx="1"/>
          </p:nvPr>
        </p:nvSpPr>
        <p:spPr/>
        <p:txBody>
          <a:bodyPr>
            <a:normAutofit/>
          </a:bodyPr>
          <a:lstStyle>
            <a:defPPr/>
          </a:lstStyle>
          <a:p>
            <a:pPr marL="357188" indent="-265113">
              <a:defRPr/>
            </a:pPr>
            <a:r>
              <a:rPr lang="de-DE" sz="2400"/>
              <a:t>Desinfektion der Wunde</a:t>
            </a:r>
          </a:p>
          <a:p>
            <a:pPr marL="357188" indent="-265113">
              <a:defRPr/>
            </a:pPr>
            <a:r>
              <a:rPr lang="de-DE" sz="2400"/>
              <a:t>Steril verbinden z. B. sterile Mullkompresse, Pflaster</a:t>
            </a:r>
          </a:p>
          <a:p>
            <a:pPr marL="357188" indent="-265113">
              <a:defRPr/>
            </a:pPr>
            <a:r>
              <a:rPr lang="de-DE" sz="2400"/>
              <a:t>VORSICHT bei haftenden Binden</a:t>
            </a:r>
          </a:p>
          <a:p>
            <a:pPr marL="357188" indent="-265113">
              <a:defRPr/>
            </a:pPr>
            <a:r>
              <a:rPr lang="de-DE" sz="2400"/>
              <a:t>Keine Fußbäder!</a:t>
            </a:r>
          </a:p>
          <a:p>
            <a:pPr marL="357188" indent="-265113">
              <a:defRPr/>
            </a:pPr>
            <a:r>
              <a:rPr lang="de-DE" sz="2400"/>
              <a:t>Druckentlastung</a:t>
            </a:r>
          </a:p>
          <a:p>
            <a:pPr marL="357188" indent="-265113">
              <a:defRPr/>
            </a:pPr>
            <a:r>
              <a:rPr lang="de-DE" altLang="de-DE" sz="2400"/>
              <a:t>Auch </a:t>
            </a:r>
            <a:r>
              <a:rPr lang="de-DE" altLang="de-DE" sz="2400" b="1">
                <a:solidFill>
                  <a:srgbClr val="FF0000"/>
                </a:solidFill>
              </a:rPr>
              <a:t>kleinste Wunden </a:t>
            </a:r>
            <a:r>
              <a:rPr lang="de-DE" altLang="de-DE" sz="2400"/>
              <a:t>und Verletzungen ernst nehmen!</a:t>
            </a:r>
            <a:endParaRPr lang="de-DE" sz="2400"/>
          </a:p>
          <a:p>
            <a:pPr marL="357188" indent="-265113">
              <a:defRPr/>
            </a:pPr>
            <a:r>
              <a:rPr lang="de-DE" sz="2400" b="1">
                <a:solidFill>
                  <a:srgbClr val="FF0000"/>
                </a:solidFill>
              </a:rPr>
              <a:t>Ärztin oder Arzt</a:t>
            </a:r>
            <a:r>
              <a:rPr lang="de-DE" sz="2400"/>
              <a:t> aufsuchen!</a:t>
            </a:r>
          </a:p>
        </p:txBody>
      </p:sp>
      <p:pic>
        <p:nvPicPr>
          <p:cNvPr id="4" name="Bildplatzhalter 3"/>
          <p:cNvPicPr>
            <a:picLocks noGrp="1" noChangeAspect="1"/>
          </p:cNvPicPr>
          <p:nvPr>
            <p:ph type="pic" idx="10"/>
          </p:nvPr>
        </p:nvPicPr>
        <p:blipFill>
          <a:blip r:embed="rId2" cstate="screen">
            <a:extLst>
              <a:ext uri="{28A0092B-C50C-407E-A947-70E740481C1C}">
                <a14:useLocalDpi xmlns:a14="http://schemas.microsoft.com/office/drawing/2010/main"/>
              </a:ext>
            </a:extLst>
          </a:blip>
          <a:srcRect l="7116" t="-17958" r="8185" b="-29812"/>
          <a:stretch>
            <a:fillRect/>
          </a:stretch>
        </p:blipFill>
        <p:spPr/>
      </p:pic>
      <p:sp>
        <p:nvSpPr>
          <p:cNvPr id="6" name="Textfeld 5"/>
          <p:cNvSpPr txBox="1"/>
          <p:nvPr/>
        </p:nvSpPr>
        <p:spPr>
          <a:xfrm>
            <a:off x="8758200" y="5543498"/>
            <a:ext cx="2766647" cy="237638"/>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toonman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sp>
        <p:nvSpPr>
          <p:cNvPr id="7" name="Rechteck 6"/>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3</a:t>
            </a:r>
            <a:endParaRPr lang="de-DE" sz="2800" b="1"/>
          </a:p>
        </p:txBody>
      </p:sp>
    </p:spTree>
    <p:extLst>
      <p:ext uri="{BB962C8B-B14F-4D97-AF65-F5344CB8AC3E}">
        <p14:creationId xmlns:p14="http://schemas.microsoft.com/office/powerpoint/2010/main" val="669939560"/>
      </p:ext>
    </p:extLst>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Achten Sie auf Ihre Füße</a:t>
            </a:r>
          </a:p>
        </p:txBody>
      </p:sp>
      <p:sp>
        <p:nvSpPr>
          <p:cNvPr id="29699" name="Inhaltsplatzhalter 2"/>
          <p:cNvSpPr>
            <a:spLocks noGrp="1"/>
          </p:cNvSpPr>
          <p:nvPr>
            <p:ph idx="1"/>
          </p:nvPr>
        </p:nvSpPr>
        <p:spPr/>
        <p:txBody>
          <a:bodyPr>
            <a:normAutofit/>
          </a:bodyPr>
          <a:lstStyle>
            <a:defPPr/>
          </a:lstStyle>
          <a:p>
            <a:pPr>
              <a:defRPr/>
            </a:pPr>
            <a:r>
              <a:rPr lang="de-DE" altLang="de-DE" sz="2400"/>
              <a:t>Wechseln Sie täglich Socken und Strümpfe: </a:t>
            </a:r>
            <a:br>
              <a:rPr lang="de-DE" altLang="de-DE" sz="2400"/>
            </a:br>
            <a:r>
              <a:rPr lang="de-DE" altLang="de-DE" sz="2400"/>
              <a:t>Bevorzugen Sie einen hohen Baumwollanteil und vermeiden Sie einen engen Bund.</a:t>
            </a:r>
          </a:p>
          <a:p>
            <a:pPr>
              <a:defRPr/>
            </a:pPr>
            <a:r>
              <a:rPr lang="de-DE" altLang="de-DE" sz="2400"/>
              <a:t>Achten Sie auf passendes Schuhwerk.</a:t>
            </a:r>
          </a:p>
          <a:p>
            <a:pPr>
              <a:defRPr/>
            </a:pPr>
            <a:r>
              <a:rPr lang="de-DE" altLang="de-DE" sz="2400"/>
              <a:t>Vor dem Anziehen der Schuhe, untersuchen Sie diese auf Fremdkörper.</a:t>
            </a:r>
          </a:p>
          <a:p>
            <a:pPr>
              <a:defRPr/>
            </a:pPr>
            <a:r>
              <a:rPr lang="de-DE" altLang="de-DE" sz="2400"/>
              <a:t>Niemals barfuß laufen – dadurch können Verletzungen vermieden werden.</a:t>
            </a:r>
          </a:p>
        </p:txBody>
      </p:sp>
      <p:pic>
        <p:nvPicPr>
          <p:cNvPr id="3" name="Bildplatzhalter 2"/>
          <p:cNvPicPr>
            <a:picLocks noGrp="1" noChangeAspect="1"/>
          </p:cNvPicPr>
          <p:nvPr>
            <p:ph type="pic" idx="10"/>
          </p:nvPr>
        </p:nvPicPr>
        <p:blipFill>
          <a:blip r:embed="rId2">
            <a:extLst>
              <a:ext uri="{28A0092B-C50C-407E-A947-70E740481C1C}">
                <a14:useLocalDpi xmlns:a14="http://schemas.microsoft.com/office/drawing/2010/main"/>
              </a:ext>
            </a:extLst>
          </a:blip>
          <a:srcRect l="21213" r="21213"/>
          <a:stretch>
            <a:fillRect/>
          </a:stretch>
        </p:blipFill>
        <p:spPr/>
      </p:pic>
      <p:sp>
        <p:nvSpPr>
          <p:cNvPr id="6" name="Textfeld 5"/>
          <p:cNvSpPr txBox="1"/>
          <p:nvPr/>
        </p:nvSpPr>
        <p:spPr>
          <a:xfrm>
            <a:off x="7611065" y="6247833"/>
            <a:ext cx="2766647" cy="237638"/>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stockfour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sp>
        <p:nvSpPr>
          <p:cNvPr id="7" name="Rechteck 6"/>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3</a:t>
            </a:r>
            <a:endParaRPr lang="de-DE" sz="2800" b="1"/>
          </a:p>
        </p:txBody>
      </p:sp>
    </p:spTree>
    <p:extLst>
      <p:ext uri="{BB962C8B-B14F-4D97-AF65-F5344CB8AC3E}">
        <p14:creationId xmlns:p14="http://schemas.microsoft.com/office/powerpoint/2010/main" val="2456836951"/>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Tipps zum Schuhkauf </a:t>
            </a:r>
          </a:p>
        </p:txBody>
      </p:sp>
      <p:sp>
        <p:nvSpPr>
          <p:cNvPr id="33795" name="Inhaltsplatzhalter 2"/>
          <p:cNvSpPr>
            <a:spLocks noGrp="1"/>
          </p:cNvSpPr>
          <p:nvPr>
            <p:ph idx="1"/>
          </p:nvPr>
        </p:nvSpPr>
        <p:spPr/>
        <p:txBody>
          <a:bodyPr>
            <a:normAutofit/>
          </a:bodyPr>
          <a:lstStyle>
            <a:defPPr/>
          </a:lstStyle>
          <a:p>
            <a:pPr eaLnBrk="1" hangingPunct="1">
              <a:defRPr/>
            </a:pPr>
            <a:r>
              <a:rPr lang="de-AT" altLang="de-DE" sz="2400">
                <a:ea typeface="Calibri" pitchFamily="34" charset="0"/>
              </a:rPr>
              <a:t>Schuhe </a:t>
            </a:r>
            <a:r>
              <a:rPr lang="de-AT" altLang="de-DE" sz="2400" b="1">
                <a:ea typeface="Calibri" pitchFamily="34" charset="0"/>
              </a:rPr>
              <a:t>nachmittags</a:t>
            </a:r>
            <a:r>
              <a:rPr lang="de-AT" altLang="de-DE" sz="2400">
                <a:ea typeface="Calibri" pitchFamily="34" charset="0"/>
              </a:rPr>
              <a:t> kaufen</a:t>
            </a:r>
          </a:p>
          <a:p>
            <a:pPr>
              <a:defRPr/>
            </a:pPr>
            <a:r>
              <a:rPr lang="de-AT" altLang="de-DE" sz="2400">
                <a:ea typeface="Calibri" pitchFamily="34" charset="0"/>
              </a:rPr>
              <a:t>Optimale Passform beachten</a:t>
            </a:r>
          </a:p>
          <a:p>
            <a:pPr>
              <a:defRPr/>
            </a:pPr>
            <a:r>
              <a:rPr lang="de-AT" altLang="de-DE" sz="2400">
                <a:ea typeface="Calibri" pitchFamily="34" charset="0"/>
              </a:rPr>
              <a:t>Genügend </a:t>
            </a:r>
            <a:r>
              <a:rPr lang="de-DE" altLang="de-DE" sz="2400">
                <a:ea typeface="Calibri" pitchFamily="34" charset="0"/>
              </a:rPr>
              <a:t>Platz für die Zehen</a:t>
            </a:r>
          </a:p>
          <a:p>
            <a:pPr>
              <a:defRPr/>
            </a:pPr>
            <a:r>
              <a:rPr lang="de-DE" altLang="de-DE" sz="2400">
                <a:ea typeface="Calibri" pitchFamily="34" charset="0"/>
              </a:rPr>
              <a:t>Weiches und atmungsaktives Material</a:t>
            </a:r>
          </a:p>
          <a:p>
            <a:pPr>
              <a:defRPr/>
            </a:pPr>
            <a:r>
              <a:rPr lang="de-AT" altLang="de-DE" sz="2400">
                <a:ea typeface="Calibri" pitchFamily="34" charset="0"/>
              </a:rPr>
              <a:t>Keine störenden Nähte an der Innenseite </a:t>
            </a:r>
          </a:p>
          <a:p>
            <a:pPr>
              <a:defRPr/>
            </a:pPr>
            <a:r>
              <a:rPr lang="de-AT" altLang="de-DE" sz="2400">
                <a:ea typeface="Calibri" pitchFamily="34" charset="0"/>
              </a:rPr>
              <a:t>Feste Sohle mit flachen Absätzen</a:t>
            </a:r>
          </a:p>
          <a:p>
            <a:pPr eaLnBrk="1" hangingPunct="1">
              <a:defRPr/>
            </a:pPr>
            <a:r>
              <a:rPr lang="de-AT" altLang="de-DE" sz="2400">
                <a:ea typeface="Calibri" pitchFamily="34" charset="0"/>
              </a:rPr>
              <a:t>Guter Halt im Fersenbereich</a:t>
            </a:r>
          </a:p>
        </p:txBody>
      </p:sp>
      <p:sp>
        <p:nvSpPr>
          <p:cNvPr id="8" name="Rechteck 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3</a:t>
            </a:r>
            <a:endParaRPr lang="de-DE" sz="2800" b="1"/>
          </a:p>
        </p:txBody>
      </p:sp>
      <p:sp>
        <p:nvSpPr>
          <p:cNvPr id="2" name="Bildplatzhalter 1">
            <a:extLst>
              <a:ext uri="{FF2B5EF4-FFF2-40B4-BE49-F238E27FC236}">
                <a16:creationId xmlns:a16="http://schemas.microsoft.com/office/drawing/2014/main" id="{1C50BF8F-E31C-097E-2336-FFC35105536E}"/>
              </a:ext>
            </a:extLst>
          </p:cNvPr>
          <p:cNvSpPr>
            <a:spLocks noGrp="1"/>
          </p:cNvSpPr>
          <p:nvPr>
            <p:ph type="pic" idx="10"/>
          </p:nvPr>
        </p:nvSpPr>
        <p:spPr/>
        <p:txBody>
          <a:bodyPr/>
          <a:lstStyle>
            <a:defPPr/>
          </a:lstStyle>
          <a:p>
            <a:endParaRPr lang="de-AT"/>
          </a:p>
        </p:txBody>
      </p:sp>
      <p:pic>
        <p:nvPicPr>
          <p:cNvPr id="4" name="Bildplatzhalter 5">
            <a:extLst>
              <a:ext uri="{FF2B5EF4-FFF2-40B4-BE49-F238E27FC236}">
                <a16:creationId xmlns:a16="http://schemas.microsoft.com/office/drawing/2014/main" id="{B1A92F0A-5681-943B-40A6-076382AC0690}"/>
              </a:ext>
            </a:extLst>
          </p:cNvPr>
          <p:cNvPicPr>
            <a:picLocks noChangeAspect="1"/>
          </p:cNvPicPr>
          <p:nvPr/>
        </p:nvPicPr>
        <p:blipFill>
          <a:blip r:embed="rId3" cstate="screen">
            <a:extLst>
              <a:ext uri="{28A0092B-C50C-407E-A947-70E740481C1C}">
                <a14:useLocalDpi xmlns:a14="http://schemas.microsoft.com/office/drawing/2010/main"/>
              </a:ext>
            </a:extLst>
          </a:blip>
          <a:srcRect l="6711" r="14901"/>
          <a:stretch>
            <a:fillRect/>
          </a:stretch>
        </p:blipFill>
        <p:spPr>
          <a:xfrm>
            <a:off x="6242180" y="1825626"/>
            <a:ext cx="5111619" cy="4351338"/>
          </a:xfrm>
          <a:prstGeom prst="rect">
            <a:avLst/>
          </a:prstGeom>
        </p:spPr>
      </p:pic>
      <p:sp>
        <p:nvSpPr>
          <p:cNvPr id="5" name="Textfeld 4">
            <a:extLst>
              <a:ext uri="{FF2B5EF4-FFF2-40B4-BE49-F238E27FC236}">
                <a16:creationId xmlns:a16="http://schemas.microsoft.com/office/drawing/2014/main" id="{DEDB371B-2B60-3943-2125-957D9FAAD667}"/>
              </a:ext>
            </a:extLst>
          </p:cNvPr>
          <p:cNvSpPr txBox="1"/>
          <p:nvPr/>
        </p:nvSpPr>
        <p:spPr>
          <a:xfrm>
            <a:off x="8030943" y="6247833"/>
            <a:ext cx="2766647" cy="237638"/>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Kenishirotie </a:t>
            </a:r>
            <a:r>
              <a:rPr kumimoji="0" lang="de-DE" sz="1000" b="0" i="0" u="none" strike="noStrike" kern="1200" cap="none" spc="0" normalizeH="0" baseline="0" noProof="0">
                <a:ln>
                  <a:noFill/>
                </a:ln>
                <a:solidFill>
                  <a:srgbClr val="575756"/>
                </a:solidFill>
                <a:effectLst/>
                <a:uLnTx/>
                <a:uFillTx/>
                <a:latin typeface="+mj-lt"/>
                <a:ea typeface="+mn-ea"/>
                <a:cs typeface="+mn-cs"/>
              </a:rPr>
              <a:t>– AdobeStock</a:t>
            </a:r>
          </a:p>
        </p:txBody>
      </p:sp>
    </p:spTree>
    <p:extLst>
      <p:ext uri="{BB962C8B-B14F-4D97-AF65-F5344CB8AC3E}">
        <p14:creationId xmlns:p14="http://schemas.microsoft.com/office/powerpoint/2010/main" val="3876033761"/>
      </p:ext>
    </p:extLst>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AT" altLang="de-DE"/>
              <a:t>Schuhkauf – Fußlängen</a:t>
            </a:r>
            <a:endParaRPr lang="de-DE" altLang="de-DE"/>
          </a:p>
        </p:txBody>
      </p:sp>
      <p:sp>
        <p:nvSpPr>
          <p:cNvPr id="11" name="Rechteck 10"/>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3</a:t>
            </a:r>
            <a:endParaRPr lang="de-DE" sz="2800" b="1"/>
          </a:p>
        </p:txBody>
      </p:sp>
      <p:sp>
        <p:nvSpPr>
          <p:cNvPr id="13" name="Inhaltsplatzhalter 4"/>
          <p:cNvSpPr>
            <a:spLocks noGrp="1"/>
          </p:cNvSpPr>
          <p:nvPr>
            <p:ph idx="1"/>
          </p:nvPr>
        </p:nvSpPr>
        <p:spPr>
          <a:xfrm>
            <a:off x="3508660" y="1825625"/>
            <a:ext cx="7827821" cy="4351338"/>
          </a:xfrm>
        </p:spPr>
        <p:txBody>
          <a:bodyPr>
            <a:normAutofit/>
          </a:bodyPr>
          <a:lstStyle>
            <a:defPPr/>
          </a:lstStyle>
          <a:p>
            <a:pPr marL="0" indent="0">
              <a:spcAft>
                <a:spcPts val="2400"/>
              </a:spcAft>
              <a:buNone/>
              <a:defRPr/>
            </a:pPr>
            <a:r>
              <a:rPr lang="de-DE" altLang="de-DE" sz="2600">
                <a:solidFill>
                  <a:srgbClr val="5F5F5F"/>
                </a:solidFill>
                <a:ea typeface="Calibri" pitchFamily="34" charset="0"/>
              </a:rPr>
              <a:t>Verschiedene Fußlängen beim Sitzen, Stehen und Gehen:</a:t>
            </a:r>
          </a:p>
          <a:p>
            <a:pPr marL="712788" indent="-438150">
              <a:spcAft>
                <a:spcPts val="600"/>
              </a:spcAft>
              <a:defRPr/>
            </a:pPr>
            <a:r>
              <a:rPr lang="de-DE" altLang="de-DE" sz="2600" b="1" err="1">
                <a:solidFill>
                  <a:srgbClr val="5F5F5F"/>
                </a:solidFill>
                <a:ea typeface="Calibri" pitchFamily="34" charset="0"/>
              </a:rPr>
              <a:t>Fußlänge im Gehen </a:t>
            </a:r>
            <a:br>
              <a:rPr lang="de-DE" altLang="de-DE" sz="2600">
                <a:solidFill>
                  <a:srgbClr val="5F5F5F"/>
                </a:solidFill>
                <a:ea typeface="Calibri" pitchFamily="34" charset="0"/>
              </a:rPr>
            </a:br>
            <a:r>
              <a:rPr lang="de-DE" altLang="de-DE" sz="2600">
                <a:solidFill>
                  <a:srgbClr val="5F5F5F"/>
                </a:solidFill>
                <a:ea typeface="Calibri" pitchFamily="34" charset="0"/>
              </a:rPr>
              <a:t>(dynamisch, belastet)</a:t>
            </a:r>
          </a:p>
          <a:p>
            <a:pPr marL="712788" indent="-438150">
              <a:spcAft>
                <a:spcPts val="600"/>
              </a:spcAft>
              <a:defRPr/>
            </a:pPr>
            <a:r>
              <a:rPr lang="de-DE" altLang="de-DE" sz="2600" b="1" err="1">
                <a:solidFill>
                  <a:srgbClr val="5F5F5F"/>
                </a:solidFill>
                <a:ea typeface="Calibri" pitchFamily="34" charset="0"/>
              </a:rPr>
              <a:t>Fußlänge im Stehen </a:t>
            </a:r>
            <a:br>
              <a:rPr lang="de-DE" altLang="de-DE" sz="2600">
                <a:solidFill>
                  <a:srgbClr val="5F5F5F"/>
                </a:solidFill>
                <a:ea typeface="Calibri" pitchFamily="34" charset="0"/>
              </a:rPr>
            </a:br>
            <a:r>
              <a:rPr lang="de-DE" altLang="de-DE" sz="2600">
                <a:solidFill>
                  <a:srgbClr val="5F5F5F"/>
                </a:solidFill>
                <a:ea typeface="Calibri" pitchFamily="34" charset="0"/>
              </a:rPr>
              <a:t>(statisch, belastet)</a:t>
            </a:r>
          </a:p>
          <a:p>
            <a:pPr marL="712788" indent="-438150">
              <a:defRPr/>
            </a:pPr>
            <a:r>
              <a:rPr lang="de-DE" altLang="de-DE" sz="2600" b="1" err="1">
                <a:solidFill>
                  <a:srgbClr val="5F5F5F"/>
                </a:solidFill>
                <a:ea typeface="Calibri" pitchFamily="34" charset="0"/>
              </a:rPr>
              <a:t>Fußlänge im Sitzen </a:t>
            </a:r>
            <a:br>
              <a:rPr lang="de-DE" altLang="de-DE" sz="2600">
                <a:solidFill>
                  <a:srgbClr val="5F5F5F"/>
                </a:solidFill>
                <a:ea typeface="Calibri" pitchFamily="34" charset="0"/>
              </a:rPr>
            </a:br>
            <a:r>
              <a:rPr lang="de-DE" altLang="de-DE" sz="2600">
                <a:solidFill>
                  <a:srgbClr val="5F5F5F"/>
                </a:solidFill>
                <a:ea typeface="Calibri" pitchFamily="34" charset="0"/>
              </a:rPr>
              <a:t>(statisch, unbelastet)</a:t>
            </a:r>
          </a:p>
        </p:txBody>
      </p:sp>
      <p:grpSp>
        <p:nvGrpSpPr>
          <p:cNvPr id="15" name="Gruppieren 2"/>
          <p:cNvGrpSpPr/>
          <p:nvPr/>
        </p:nvGrpSpPr>
        <p:grpSpPr>
          <a:xfrm>
            <a:off x="1092063" y="1825625"/>
            <a:ext cx="9449863" cy="4737100"/>
            <a:chOff x="-824975" y="1355254"/>
            <a:chExt cx="9449863" cy="4738042"/>
          </a:xfrm>
        </p:grpSpPr>
        <p:sp>
          <p:nvSpPr>
            <p:cNvPr id="19" name="Rectangle 3"/>
            <p:cNvSpPr txBox="1">
              <a:spLocks noChangeArrowheads="1"/>
            </p:cNvSpPr>
            <p:nvPr/>
          </p:nvSpPr>
          <p:spPr>
            <a:xfrm>
              <a:off x="539750" y="1837950"/>
              <a:ext cx="8085138" cy="4255346"/>
            </a:xfrm>
            <a:prstGeom prst="rect">
              <a:avLst/>
            </a:prstGeom>
          </p:spPr>
          <p:txBody>
            <a:bodyPr/>
            <a:lstStyle>
              <a:defPPr/>
              <a:lvl1pPr marL="449263" indent="-449263" algn="l" rtl="0" eaLnBrk="0" fontAlgn="base" hangingPunct="0">
                <a:spcBef>
                  <a:spcPct val="20000"/>
                </a:spcBef>
                <a:spcAft>
                  <a:spcPct val="0"/>
                </a:spcAft>
                <a:buClr>
                  <a:srgbClr val="53659C"/>
                </a:buClr>
                <a:buFont typeface="Wingdings" pitchFamily="2" charset="2"/>
                <a:buChar char="t"/>
                <a:defRPr sz="2400">
                  <a:solidFill>
                    <a:srgbClr val="4D4D4D"/>
                  </a:solidFill>
                  <a:latin typeface="+mn-lt"/>
                  <a:ea typeface="+mn-ea"/>
                  <a:cs typeface="+mn-cs"/>
                </a:defRPr>
              </a:lvl1pPr>
              <a:lvl2pPr marL="987425" indent="-358775" algn="l" rtl="0" eaLnBrk="0" fontAlgn="base" hangingPunct="0">
                <a:spcBef>
                  <a:spcPct val="20000"/>
                </a:spcBef>
                <a:spcAft>
                  <a:spcPct val="0"/>
                </a:spcAft>
                <a:buClr>
                  <a:srgbClr val="53659C"/>
                </a:buClr>
                <a:buFont typeface="Wingdings" pitchFamily="2" charset="2"/>
                <a:buChar char="§"/>
                <a:defRPr sz="2400">
                  <a:solidFill>
                    <a:srgbClr val="4D4D4D"/>
                  </a:solidFill>
                  <a:latin typeface="+mn-lt"/>
                </a:defRPr>
              </a:lvl2pPr>
              <a:lvl3pPr marL="1436688" indent="-269875" algn="l" rtl="0" eaLnBrk="0" fontAlgn="base" hangingPunct="0">
                <a:spcBef>
                  <a:spcPct val="20000"/>
                </a:spcBef>
                <a:spcAft>
                  <a:spcPct val="0"/>
                </a:spcAft>
                <a:buClr>
                  <a:srgbClr val="53659C"/>
                </a:buClr>
                <a:buChar char="-"/>
                <a:defRPr sz="2400">
                  <a:solidFill>
                    <a:srgbClr val="4D4D4D"/>
                  </a:solidFill>
                  <a:latin typeface="+mn-lt"/>
                </a:defRPr>
              </a:lvl3pPr>
              <a:lvl4pPr marL="1844675" indent="-228600" algn="l" rtl="0" eaLnBrk="0" fontAlgn="base" hangingPunct="0">
                <a:spcBef>
                  <a:spcPct val="20000"/>
                </a:spcBef>
                <a:spcAft>
                  <a:spcPct val="0"/>
                </a:spcAft>
                <a:buClr>
                  <a:schemeClr val="folHlink"/>
                </a:buClr>
                <a:buFont typeface="Wingdings" pitchFamily="2" charset="2"/>
                <a:buBlip>
                  <a:blip r:embed="rId2"/>
                </a:buBlip>
                <a:defRPr sz="2000">
                  <a:solidFill>
                    <a:schemeClr val="tx2"/>
                  </a:solidFill>
                  <a:latin typeface="ITC Avant Garde Gothic" pitchFamily="34" charset="0"/>
                </a:defRPr>
              </a:lvl4pPr>
              <a:lvl5pPr marL="2252663" indent="-228600" algn="l" rtl="0" eaLnBrk="0" fontAlgn="base" hangingPunct="0">
                <a:spcBef>
                  <a:spcPct val="20000"/>
                </a:spcBef>
                <a:spcAft>
                  <a:spcPct val="0"/>
                </a:spcAft>
                <a:defRPr sz="2000">
                  <a:solidFill>
                    <a:schemeClr val="tx2"/>
                  </a:solidFill>
                  <a:latin typeface="ITC Avant Garde Gothic" pitchFamily="34" charset="0"/>
                </a:defRPr>
              </a:lvl5pPr>
              <a:lvl6pPr marL="2709863" indent="-228600" algn="l" rtl="0" fontAlgn="base">
                <a:spcBef>
                  <a:spcPct val="20000"/>
                </a:spcBef>
                <a:spcAft>
                  <a:spcPct val="0"/>
                </a:spcAft>
                <a:defRPr sz="2000">
                  <a:solidFill>
                    <a:schemeClr val="tx2"/>
                  </a:solidFill>
                  <a:latin typeface="ITC Avant Garde Gothic" pitchFamily="34" charset="0"/>
                </a:defRPr>
              </a:lvl6pPr>
              <a:lvl7pPr marL="3167063" indent="-228600" algn="l" rtl="0" fontAlgn="base">
                <a:spcBef>
                  <a:spcPct val="20000"/>
                </a:spcBef>
                <a:spcAft>
                  <a:spcPct val="0"/>
                </a:spcAft>
                <a:defRPr sz="2000">
                  <a:solidFill>
                    <a:schemeClr val="tx2"/>
                  </a:solidFill>
                  <a:latin typeface="ITC Avant Garde Gothic" pitchFamily="34" charset="0"/>
                </a:defRPr>
              </a:lvl7pPr>
              <a:lvl8pPr marL="3624263" indent="-228600" algn="l" rtl="0" fontAlgn="base">
                <a:spcBef>
                  <a:spcPct val="20000"/>
                </a:spcBef>
                <a:spcAft>
                  <a:spcPct val="0"/>
                </a:spcAft>
                <a:defRPr sz="2000">
                  <a:solidFill>
                    <a:schemeClr val="tx2"/>
                  </a:solidFill>
                  <a:latin typeface="ITC Avant Garde Gothic" pitchFamily="34" charset="0"/>
                </a:defRPr>
              </a:lvl8pPr>
              <a:lvl9pPr marL="4081463" indent="-228600" algn="l" rtl="0" fontAlgn="base">
                <a:spcBef>
                  <a:spcPct val="20000"/>
                </a:spcBef>
                <a:spcAft>
                  <a:spcPct val="0"/>
                </a:spcAft>
                <a:defRPr sz="2000">
                  <a:solidFill>
                    <a:schemeClr val="tx2"/>
                  </a:solidFill>
                  <a:latin typeface="ITC Avant Garde Gothic" pitchFamily="34" charset="0"/>
                </a:defRPr>
              </a:lvl9pPr>
            </a:lstStyle>
            <a:p>
              <a:pPr marL="0" indent="0" eaLnBrk="1" hangingPunct="1">
                <a:buNone/>
                <a:defRPr/>
              </a:pPr>
              <a:endParaRPr lang="de-DE" altLang="de-DE" b="1" kern="0">
                <a:solidFill>
                  <a:srgbClr val="5F5F5F"/>
                </a:solidFill>
                <a:latin typeface="Calibri" panose="020F0502020204030204" pitchFamily="34" charset="0"/>
                <a:ea typeface="Calibri" pitchFamily="34" charset="0"/>
                <a:cs typeface="Calibri" panose="020F0502020204030204" pitchFamily="34" charset="0"/>
              </a:endParaRPr>
            </a:p>
          </p:txBody>
        </p:sp>
        <p:pic>
          <p:nvPicPr>
            <p:cNvPr id="20" name="Grafik 3"/>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824975" y="1355254"/>
              <a:ext cx="1696860"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Rechteck 20"/>
          <p:cNvSpPr/>
          <p:nvPr/>
        </p:nvSpPr>
        <p:spPr>
          <a:xfrm>
            <a:off x="3717670" y="2663408"/>
            <a:ext cx="360362" cy="360362"/>
          </a:xfrm>
          <a:prstGeom prst="rect">
            <a:avLst/>
          </a:prstGeom>
          <a:solidFill>
            <a:srgbClr val="BACB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lstStyle>
          <a:p>
            <a:pPr algn="ctr">
              <a:defRPr/>
            </a:pPr>
            <a:endParaRPr lang="de-DE">
              <a:solidFill>
                <a:srgbClr val="FEFED6"/>
              </a:solidFill>
            </a:endParaRPr>
          </a:p>
        </p:txBody>
      </p:sp>
      <p:sp>
        <p:nvSpPr>
          <p:cNvPr id="22" name="Rechteck 21"/>
          <p:cNvSpPr/>
          <p:nvPr/>
        </p:nvSpPr>
        <p:spPr>
          <a:xfrm>
            <a:off x="3717670" y="3579731"/>
            <a:ext cx="360362" cy="358775"/>
          </a:xfrm>
          <a:prstGeom prst="rect">
            <a:avLst/>
          </a:prstGeom>
          <a:solidFill>
            <a:srgbClr val="7385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lstStyle>
          <a:p>
            <a:pPr algn="ctr">
              <a:defRPr/>
            </a:pPr>
            <a:endParaRPr lang="de-DE">
              <a:solidFill>
                <a:srgbClr val="FEFED6"/>
              </a:solidFill>
            </a:endParaRPr>
          </a:p>
        </p:txBody>
      </p:sp>
      <p:sp>
        <p:nvSpPr>
          <p:cNvPr id="23" name="Rechteck 22"/>
          <p:cNvSpPr/>
          <p:nvPr/>
        </p:nvSpPr>
        <p:spPr>
          <a:xfrm>
            <a:off x="3717670" y="4504741"/>
            <a:ext cx="360362" cy="360362"/>
          </a:xfrm>
          <a:prstGeom prst="rect">
            <a:avLst/>
          </a:prstGeom>
          <a:solidFill>
            <a:srgbClr val="475B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lstStyle>
          <a:p>
            <a:pPr algn="ctr">
              <a:defRPr/>
            </a:pPr>
            <a:endParaRPr lang="de-DE">
              <a:solidFill>
                <a:srgbClr val="FEFED6"/>
              </a:solidFill>
            </a:endParaRPr>
          </a:p>
        </p:txBody>
      </p:sp>
    </p:spTree>
    <p:extLst>
      <p:ext uri="{BB962C8B-B14F-4D97-AF65-F5344CB8AC3E}">
        <p14:creationId xmlns:p14="http://schemas.microsoft.com/office/powerpoint/2010/main" val="2671994948"/>
      </p:ext>
    </p:extLst>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defPPr/>
          </a:lstStyle>
          <a:p>
            <a:r>
              <a:rPr lang="de-DE" altLang="de-DE">
                <a:solidFill>
                  <a:srgbClr val="3B5BA1"/>
                </a:solidFill>
              </a:rPr>
              <a:t>Wie können Sie Ihren Füßen </a:t>
            </a:r>
            <a:br>
              <a:rPr lang="de-DE" altLang="de-DE">
                <a:solidFill>
                  <a:srgbClr val="3B5BA1"/>
                </a:solidFill>
              </a:rPr>
            </a:br>
            <a:r>
              <a:rPr lang="de-DE" altLang="de-DE">
                <a:solidFill>
                  <a:srgbClr val="3B5BA1"/>
                </a:solidFill>
              </a:rPr>
              <a:t>Gutes tun?</a:t>
            </a:r>
          </a:p>
        </p:txBody>
      </p:sp>
      <p:sp>
        <p:nvSpPr>
          <p:cNvPr id="36867" name="Inhaltsplatzhalter 2"/>
          <p:cNvSpPr>
            <a:spLocks noGrp="1"/>
          </p:cNvSpPr>
          <p:nvPr>
            <p:ph idx="1"/>
          </p:nvPr>
        </p:nvSpPr>
        <p:spPr/>
        <p:txBody>
          <a:bodyPr>
            <a:normAutofit/>
          </a:bodyPr>
          <a:lstStyle>
            <a:defPPr/>
          </a:lstStyle>
          <a:p>
            <a:pPr>
              <a:defRPr/>
            </a:pPr>
            <a:r>
              <a:rPr lang="de-DE" altLang="de-DE" sz="2400"/>
              <a:t>Tägliche Selbstkontrolle</a:t>
            </a:r>
          </a:p>
          <a:p>
            <a:pPr>
              <a:defRPr/>
            </a:pPr>
            <a:r>
              <a:rPr lang="de-DE" altLang="de-DE" sz="2400"/>
              <a:t>Regelmäßige professionelle Fußpflege</a:t>
            </a:r>
          </a:p>
          <a:p>
            <a:pPr>
              <a:defRPr/>
            </a:pPr>
            <a:r>
              <a:rPr lang="de-DE" altLang="de-DE" sz="2400"/>
              <a:t>Tägliches Waschen und Eincremen der Füße</a:t>
            </a:r>
          </a:p>
          <a:p>
            <a:pPr>
              <a:defRPr/>
            </a:pPr>
            <a:r>
              <a:rPr lang="de-DE" altLang="de-DE" sz="2400"/>
              <a:t>Socken, die nicht einschnüren</a:t>
            </a:r>
          </a:p>
          <a:p>
            <a:pPr>
              <a:defRPr/>
            </a:pPr>
            <a:r>
              <a:rPr lang="de-DE" altLang="de-DE" sz="2400"/>
              <a:t>Fußgymnastik</a:t>
            </a:r>
          </a:p>
          <a:p>
            <a:pPr>
              <a:defRPr/>
            </a:pPr>
            <a:r>
              <a:rPr lang="de-DE" altLang="de-DE" sz="2400"/>
              <a:t>Gut passende Schuhe</a:t>
            </a:r>
          </a:p>
          <a:p>
            <a:pPr>
              <a:defRPr/>
            </a:pPr>
            <a:r>
              <a:rPr lang="de-DE" altLang="de-DE" sz="2400"/>
              <a:t>Regelmäßige Bewegung</a:t>
            </a:r>
          </a:p>
        </p:txBody>
      </p:sp>
      <p:pic>
        <p:nvPicPr>
          <p:cNvPr id="3" name="Bildplatzhalter 2"/>
          <p:cNvPicPr>
            <a:picLocks noGrp="1" noChangeAspect="1"/>
          </p:cNvPicPr>
          <p:nvPr>
            <p:ph type="pic" idx="10"/>
          </p:nvPr>
        </p:nvPicPr>
        <p:blipFill>
          <a:blip r:embed="rId3" cstate="screen">
            <a:extLst>
              <a:ext uri="{28A0092B-C50C-407E-A947-70E740481C1C}">
                <a14:useLocalDpi xmlns:a14="http://schemas.microsoft.com/office/drawing/2010/main"/>
              </a:ext>
            </a:extLst>
          </a:blip>
          <a:srcRect l="4574" r="37868"/>
          <a:stretch>
            <a:fillRect/>
          </a:stretch>
        </p:blipFill>
        <p:spPr/>
      </p:pic>
      <p:sp>
        <p:nvSpPr>
          <p:cNvPr id="6" name="Textfeld 5"/>
          <p:cNvSpPr txBox="1"/>
          <p:nvPr/>
        </p:nvSpPr>
        <p:spPr>
          <a:xfrm>
            <a:off x="7611065" y="6247833"/>
            <a:ext cx="2766647" cy="237638"/>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sdecoret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sp>
        <p:nvSpPr>
          <p:cNvPr id="7" name="Rechteck 6"/>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3</a:t>
            </a:r>
            <a:endParaRPr lang="de-DE" sz="2800" b="1"/>
          </a:p>
        </p:txBody>
      </p:sp>
    </p:spTree>
    <p:extLst>
      <p:ext uri="{BB962C8B-B14F-4D97-AF65-F5344CB8AC3E}">
        <p14:creationId xmlns:p14="http://schemas.microsoft.com/office/powerpoint/2010/main" val="1246775566"/>
      </p:ext>
    </p:extLst>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Fußgymnastik</a:t>
            </a:r>
          </a:p>
        </p:txBody>
      </p:sp>
      <p:sp>
        <p:nvSpPr>
          <p:cNvPr id="3" name="Inhaltsplatzhalter 2"/>
          <p:cNvSpPr>
            <a:spLocks noGrp="1"/>
          </p:cNvSpPr>
          <p:nvPr>
            <p:ph idx="1"/>
          </p:nvPr>
        </p:nvSpPr>
        <p:spPr/>
        <p:txBody>
          <a:bodyPr>
            <a:normAutofit/>
          </a:bodyPr>
          <a:lstStyle>
            <a:defPPr/>
          </a:lstStyle>
          <a:p>
            <a:pPr>
              <a:defRPr/>
            </a:pPr>
            <a:r>
              <a:rPr lang="de-DE" sz="2400"/>
              <a:t>Fußgymnastik kräftigt die Fußmuskulatur und verbessert die Durchblutung!</a:t>
            </a:r>
          </a:p>
          <a:p>
            <a:pPr>
              <a:defRPr/>
            </a:pPr>
            <a:r>
              <a:rPr lang="de-DE" sz="2400"/>
              <a:t>Regelmäßige Bewegungsübungen sind </a:t>
            </a:r>
            <a:br>
              <a:rPr lang="de-DE" sz="2400"/>
            </a:br>
            <a:r>
              <a:rPr lang="de-DE" sz="2400"/>
              <a:t>für jedes Alter ein wichtiger Bestandteil der (Fuß-)Gesundheit!</a:t>
            </a:r>
          </a:p>
        </p:txBody>
      </p:sp>
      <p:sp>
        <p:nvSpPr>
          <p:cNvPr id="52230" name="Textfeld 8"/>
          <p:cNvSpPr txBox="1">
            <a:spLocks noChangeArrowheads="1"/>
          </p:cNvSpPr>
          <p:nvPr/>
        </p:nvSpPr>
        <p:spPr bwMode="auto">
          <a:xfrm>
            <a:off x="838199" y="4735651"/>
            <a:ext cx="6480000" cy="956773"/>
          </a:xfrm>
          <a:prstGeom prst="rect">
            <a:avLst/>
          </a:prstGeom>
          <a:solidFill>
            <a:srgbClr val="E4E4F2"/>
          </a:solidFill>
          <a:ln>
            <a:noFill/>
          </a:ln>
        </p:spPr>
        <p:txBody>
          <a:bodyPr wrap="square" lIns="180000" tIns="108000" rIns="180000" bIns="108000">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Wingdings" pitchFamily="2" charset="2"/>
              <a:buNone/>
            </a:pPr>
            <a:r>
              <a:rPr lang="de-DE" altLang="de-DE" sz="2400" b="1">
                <a:solidFill>
                  <a:srgbClr val="3B5BA1"/>
                </a:solidFill>
                <a:latin typeface="Calibri" panose="020F0502020204030204" pitchFamily="34" charset="0"/>
                <a:cs typeface="Calibri" panose="020F0502020204030204" pitchFamily="34" charset="0"/>
              </a:rPr>
              <a:t>Planen Sie täglich ein paar Minuten Zeit ein! </a:t>
            </a:r>
          </a:p>
          <a:p>
            <a:pPr>
              <a:buFont typeface="Wingdings" pitchFamily="2" charset="2"/>
              <a:buNone/>
            </a:pPr>
            <a:r>
              <a:rPr lang="de-DE" altLang="de-DE" sz="2400">
                <a:solidFill>
                  <a:srgbClr val="3B5BA1"/>
                </a:solidFill>
                <a:latin typeface="Calibri" panose="020F0502020204030204" pitchFamily="34" charset="0"/>
                <a:cs typeface="Calibri" panose="020F0502020204030204" pitchFamily="34" charset="0"/>
                <a:sym typeface="Wingdings 3" panose="05040102010807070707" pitchFamily="18" charset="2"/>
              </a:rPr>
              <a:t></a:t>
            </a:r>
            <a:r>
              <a:rPr lang="de-DE" altLang="de-DE" sz="2400">
                <a:solidFill>
                  <a:srgbClr val="3B5BA1"/>
                </a:solidFill>
                <a:latin typeface="Calibri" panose="020F0502020204030204" pitchFamily="34" charset="0"/>
                <a:cs typeface="Calibri" panose="020F0502020204030204" pitchFamily="34" charset="0"/>
              </a:rPr>
              <a:t> Video „Fußgymnastik“</a:t>
            </a:r>
          </a:p>
        </p:txBody>
      </p:sp>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9537" y="1825625"/>
            <a:ext cx="3269689" cy="4623982"/>
          </a:xfrm>
          <a:prstGeom prst="rect">
            <a:avLst/>
          </a:prstGeom>
          <a:ln>
            <a:solidFill>
              <a:srgbClr val="909698"/>
            </a:solidFill>
          </a:ln>
          <a:effectLst>
            <a:outerShdw blurRad="50800" dist="38100" dir="2700000" algn="tl" rotWithShape="0">
              <a:prstClr val="black">
                <a:alpha val="40000"/>
              </a:prstClr>
            </a:outerShdw>
          </a:effectLst>
        </p:spPr>
      </p:pic>
      <p:sp>
        <p:nvSpPr>
          <p:cNvPr id="6" name="Rechteck 5"/>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3</a:t>
            </a:r>
            <a:endParaRPr lang="de-DE" sz="2800" b="1"/>
          </a:p>
        </p:txBody>
      </p:sp>
    </p:spTree>
    <p:extLst>
      <p:ext uri="{BB962C8B-B14F-4D97-AF65-F5344CB8AC3E}">
        <p14:creationId xmlns:p14="http://schemas.microsoft.com/office/powerpoint/2010/main" val="831569000"/>
      </p:ext>
    </p:extLst>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p:cNvPicPr>
            <a:picLocks noGrp="1" noChangeAspect="1"/>
          </p:cNvPicPr>
          <p:nvPr>
            <p:ph type="pic" sz="quarter" idx="13"/>
          </p:nvPr>
        </p:nvPicPr>
        <p:blipFill>
          <a:blip r:embed="rId2">
            <a:extLst>
              <a:ext uri="{28A0092B-C50C-407E-A947-70E740481C1C}">
                <a14:useLocalDpi xmlns:a14="http://schemas.microsoft.com/office/drawing/2010/main"/>
              </a:ext>
            </a:extLst>
          </a:blip>
          <a:srcRect t="30524" b="21524"/>
          <a:stretch>
            <a:fillRect/>
          </a:stretch>
        </p:blipFill>
        <p:spPr/>
      </p:pic>
      <p:sp>
        <p:nvSpPr>
          <p:cNvPr id="2" name="Titel 1"/>
          <p:cNvSpPr>
            <a:spLocks noGrp="1"/>
          </p:cNvSpPr>
          <p:nvPr>
            <p:ph type="title"/>
          </p:nvPr>
        </p:nvSpPr>
        <p:spPr/>
        <p:txBody>
          <a:bodyPr>
            <a:normAutofit fontScale="90000"/>
          </a:bodyPr>
          <a:lstStyle>
            <a:defPPr/>
          </a:lstStyle>
          <a:p>
            <a:r>
              <a:rPr lang="de-DE"/>
              <a:t>Diabetes mellitus Typ 2</a:t>
            </a:r>
          </a:p>
        </p:txBody>
      </p:sp>
      <p:sp>
        <p:nvSpPr>
          <p:cNvPr id="3" name="Textplatzhalter 2"/>
          <p:cNvSpPr>
            <a:spLocks noGrp="1"/>
          </p:cNvSpPr>
          <p:nvPr>
            <p:ph type="body" sz="quarter" idx="11"/>
          </p:nvPr>
        </p:nvSpPr>
        <p:spPr/>
        <p:txBody>
          <a:bodyPr>
            <a:normAutofit lnSpcReduction="10000"/>
          </a:bodyPr>
          <a:lstStyle>
            <a:defPPr/>
          </a:lstStyle>
          <a:p>
            <a:r>
              <a:rPr lang="de-DE"/>
              <a:t>Schulung</a:t>
            </a:r>
          </a:p>
        </p:txBody>
      </p:sp>
      <p:sp>
        <p:nvSpPr>
          <p:cNvPr id="4" name="Textplatzhalter 3"/>
          <p:cNvSpPr>
            <a:spLocks noGrp="1"/>
          </p:cNvSpPr>
          <p:nvPr>
            <p:ph type="body" sz="quarter" idx="12"/>
          </p:nvPr>
        </p:nvSpPr>
        <p:spPr/>
        <p:txBody>
          <a:bodyPr>
            <a:normAutofit fontScale="92500" lnSpcReduction="10000"/>
          </a:bodyPr>
          <a:lstStyle>
            <a:defPPr/>
          </a:lstStyle>
          <a:p>
            <a:r>
              <a:rPr lang="de-DE"/>
              <a:t>Ohne Insulintherapie</a:t>
            </a:r>
          </a:p>
        </p:txBody>
      </p:sp>
      <p:cxnSp>
        <p:nvCxnSpPr>
          <p:cNvPr id="8" name="Gerader Verbinder 7"/>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rot="16200000">
            <a:off x="10681976" y="4047465"/>
            <a:ext cx="2766647" cy="104400"/>
          </a:xfrm>
          <a:prstGeom prst="rect">
            <a:avLst/>
          </a:prstGeom>
        </p:spPr>
        <p:txBody>
          <a:bodyPr vert="horz" wrap="none" lIns="0" tIns="0" rIns="0" bIns="0" rtlCol="0">
            <a:noAutofit/>
          </a:bodyPr>
          <a:lstStyle>
            <a:defPPr/>
          </a:lstStyle>
          <a:p>
            <a:pPr>
              <a:lnSpc>
                <a:spcPct val="90000"/>
              </a:lnSpc>
              <a:spcBef>
                <a:spcPts val="300"/>
              </a:spcBef>
            </a:pPr>
            <a:r>
              <a:rPr lang="de-DE" sz="1000">
                <a:solidFill>
                  <a:srgbClr val="575756"/>
                </a:solidFill>
                <a:latin typeface="+mj-lt"/>
              </a:rPr>
              <a:t>Foto: © Raffael Stiborek – Agentur Wundermild</a:t>
            </a:r>
          </a:p>
        </p:txBody>
      </p:sp>
      <p:sp>
        <p:nvSpPr>
          <p:cNvPr id="9" name="Rechteck 8"/>
          <p:cNvSpPr/>
          <p:nvPr/>
        </p:nvSpPr>
        <p:spPr>
          <a:xfrm>
            <a:off x="9546336" y="1895921"/>
            <a:ext cx="2645664" cy="802420"/>
          </a:xfrm>
          <a:prstGeom prst="rect">
            <a:avLst/>
          </a:prstGeom>
          <a:solidFill>
            <a:srgbClr val="F9B000"/>
          </a:solidFill>
          <a:ln>
            <a:noFill/>
          </a:ln>
          <a:effectLst>
            <a:outerShdw blurRad="101600" dist="508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4800" b="1"/>
              <a:t>Modul 4</a:t>
            </a:r>
            <a:endParaRPr lang="de-DE" sz="4800" b="1"/>
          </a:p>
        </p:txBody>
      </p:sp>
    </p:spTree>
    <p:extLst>
      <p:ext uri="{BB962C8B-B14F-4D97-AF65-F5344CB8AC3E}">
        <p14:creationId xmlns:p14="http://schemas.microsoft.com/office/powerpoint/2010/main" val="1351650495"/>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p:cNvPicPr>
            <a:picLocks noGrp="1" noChangeAspect="1"/>
          </p:cNvPicPr>
          <p:nvPr>
            <p:ph type="pic" sz="quarter" idx="22"/>
          </p:nvPr>
        </p:nvPicPr>
        <p:blipFill>
          <a:blip r:embed="rId2">
            <a:extLst>
              <a:ext uri="{28A0092B-C50C-407E-A947-70E740481C1C}">
                <a14:useLocalDpi xmlns:a14="http://schemas.microsoft.com/office/drawing/2010/main"/>
              </a:ext>
            </a:extLst>
          </a:blip>
          <a:srcRect t="13213" b="26282"/>
          <a:stretch>
            <a:fillRect/>
          </a:stretch>
        </p:blipFill>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defPPr/>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3" name="Titel 2"/>
          <p:cNvSpPr>
            <a:spLocks noGrp="1"/>
          </p:cNvSpPr>
          <p:nvPr>
            <p:ph type="title"/>
          </p:nvPr>
        </p:nvSpPr>
        <p:spPr/>
        <p:txBody>
          <a:bodyPr>
            <a:normAutofit fontScale="90000"/>
          </a:bodyPr>
          <a:lstStyle>
            <a:defPPr/>
          </a:lstStyle>
          <a:p>
            <a:r>
              <a:rPr lang="de-DE"/>
              <a:t>Willkommen zum 4. Modul</a:t>
            </a:r>
          </a:p>
        </p:txBody>
      </p:sp>
      <p:sp>
        <p:nvSpPr>
          <p:cNvPr id="4" name="Textplatzhalter 3"/>
          <p:cNvSpPr>
            <a:spLocks noGrp="1"/>
          </p:cNvSpPr>
          <p:nvPr>
            <p:ph type="body" sz="quarter" idx="21"/>
          </p:nvPr>
        </p:nvSpPr>
        <p:spPr/>
        <p:txBody>
          <a:bodyPr>
            <a:normAutofit fontScale="85000" lnSpcReduction="20000"/>
          </a:bodyPr>
          <a:lstStyle>
            <a:defPPr/>
          </a:lstStyle>
          <a:p>
            <a:r>
              <a:rPr lang="de-DE"/>
              <a:t>Folgeerkrankungen, Sondersituationen</a:t>
            </a:r>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rot="16200000">
            <a:off x="10681975" y="5195879"/>
            <a:ext cx="2766647" cy="104400"/>
          </a:xfrm>
          <a:prstGeom prst="rect">
            <a:avLst/>
          </a:prstGeom>
        </p:spPr>
        <p:txBody>
          <a:bodyPr vert="horz" wrap="none" lIns="0" tIns="0" rIns="0" bIns="0" rtlCol="0">
            <a:noAutofit/>
          </a:bodyPr>
          <a:lstStyle>
            <a:defPPr/>
          </a:lstStyle>
          <a:p>
            <a:pPr>
              <a:lnSpc>
                <a:spcPct val="90000"/>
              </a:lnSpc>
              <a:spcBef>
                <a:spcPts val="300"/>
              </a:spcBef>
            </a:pPr>
            <a:r>
              <a:rPr lang="de-DE" sz="1000">
                <a:solidFill>
                  <a:schemeClr val="bg1"/>
                </a:solidFill>
              </a:rPr>
              <a:t>Foto: © Raffael Stiborek - Agentur Wundermild</a:t>
            </a:r>
          </a:p>
        </p:txBody>
      </p:sp>
      <p:sp>
        <p:nvSpPr>
          <p:cNvPr id="8" name="Rechteck 7"/>
          <p:cNvSpPr/>
          <p:nvPr/>
        </p:nvSpPr>
        <p:spPr>
          <a:xfrm>
            <a:off x="781787" y="0"/>
            <a:ext cx="2005610" cy="668053"/>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3600" b="1"/>
              <a:t>Modul 4</a:t>
            </a:r>
            <a:endParaRPr lang="de-DE" sz="3600" b="1"/>
          </a:p>
        </p:txBody>
      </p:sp>
    </p:spTree>
    <p:extLst>
      <p:ext uri="{BB962C8B-B14F-4D97-AF65-F5344CB8AC3E}">
        <p14:creationId xmlns:p14="http://schemas.microsoft.com/office/powerpoint/2010/main" val="3639035106"/>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defPPr/>
          </a:lstStyle>
          <a:p>
            <a:pPr>
              <a:defRPr/>
            </a:pPr>
            <a:r>
              <a:rPr lang="de-DE"/>
              <a:t>Was erwartet Sie heute?</a:t>
            </a:r>
          </a:p>
        </p:txBody>
      </p:sp>
      <p:sp>
        <p:nvSpPr>
          <p:cNvPr id="4" name="Inhaltsplatzhalter 3"/>
          <p:cNvSpPr>
            <a:spLocks noGrp="1"/>
          </p:cNvSpPr>
          <p:nvPr>
            <p:ph idx="1"/>
          </p:nvPr>
        </p:nvSpPr>
        <p:spPr/>
        <p:txBody>
          <a:bodyPr>
            <a:normAutofit/>
          </a:bodyPr>
          <a:lstStyle>
            <a:defPPr/>
          </a:lstStyle>
          <a:p>
            <a:pPr marL="0" indent="0">
              <a:buNone/>
            </a:pPr>
            <a:r>
              <a:rPr lang="de-DE" sz="2400" b="1">
                <a:solidFill>
                  <a:srgbClr val="3B5BA1"/>
                </a:solidFill>
              </a:rPr>
              <a:t>Themen</a:t>
            </a:r>
          </a:p>
          <a:p>
            <a:r>
              <a:rPr lang="de-DE" sz="2400"/>
              <a:t>Folgeerkrankungen des Diabetes</a:t>
            </a:r>
          </a:p>
          <a:p>
            <a:r>
              <a:rPr lang="de-AT" sz="2400"/>
              <a:t>Gesunde Augen</a:t>
            </a:r>
          </a:p>
          <a:p>
            <a:r>
              <a:rPr lang="de-AT" sz="2400"/>
              <a:t>Gesunde Zähne</a:t>
            </a:r>
            <a:endParaRPr lang="de-DE" sz="2400"/>
          </a:p>
          <a:p>
            <a:r>
              <a:rPr lang="de-DE" sz="2400"/>
              <a:t>Verhalten bei Krankheit</a:t>
            </a:r>
          </a:p>
          <a:p>
            <a:r>
              <a:rPr lang="de-AT" sz="2400"/>
              <a:t>Diabetes und Urlaub</a:t>
            </a:r>
            <a:endParaRPr lang="de-DE" sz="2400"/>
          </a:p>
          <a:p>
            <a:r>
              <a:rPr lang="de-DE" sz="2400"/>
              <a:t>Wichtige Kontrolluntersuchungen</a:t>
            </a:r>
          </a:p>
          <a:p>
            <a:r>
              <a:rPr lang="de-AT" sz="2400"/>
              <a:t>Psychische Gesundheit</a:t>
            </a:r>
            <a:endParaRPr lang="de-DE" sz="2400"/>
          </a:p>
          <a:p>
            <a:endParaRPr lang="de-DE" sz="2400"/>
          </a:p>
        </p:txBody>
      </p:sp>
      <p:sp>
        <p:nvSpPr>
          <p:cNvPr id="5" name="Rechteck 4"/>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4</a:t>
            </a:r>
            <a:endParaRPr lang="de-DE" sz="2800" b="1"/>
          </a:p>
        </p:txBody>
      </p:sp>
      <p:sp>
        <p:nvSpPr>
          <p:cNvPr id="6" name="Bildplatzhalter 5"/>
          <p:cNvSpPr>
            <a:spLocks noGrp="1"/>
          </p:cNvSpPr>
          <p:nvPr>
            <p:ph type="pic" idx="10"/>
          </p:nvPr>
        </p:nvSpPr>
        <p:spPr/>
        <p:txBody>
          <a:bodyPr/>
          <a:lstStyle>
            <a:defPPr/>
          </a:lstStyle>
          <a:p>
            <a:endParaRPr lang="de-AT"/>
          </a:p>
        </p:txBody>
      </p:sp>
      <p:pic>
        <p:nvPicPr>
          <p:cNvPr id="8" name="Bildplatzhalter 4"/>
          <p:cNvPicPr>
            <a:picLocks noChangeAspect="1"/>
          </p:cNvPicPr>
          <p:nvPr/>
        </p:nvPicPr>
        <p:blipFill>
          <a:blip r:embed="rId3" cstate="screen">
            <a:extLst>
              <a:ext uri="{28A0092B-C50C-407E-A947-70E740481C1C}">
                <a14:useLocalDpi xmlns:a14="http://schemas.microsoft.com/office/drawing/2010/main"/>
              </a:ext>
            </a:extLst>
          </a:blip>
          <a:srcRect l="20434" r="22026"/>
          <a:stretch>
            <a:fillRect/>
          </a:stretch>
        </p:blipFill>
        <p:spPr>
          <a:xfrm>
            <a:off x="7597302" y="1825626"/>
            <a:ext cx="3756497" cy="4351338"/>
          </a:xfrm>
          <a:prstGeom prst="rect">
            <a:avLst/>
          </a:prstGeom>
        </p:spPr>
      </p:pic>
      <p:sp>
        <p:nvSpPr>
          <p:cNvPr id="10" name="Textfeld 9"/>
          <p:cNvSpPr txBox="1"/>
          <p:nvPr/>
        </p:nvSpPr>
        <p:spPr>
          <a:xfrm>
            <a:off x="7611065" y="6247833"/>
            <a:ext cx="2766647" cy="237638"/>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BlurryMe </a:t>
            </a:r>
            <a:r>
              <a:rPr kumimoji="0" lang="de-DE" sz="1000" b="0" i="0" u="none" strike="noStrike" kern="1200" cap="none" spc="0" normalizeH="0" baseline="0" noProof="0">
                <a:ln>
                  <a:noFill/>
                </a:ln>
                <a:solidFill>
                  <a:srgbClr val="575756"/>
                </a:solidFill>
                <a:effectLst/>
                <a:uLnTx/>
                <a:uFillTx/>
                <a:latin typeface="+mj-lt"/>
                <a:ea typeface="+mn-ea"/>
                <a:cs typeface="+mn-cs"/>
              </a:rPr>
              <a:t>– Shutterstock.com</a:t>
            </a:r>
          </a:p>
        </p:txBody>
      </p:sp>
    </p:spTree>
    <p:extLst>
      <p:ext uri="{BB962C8B-B14F-4D97-AF65-F5344CB8AC3E}">
        <p14:creationId xmlns:p14="http://schemas.microsoft.com/office/powerpoint/2010/main" val="168365834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fontScale="90000"/>
          </a:bodyPr>
          <a:lstStyle>
            <a:defPPr/>
          </a:lstStyle>
          <a:p>
            <a:r>
              <a:rPr lang="de-AT" altLang="de-DE"/>
              <a:t>HbA1c – das Blutzuckergedächtnis</a:t>
            </a:r>
            <a:endParaRPr lang="de-DE"/>
          </a:p>
        </p:txBody>
      </p:sp>
      <p:sp>
        <p:nvSpPr>
          <p:cNvPr id="2" name="Textfeld 1"/>
          <p:cNvSpPr txBox="1"/>
          <p:nvPr/>
        </p:nvSpPr>
        <p:spPr>
          <a:xfrm>
            <a:off x="1209964" y="2179782"/>
            <a:ext cx="45719" cy="45719"/>
          </a:xfrm>
          <a:prstGeom prst="rect">
            <a:avLst/>
          </a:prstGeom>
        </p:spPr>
        <p:txBody>
          <a:bodyPr vert="horz" wrap="square" lIns="0" tIns="0" rIns="0" bIns="0" rtlCol="0">
            <a:noAutofit/>
          </a:bodyPr>
          <a:lstStyle>
            <a:defPPr/>
          </a:lstStyle>
          <a:p>
            <a:pPr marL="0" marR="0" indent="0" algn="l" defTabSz="914400" rtl="0" eaLnBrk="1" fontAlgn="auto" latinLnBrk="0" hangingPunct="1">
              <a:lnSpc>
                <a:spcPct val="90000"/>
              </a:lnSpc>
              <a:spcBef>
                <a:spcPts val="300"/>
              </a:spcBef>
              <a:spcAft>
                <a:spcPct val="0"/>
              </a:spcAft>
              <a:buClrTx/>
              <a:buSzTx/>
              <a:buFont typeface="Arial" panose="020B0604020202020204" pitchFamily="34" charset="0"/>
              <a:buNone/>
            </a:pPr>
            <a:endParaRPr kumimoji="0" lang="de-DE" sz="4800" b="0" i="0" u="none" strike="noStrike" kern="1200" cap="none" spc="0" normalizeH="0" baseline="0" noProof="0">
              <a:ln>
                <a:noFill/>
              </a:ln>
              <a:solidFill>
                <a:srgbClr val="575756"/>
              </a:solidFill>
              <a:effectLst/>
              <a:uLnTx/>
              <a:uFillTx/>
              <a:latin typeface="+mj-lt"/>
              <a:ea typeface="+mn-ea"/>
              <a:cs typeface="+mn-cs"/>
            </a:endParaRPr>
          </a:p>
        </p:txBody>
      </p:sp>
      <p:sp>
        <p:nvSpPr>
          <p:cNvPr id="3" name="Rechteck 2"/>
          <p:cNvSpPr/>
          <p:nvPr/>
        </p:nvSpPr>
        <p:spPr>
          <a:xfrm>
            <a:off x="838200" y="1764144"/>
            <a:ext cx="2135909" cy="4257040"/>
          </a:xfrm>
          <a:prstGeom prst="rect">
            <a:avLst/>
          </a:prstGeom>
          <a:solidFill>
            <a:srgbClr val="3B5B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400" b="1">
                <a:solidFill>
                  <a:schemeClr val="bg1"/>
                </a:solidFill>
              </a:rPr>
              <a:t>HbA1c</a:t>
            </a:r>
          </a:p>
          <a:p>
            <a:pPr algn="ctr"/>
            <a:r>
              <a:rPr lang="de-AT">
                <a:solidFill>
                  <a:schemeClr val="bg1"/>
                </a:solidFill>
              </a:rPr>
              <a:t>(Langzeit-Wert)</a:t>
            </a:r>
          </a:p>
          <a:p>
            <a:pPr algn="ctr"/>
            <a:endParaRPr lang="de-AT">
              <a:solidFill>
                <a:schemeClr val="bg1"/>
              </a:solidFill>
            </a:endParaRPr>
          </a:p>
          <a:p>
            <a:pPr algn="ctr"/>
            <a:r>
              <a:rPr lang="de-DE">
                <a:solidFill>
                  <a:schemeClr val="bg1"/>
                </a:solidFill>
              </a:rPr>
              <a:t>spiegelt die durchschnittlichen  Blutzuckerwerte </a:t>
            </a:r>
            <a:br>
              <a:rPr lang="de-DE">
                <a:solidFill>
                  <a:schemeClr val="bg1"/>
                </a:solidFill>
              </a:rPr>
            </a:br>
            <a:r>
              <a:rPr lang="de-DE">
                <a:solidFill>
                  <a:schemeClr val="bg1"/>
                </a:solidFill>
              </a:rPr>
              <a:t>der vergangenen </a:t>
            </a:r>
            <a:br>
              <a:rPr lang="de-DE">
                <a:solidFill>
                  <a:schemeClr val="bg1"/>
                </a:solidFill>
              </a:rPr>
            </a:br>
            <a:r>
              <a:rPr lang="de-DE">
                <a:solidFill>
                  <a:schemeClr val="bg1"/>
                </a:solidFill>
              </a:rPr>
              <a:t>8 bis 12 Wochen </a:t>
            </a:r>
          </a:p>
        </p:txBody>
      </p:sp>
      <p:sp>
        <p:nvSpPr>
          <p:cNvPr id="9" name="Rechteck 8"/>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1</a:t>
            </a:r>
            <a:endParaRPr lang="de-DE" sz="2800" b="1"/>
          </a:p>
        </p:txBody>
      </p:sp>
      <p:graphicFrame>
        <p:nvGraphicFramePr>
          <p:cNvPr id="10" name="Inhaltsplatzhalter 6"/>
          <p:cNvGraphicFramePr>
            <a:graphicFrameLocks noGrp="1"/>
          </p:cNvGraphicFramePr>
          <p:nvPr>
            <p:ph sz="half" idx="1"/>
            <p:extLst>
              <p:ext uri="{D42A27DB-BD31-4B8C-83A1-F6EECF244321}">
                <p14:modId xmlns:p14="http://schemas.microsoft.com/office/powerpoint/2010/main" val="3987749124"/>
              </p:ext>
            </p:extLst>
          </p:nvPr>
        </p:nvGraphicFramePr>
        <p:xfrm>
          <a:off x="3138701" y="1764144"/>
          <a:ext cx="4032000" cy="4257040"/>
        </p:xfrm>
        <a:graphic>
          <a:graphicData uri="http://schemas.openxmlformats.org/drawingml/2006/table">
            <a:tbl>
              <a:tblPr firstRow="1" bandRow="1">
                <a:tableStyleId>{5C22544A-7EE6-4342-B048-85BDC9FD1C3A}</a:tableStyleId>
              </a:tblPr>
              <a:tblGrid>
                <a:gridCol w="1344000">
                  <a:extLst>
                    <a:ext uri="{9D8B030D-6E8A-4147-A177-3AD203B41FA5}">
                      <a16:colId xmlns:a16="http://schemas.microsoft.com/office/drawing/2014/main" val="3012546057"/>
                    </a:ext>
                  </a:extLst>
                </a:gridCol>
                <a:gridCol w="1344000">
                  <a:extLst>
                    <a:ext uri="{9D8B030D-6E8A-4147-A177-3AD203B41FA5}">
                      <a16:colId xmlns:a16="http://schemas.microsoft.com/office/drawing/2014/main" val="3373250099"/>
                    </a:ext>
                  </a:extLst>
                </a:gridCol>
                <a:gridCol w="1344000">
                  <a:extLst>
                    <a:ext uri="{9D8B030D-6E8A-4147-A177-3AD203B41FA5}">
                      <a16:colId xmlns:a16="http://schemas.microsoft.com/office/drawing/2014/main" val="2080311133"/>
                    </a:ext>
                  </a:extLst>
                </a:gridCol>
              </a:tblGrid>
              <a:tr h="340652">
                <a:tc>
                  <a:txBody>
                    <a:bodyPr/>
                    <a:lstStyle>
                      <a:defPPr/>
                    </a:lstStyle>
                    <a:p>
                      <a:pPr algn="ctr" rtl="0"/>
                      <a:br>
                        <a:rPr lang="de-DE" sz="1000" b="1" i="0" u="none" strike="noStrike" kern="1200" baseline="30000">
                          <a:solidFill>
                            <a:schemeClr val="lt1"/>
                          </a:solidFill>
                          <a:latin typeface="+mn-lt"/>
                          <a:ea typeface="+mn-ea"/>
                          <a:cs typeface="+mn-cs"/>
                        </a:rPr>
                      </a:br>
                      <a:r>
                        <a:rPr lang="de-DE" sz="2000" b="1" i="0" u="none" strike="noStrike" kern="1200" baseline="30000">
                          <a:solidFill>
                            <a:schemeClr val="lt1"/>
                          </a:solidFill>
                          <a:latin typeface="+mn-lt"/>
                          <a:ea typeface="+mn-ea"/>
                          <a:cs typeface="+mn-cs"/>
                        </a:rPr>
                        <a:t>HbA1c in</a:t>
                      </a:r>
                      <a:br>
                        <a:rPr lang="de-DE" sz="2000" b="1" i="0" u="none" strike="noStrike" kern="1200" baseline="30000">
                          <a:solidFill>
                            <a:schemeClr val="lt1"/>
                          </a:solidFill>
                          <a:latin typeface="+mn-lt"/>
                          <a:ea typeface="+mn-ea"/>
                          <a:cs typeface="+mn-cs"/>
                        </a:rPr>
                      </a:br>
                      <a:r>
                        <a:rPr lang="de-DE" sz="2000" b="1" i="0" u="none" strike="noStrike" kern="1200" baseline="30000">
                          <a:solidFill>
                            <a:schemeClr val="lt1"/>
                          </a:solidFill>
                          <a:latin typeface="+mn-lt"/>
                          <a:ea typeface="+mn-ea"/>
                          <a:cs typeface="+mn-cs"/>
                        </a:rPr>
                        <a:t>mmol/mol</a:t>
                      </a:r>
                    </a:p>
                  </a:txBody>
                  <a:tcPr>
                    <a:solidFill>
                      <a:srgbClr val="3B5BA1"/>
                    </a:solidFill>
                  </a:tcPr>
                </a:tc>
                <a:tc>
                  <a:txBody>
                    <a:bodyPr/>
                    <a:lstStyle>
                      <a:defPPr/>
                    </a:lstStyle>
                    <a:p>
                      <a:pPr algn="ctr" rtl="0"/>
                      <a:endParaRPr lang="de-DE" sz="1000" b="1" i="0" u="none" strike="noStrike" kern="1200" baseline="30000">
                        <a:solidFill>
                          <a:schemeClr val="lt1"/>
                        </a:solidFill>
                        <a:latin typeface="+mn-lt"/>
                        <a:ea typeface="+mn-ea"/>
                        <a:cs typeface="+mn-cs"/>
                      </a:endParaRPr>
                    </a:p>
                    <a:p>
                      <a:pPr algn="ctr" rtl="0"/>
                      <a:r>
                        <a:rPr lang="de-DE" sz="2000" b="1" i="0" u="none" strike="noStrike" kern="1200" baseline="30000">
                          <a:solidFill>
                            <a:schemeClr val="lt1"/>
                          </a:solidFill>
                          <a:latin typeface="+mn-lt"/>
                          <a:ea typeface="+mn-ea"/>
                          <a:cs typeface="+mn-cs"/>
                        </a:rPr>
                        <a:t>HbA1c in %</a:t>
                      </a:r>
                      <a:endParaRPr lang="de-DE" sz="2000">
                        <a:latin typeface="+mn-lt"/>
                      </a:endParaRPr>
                    </a:p>
                  </a:txBody>
                  <a:tcPr>
                    <a:solidFill>
                      <a:srgbClr val="3B5BA1"/>
                    </a:solidFill>
                  </a:tcPr>
                </a:tc>
                <a:tc>
                  <a:txBody>
                    <a:bodyPr/>
                    <a:lstStyle>
                      <a:defPPr/>
                    </a:lstStyle>
                    <a:p>
                      <a:pPr algn="ctr" rtl="0"/>
                      <a:endParaRPr lang="de-DE" sz="1000" b="1" i="0" u="none" strike="noStrike" kern="1200" baseline="30000">
                        <a:solidFill>
                          <a:schemeClr val="lt1"/>
                        </a:solidFill>
                        <a:latin typeface="+mn-lt"/>
                        <a:ea typeface="+mn-ea"/>
                        <a:cs typeface="+mn-cs"/>
                      </a:endParaRPr>
                    </a:p>
                    <a:p>
                      <a:pPr algn="ctr" rtl="0"/>
                      <a:r>
                        <a:rPr lang="de-DE" sz="2000" b="1" i="0" u="none" strike="noStrike" kern="1200" baseline="30000">
                          <a:solidFill>
                            <a:schemeClr val="lt1"/>
                          </a:solidFill>
                          <a:latin typeface="+mn-lt"/>
                          <a:ea typeface="+mn-ea"/>
                          <a:cs typeface="+mn-cs"/>
                        </a:rPr>
                        <a:t>Ø BZ in mg/dl</a:t>
                      </a:r>
                      <a:endParaRPr lang="de-DE" sz="2000">
                        <a:latin typeface="+mn-lt"/>
                      </a:endParaRPr>
                    </a:p>
                  </a:txBody>
                  <a:tcPr>
                    <a:solidFill>
                      <a:srgbClr val="3B5BA1"/>
                    </a:solidFill>
                  </a:tcPr>
                </a:tc>
                <a:extLst>
                  <a:ext uri="{0D108BD9-81ED-4DB2-BD59-A6C34878D82A}">
                    <a16:rowId xmlns:a16="http://schemas.microsoft.com/office/drawing/2014/main" val="2133308580"/>
                  </a:ext>
                </a:extLst>
              </a:tr>
              <a:tr h="318816">
                <a:tc>
                  <a:txBody>
                    <a:bodyPr/>
                    <a:lstStyle>
                      <a:defPPr/>
                    </a:lstStyle>
                    <a:p>
                      <a:pPr algn="ctr"/>
                      <a:r>
                        <a:rPr lang="de-DE"/>
                        <a:t>31</a:t>
                      </a:r>
                    </a:p>
                  </a:txBody>
                  <a:tcPr>
                    <a:solidFill>
                      <a:srgbClr val="E4E4F2"/>
                    </a:solidFill>
                  </a:tcPr>
                </a:tc>
                <a:tc>
                  <a:txBody>
                    <a:bodyPr/>
                    <a:lstStyle>
                      <a:defPPr/>
                    </a:lstStyle>
                    <a:p>
                      <a:pPr algn="ctr"/>
                      <a:r>
                        <a:rPr lang="de-DE"/>
                        <a:t>5</a:t>
                      </a:r>
                    </a:p>
                  </a:txBody>
                  <a:tcPr>
                    <a:solidFill>
                      <a:srgbClr val="E4E4F2"/>
                    </a:solidFill>
                  </a:tcPr>
                </a:tc>
                <a:tc>
                  <a:txBody>
                    <a:bodyPr/>
                    <a:lstStyle>
                      <a:defPPr/>
                    </a:lstStyle>
                    <a:p>
                      <a:pPr algn="ctr"/>
                      <a:r>
                        <a:rPr lang="de-DE"/>
                        <a:t>101</a:t>
                      </a:r>
                    </a:p>
                  </a:txBody>
                  <a:tcPr>
                    <a:solidFill>
                      <a:srgbClr val="E4E4F2"/>
                    </a:solidFill>
                  </a:tcPr>
                </a:tc>
                <a:extLst>
                  <a:ext uri="{0D108BD9-81ED-4DB2-BD59-A6C34878D82A}">
                    <a16:rowId xmlns:a16="http://schemas.microsoft.com/office/drawing/2014/main" val="2519038899"/>
                  </a:ext>
                </a:extLst>
              </a:tr>
              <a:tr h="318816">
                <a:tc>
                  <a:txBody>
                    <a:bodyPr/>
                    <a:lstStyle>
                      <a:defPPr/>
                    </a:lstStyle>
                    <a:p>
                      <a:pPr algn="ctr"/>
                      <a:r>
                        <a:rPr lang="de-DE"/>
                        <a:t>37</a:t>
                      </a:r>
                    </a:p>
                  </a:txBody>
                  <a:tcPr>
                    <a:solidFill>
                      <a:srgbClr val="E4E4F2"/>
                    </a:solidFill>
                  </a:tcPr>
                </a:tc>
                <a:tc>
                  <a:txBody>
                    <a:bodyPr/>
                    <a:lstStyle>
                      <a:defPPr/>
                    </a:lstStyle>
                    <a:p>
                      <a:pPr algn="ctr"/>
                      <a:r>
                        <a:rPr lang="de-DE"/>
                        <a:t>5,5</a:t>
                      </a:r>
                    </a:p>
                  </a:txBody>
                  <a:tcPr>
                    <a:solidFill>
                      <a:srgbClr val="E4E4F2"/>
                    </a:solidFill>
                  </a:tcPr>
                </a:tc>
                <a:tc>
                  <a:txBody>
                    <a:bodyPr/>
                    <a:lstStyle>
                      <a:defPPr/>
                    </a:lstStyle>
                    <a:p>
                      <a:pPr algn="ctr"/>
                      <a:r>
                        <a:rPr lang="de-DE"/>
                        <a:t>119</a:t>
                      </a:r>
                    </a:p>
                  </a:txBody>
                  <a:tcPr>
                    <a:solidFill>
                      <a:srgbClr val="E4E4F2"/>
                    </a:solidFill>
                  </a:tcPr>
                </a:tc>
                <a:extLst>
                  <a:ext uri="{0D108BD9-81ED-4DB2-BD59-A6C34878D82A}">
                    <a16:rowId xmlns:a16="http://schemas.microsoft.com/office/drawing/2014/main" val="802426155"/>
                  </a:ext>
                </a:extLst>
              </a:tr>
              <a:tr h="318816">
                <a:tc>
                  <a:txBody>
                    <a:bodyPr/>
                    <a:lstStyle>
                      <a:defPPr/>
                    </a:lstStyle>
                    <a:p>
                      <a:pPr algn="ctr"/>
                      <a:r>
                        <a:rPr lang="de-DE"/>
                        <a:t>42</a:t>
                      </a:r>
                    </a:p>
                  </a:txBody>
                  <a:tcPr>
                    <a:solidFill>
                      <a:srgbClr val="E4E4F2"/>
                    </a:solidFill>
                  </a:tcPr>
                </a:tc>
                <a:tc>
                  <a:txBody>
                    <a:bodyPr/>
                    <a:lstStyle>
                      <a:defPPr/>
                    </a:lstStyle>
                    <a:p>
                      <a:pPr algn="ctr"/>
                      <a:r>
                        <a:rPr lang="de-DE"/>
                        <a:t>6</a:t>
                      </a:r>
                    </a:p>
                  </a:txBody>
                  <a:tcPr>
                    <a:solidFill>
                      <a:srgbClr val="E4E4F2"/>
                    </a:solidFill>
                  </a:tcPr>
                </a:tc>
                <a:tc>
                  <a:txBody>
                    <a:bodyPr/>
                    <a:lstStyle>
                      <a:defPPr/>
                    </a:lstStyle>
                    <a:p>
                      <a:pPr algn="ctr"/>
                      <a:r>
                        <a:rPr lang="de-DE"/>
                        <a:t>136</a:t>
                      </a:r>
                    </a:p>
                  </a:txBody>
                  <a:tcPr>
                    <a:solidFill>
                      <a:srgbClr val="E4E4F2"/>
                    </a:solidFill>
                  </a:tcPr>
                </a:tc>
                <a:extLst>
                  <a:ext uri="{0D108BD9-81ED-4DB2-BD59-A6C34878D82A}">
                    <a16:rowId xmlns:a16="http://schemas.microsoft.com/office/drawing/2014/main" val="4161666380"/>
                  </a:ext>
                </a:extLst>
              </a:tr>
              <a:tr h="318816">
                <a:tc>
                  <a:txBody>
                    <a:bodyPr/>
                    <a:lstStyle>
                      <a:defPPr/>
                    </a:lstStyle>
                    <a:p>
                      <a:pPr algn="ctr"/>
                      <a:r>
                        <a:rPr lang="de-DE"/>
                        <a:t>48</a:t>
                      </a:r>
                    </a:p>
                  </a:txBody>
                  <a:tcPr>
                    <a:solidFill>
                      <a:srgbClr val="E4E4F2"/>
                    </a:solidFill>
                  </a:tcPr>
                </a:tc>
                <a:tc>
                  <a:txBody>
                    <a:bodyPr/>
                    <a:lstStyle>
                      <a:defPPr/>
                    </a:lstStyle>
                    <a:p>
                      <a:pPr algn="ctr"/>
                      <a:r>
                        <a:rPr lang="de-DE"/>
                        <a:t>6,5</a:t>
                      </a:r>
                    </a:p>
                  </a:txBody>
                  <a:tcPr>
                    <a:solidFill>
                      <a:srgbClr val="E4E4F2"/>
                    </a:solidFill>
                  </a:tcPr>
                </a:tc>
                <a:tc>
                  <a:txBody>
                    <a:bodyPr/>
                    <a:lstStyle>
                      <a:defPPr/>
                    </a:lstStyle>
                    <a:p>
                      <a:pPr algn="ctr"/>
                      <a:r>
                        <a:rPr lang="de-DE"/>
                        <a:t>154</a:t>
                      </a:r>
                    </a:p>
                  </a:txBody>
                  <a:tcPr>
                    <a:solidFill>
                      <a:srgbClr val="E4E4F2"/>
                    </a:solidFill>
                  </a:tcPr>
                </a:tc>
                <a:extLst>
                  <a:ext uri="{0D108BD9-81ED-4DB2-BD59-A6C34878D82A}">
                    <a16:rowId xmlns:a16="http://schemas.microsoft.com/office/drawing/2014/main" val="2358233558"/>
                  </a:ext>
                </a:extLst>
              </a:tr>
              <a:tr h="318816">
                <a:tc>
                  <a:txBody>
                    <a:bodyPr/>
                    <a:lstStyle>
                      <a:defPPr/>
                    </a:lstStyle>
                    <a:p>
                      <a:pPr algn="ctr"/>
                      <a:r>
                        <a:rPr lang="de-DE"/>
                        <a:t>53</a:t>
                      </a:r>
                    </a:p>
                  </a:txBody>
                  <a:tcPr>
                    <a:solidFill>
                      <a:srgbClr val="E4E4F2"/>
                    </a:solidFill>
                  </a:tcPr>
                </a:tc>
                <a:tc>
                  <a:txBody>
                    <a:bodyPr/>
                    <a:lstStyle>
                      <a:defPPr/>
                    </a:lstStyle>
                    <a:p>
                      <a:pPr algn="ctr"/>
                      <a:r>
                        <a:rPr lang="de-DE"/>
                        <a:t>7</a:t>
                      </a:r>
                    </a:p>
                  </a:txBody>
                  <a:tcPr>
                    <a:solidFill>
                      <a:srgbClr val="E4E4F2"/>
                    </a:solidFill>
                  </a:tcPr>
                </a:tc>
                <a:tc>
                  <a:txBody>
                    <a:bodyPr/>
                    <a:lstStyle>
                      <a:defPPr/>
                    </a:lstStyle>
                    <a:p>
                      <a:pPr algn="ctr"/>
                      <a:r>
                        <a:rPr lang="de-DE"/>
                        <a:t>172</a:t>
                      </a:r>
                    </a:p>
                  </a:txBody>
                  <a:tcPr>
                    <a:solidFill>
                      <a:srgbClr val="E4E4F2"/>
                    </a:solidFill>
                  </a:tcPr>
                </a:tc>
                <a:extLst>
                  <a:ext uri="{0D108BD9-81ED-4DB2-BD59-A6C34878D82A}">
                    <a16:rowId xmlns:a16="http://schemas.microsoft.com/office/drawing/2014/main" val="1215883437"/>
                  </a:ext>
                </a:extLst>
              </a:tr>
              <a:tr h="318816">
                <a:tc>
                  <a:txBody>
                    <a:bodyPr/>
                    <a:lstStyle>
                      <a:defPPr/>
                    </a:lstStyle>
                    <a:p>
                      <a:pPr algn="ctr"/>
                      <a:r>
                        <a:rPr lang="de-DE"/>
                        <a:t>58</a:t>
                      </a:r>
                    </a:p>
                  </a:txBody>
                  <a:tcPr>
                    <a:solidFill>
                      <a:srgbClr val="E4E4F2"/>
                    </a:solidFill>
                  </a:tcPr>
                </a:tc>
                <a:tc>
                  <a:txBody>
                    <a:bodyPr/>
                    <a:lstStyle>
                      <a:defPPr/>
                    </a:lstStyle>
                    <a:p>
                      <a:pPr algn="ctr"/>
                      <a:r>
                        <a:rPr lang="de-DE"/>
                        <a:t>7,5</a:t>
                      </a:r>
                    </a:p>
                  </a:txBody>
                  <a:tcPr>
                    <a:solidFill>
                      <a:srgbClr val="E4E4F2"/>
                    </a:solidFill>
                  </a:tcPr>
                </a:tc>
                <a:tc>
                  <a:txBody>
                    <a:bodyPr/>
                    <a:lstStyle>
                      <a:defPPr/>
                    </a:lstStyle>
                    <a:p>
                      <a:pPr algn="ctr"/>
                      <a:r>
                        <a:rPr lang="de-DE"/>
                        <a:t>190</a:t>
                      </a:r>
                    </a:p>
                  </a:txBody>
                  <a:tcPr>
                    <a:solidFill>
                      <a:srgbClr val="E4E4F2"/>
                    </a:solidFill>
                  </a:tcPr>
                </a:tc>
                <a:extLst>
                  <a:ext uri="{0D108BD9-81ED-4DB2-BD59-A6C34878D82A}">
                    <a16:rowId xmlns:a16="http://schemas.microsoft.com/office/drawing/2014/main" val="3732485536"/>
                  </a:ext>
                </a:extLst>
              </a:tr>
              <a:tr h="318816">
                <a:tc>
                  <a:txBody>
                    <a:bodyPr/>
                    <a:lstStyle>
                      <a:defPPr/>
                    </a:lstStyle>
                    <a:p>
                      <a:pPr algn="ctr"/>
                      <a:r>
                        <a:rPr lang="de-DE"/>
                        <a:t>64</a:t>
                      </a:r>
                    </a:p>
                  </a:txBody>
                  <a:tcPr>
                    <a:solidFill>
                      <a:srgbClr val="E4E4F2"/>
                    </a:solidFill>
                  </a:tcPr>
                </a:tc>
                <a:tc>
                  <a:txBody>
                    <a:bodyPr/>
                    <a:lstStyle>
                      <a:defPPr/>
                    </a:lstStyle>
                    <a:p>
                      <a:pPr algn="ctr"/>
                      <a:r>
                        <a:rPr lang="de-DE"/>
                        <a:t>8</a:t>
                      </a:r>
                    </a:p>
                  </a:txBody>
                  <a:tcPr>
                    <a:solidFill>
                      <a:srgbClr val="E4E4F2"/>
                    </a:solidFill>
                  </a:tcPr>
                </a:tc>
                <a:tc>
                  <a:txBody>
                    <a:bodyPr/>
                    <a:lstStyle>
                      <a:defPPr/>
                    </a:lstStyle>
                    <a:p>
                      <a:pPr algn="ctr"/>
                      <a:r>
                        <a:rPr lang="de-DE"/>
                        <a:t>208</a:t>
                      </a:r>
                    </a:p>
                  </a:txBody>
                  <a:tcPr>
                    <a:solidFill>
                      <a:srgbClr val="E4E4F2"/>
                    </a:solidFill>
                  </a:tcPr>
                </a:tc>
                <a:extLst>
                  <a:ext uri="{0D108BD9-81ED-4DB2-BD59-A6C34878D82A}">
                    <a16:rowId xmlns:a16="http://schemas.microsoft.com/office/drawing/2014/main" val="1274922005"/>
                  </a:ext>
                </a:extLst>
              </a:tr>
              <a:tr h="318816">
                <a:tc>
                  <a:txBody>
                    <a:bodyPr/>
                    <a:lstStyle>
                      <a:defPPr/>
                    </a:lstStyle>
                    <a:p>
                      <a:pPr algn="ctr"/>
                      <a:r>
                        <a:rPr lang="de-DE"/>
                        <a:t>69</a:t>
                      </a:r>
                    </a:p>
                  </a:txBody>
                  <a:tcPr>
                    <a:solidFill>
                      <a:srgbClr val="E4E4F2"/>
                    </a:solidFill>
                  </a:tcPr>
                </a:tc>
                <a:tc>
                  <a:txBody>
                    <a:bodyPr/>
                    <a:lstStyle>
                      <a:defPPr/>
                    </a:lstStyle>
                    <a:p>
                      <a:pPr algn="ctr"/>
                      <a:r>
                        <a:rPr lang="de-DE"/>
                        <a:t>8,5</a:t>
                      </a:r>
                    </a:p>
                  </a:txBody>
                  <a:tcPr>
                    <a:solidFill>
                      <a:srgbClr val="E4E4F2"/>
                    </a:solidFill>
                  </a:tcPr>
                </a:tc>
                <a:tc>
                  <a:txBody>
                    <a:bodyPr/>
                    <a:lstStyle>
                      <a:defPPr/>
                    </a:lstStyle>
                    <a:p>
                      <a:pPr algn="ctr"/>
                      <a:r>
                        <a:rPr lang="de-DE"/>
                        <a:t>225</a:t>
                      </a:r>
                    </a:p>
                  </a:txBody>
                  <a:tcPr>
                    <a:solidFill>
                      <a:srgbClr val="E4E4F2"/>
                    </a:solidFill>
                  </a:tcPr>
                </a:tc>
                <a:extLst>
                  <a:ext uri="{0D108BD9-81ED-4DB2-BD59-A6C34878D82A}">
                    <a16:rowId xmlns:a16="http://schemas.microsoft.com/office/drawing/2014/main" val="1565634923"/>
                  </a:ext>
                </a:extLst>
              </a:tr>
              <a:tr h="318816">
                <a:tc>
                  <a:txBody>
                    <a:bodyPr/>
                    <a:lstStyle>
                      <a:defPPr/>
                    </a:lstStyle>
                    <a:p>
                      <a:pPr algn="ctr"/>
                      <a:r>
                        <a:rPr lang="de-DE"/>
                        <a:t>75</a:t>
                      </a:r>
                    </a:p>
                  </a:txBody>
                  <a:tcPr>
                    <a:solidFill>
                      <a:srgbClr val="E4E4F2"/>
                    </a:solidFill>
                  </a:tcPr>
                </a:tc>
                <a:tc>
                  <a:txBody>
                    <a:bodyPr/>
                    <a:lstStyle>
                      <a:defPPr/>
                    </a:lstStyle>
                    <a:p>
                      <a:pPr algn="ctr"/>
                      <a:r>
                        <a:rPr lang="de-DE"/>
                        <a:t>9</a:t>
                      </a:r>
                    </a:p>
                  </a:txBody>
                  <a:tcPr>
                    <a:solidFill>
                      <a:srgbClr val="E4E4F2"/>
                    </a:solidFill>
                  </a:tcPr>
                </a:tc>
                <a:tc>
                  <a:txBody>
                    <a:bodyPr/>
                    <a:lstStyle>
                      <a:defPPr/>
                    </a:lstStyle>
                    <a:p>
                      <a:pPr algn="ctr"/>
                      <a:r>
                        <a:rPr lang="de-DE"/>
                        <a:t>243</a:t>
                      </a:r>
                    </a:p>
                  </a:txBody>
                  <a:tcPr>
                    <a:solidFill>
                      <a:srgbClr val="E4E4F2"/>
                    </a:solidFill>
                  </a:tcPr>
                </a:tc>
                <a:extLst>
                  <a:ext uri="{0D108BD9-81ED-4DB2-BD59-A6C34878D82A}">
                    <a16:rowId xmlns:a16="http://schemas.microsoft.com/office/drawing/2014/main" val="1919086194"/>
                  </a:ext>
                </a:extLst>
              </a:tr>
              <a:tr h="318816">
                <a:tc>
                  <a:txBody>
                    <a:bodyPr/>
                    <a:lstStyle>
                      <a:defPPr/>
                    </a:lstStyle>
                    <a:p>
                      <a:pPr algn="ctr"/>
                      <a:r>
                        <a:rPr lang="de-DE"/>
                        <a:t>80</a:t>
                      </a:r>
                    </a:p>
                  </a:txBody>
                  <a:tcPr>
                    <a:solidFill>
                      <a:srgbClr val="E4E4F2"/>
                    </a:solidFill>
                  </a:tcPr>
                </a:tc>
                <a:tc>
                  <a:txBody>
                    <a:bodyPr/>
                    <a:lstStyle>
                      <a:defPPr/>
                    </a:lstStyle>
                    <a:p>
                      <a:pPr algn="ctr"/>
                      <a:r>
                        <a:rPr lang="de-DE"/>
                        <a:t>9,5</a:t>
                      </a:r>
                    </a:p>
                  </a:txBody>
                  <a:tcPr>
                    <a:solidFill>
                      <a:srgbClr val="E4E4F2"/>
                    </a:solidFill>
                  </a:tcPr>
                </a:tc>
                <a:tc>
                  <a:txBody>
                    <a:bodyPr/>
                    <a:lstStyle>
                      <a:defPPr/>
                    </a:lstStyle>
                    <a:p>
                      <a:pPr algn="ctr"/>
                      <a:r>
                        <a:rPr lang="de-DE"/>
                        <a:t>261</a:t>
                      </a:r>
                    </a:p>
                  </a:txBody>
                  <a:tcPr>
                    <a:solidFill>
                      <a:srgbClr val="E4E4F2"/>
                    </a:solidFill>
                  </a:tcPr>
                </a:tc>
                <a:extLst>
                  <a:ext uri="{0D108BD9-81ED-4DB2-BD59-A6C34878D82A}">
                    <a16:rowId xmlns:a16="http://schemas.microsoft.com/office/drawing/2014/main" val="2965341935"/>
                  </a:ext>
                </a:extLst>
              </a:tr>
            </a:tbl>
          </a:graphicData>
        </a:graphic>
      </p:graphicFrame>
      <p:graphicFrame>
        <p:nvGraphicFramePr>
          <p:cNvPr id="11" name="Inhaltsplatzhalter 7"/>
          <p:cNvGraphicFramePr>
            <a:graphicFrameLocks noGrp="1"/>
          </p:cNvGraphicFramePr>
          <p:nvPr>
            <p:ph sz="half" idx="2"/>
            <p:extLst>
              <p:ext uri="{D42A27DB-BD31-4B8C-83A1-F6EECF244321}">
                <p14:modId xmlns:p14="http://schemas.microsoft.com/office/powerpoint/2010/main" val="2694084792"/>
              </p:ext>
            </p:extLst>
          </p:nvPr>
        </p:nvGraphicFramePr>
        <p:xfrm>
          <a:off x="7334782" y="1764144"/>
          <a:ext cx="4032000" cy="4257044"/>
        </p:xfrm>
        <a:graphic>
          <a:graphicData uri="http://schemas.openxmlformats.org/drawingml/2006/table">
            <a:tbl>
              <a:tblPr bandRow="1">
                <a:tableStyleId>{5C22544A-7EE6-4342-B048-85BDC9FD1C3A}</a:tableStyleId>
              </a:tblPr>
              <a:tblGrid>
                <a:gridCol w="1344000">
                  <a:extLst>
                    <a:ext uri="{9D8B030D-6E8A-4147-A177-3AD203B41FA5}">
                      <a16:colId xmlns:a16="http://schemas.microsoft.com/office/drawing/2014/main" val="758213318"/>
                    </a:ext>
                  </a:extLst>
                </a:gridCol>
                <a:gridCol w="1344000">
                  <a:extLst>
                    <a:ext uri="{9D8B030D-6E8A-4147-A177-3AD203B41FA5}">
                      <a16:colId xmlns:a16="http://schemas.microsoft.com/office/drawing/2014/main" val="2529621315"/>
                    </a:ext>
                  </a:extLst>
                </a:gridCol>
                <a:gridCol w="1344000">
                  <a:extLst>
                    <a:ext uri="{9D8B030D-6E8A-4147-A177-3AD203B41FA5}">
                      <a16:colId xmlns:a16="http://schemas.microsoft.com/office/drawing/2014/main" val="1763841562"/>
                    </a:ext>
                  </a:extLst>
                </a:gridCol>
              </a:tblGrid>
              <a:tr h="387004">
                <a:tc>
                  <a:txBody>
                    <a:bodyPr/>
                    <a:lstStyle>
                      <a:defPPr/>
                    </a:lstStyle>
                    <a:p>
                      <a:pPr algn="ctr"/>
                      <a:r>
                        <a:rPr lang="de-DE"/>
                        <a:t>86</a:t>
                      </a:r>
                    </a:p>
                  </a:txBody>
                  <a:tcPr>
                    <a:solidFill>
                      <a:srgbClr val="E4E4F2"/>
                    </a:solidFill>
                  </a:tcPr>
                </a:tc>
                <a:tc>
                  <a:txBody>
                    <a:bodyPr/>
                    <a:lstStyle>
                      <a:defPPr/>
                    </a:lstStyle>
                    <a:p>
                      <a:pPr algn="ctr"/>
                      <a:r>
                        <a:rPr lang="de-DE"/>
                        <a:t>10</a:t>
                      </a:r>
                    </a:p>
                  </a:txBody>
                  <a:tcPr>
                    <a:solidFill>
                      <a:srgbClr val="E4E4F2"/>
                    </a:solidFill>
                  </a:tcPr>
                </a:tc>
                <a:tc>
                  <a:txBody>
                    <a:bodyPr/>
                    <a:lstStyle>
                      <a:defPPr/>
                    </a:lstStyle>
                    <a:p>
                      <a:pPr algn="ctr"/>
                      <a:r>
                        <a:rPr lang="de-DE"/>
                        <a:t>279</a:t>
                      </a:r>
                    </a:p>
                  </a:txBody>
                  <a:tcPr>
                    <a:solidFill>
                      <a:srgbClr val="E4E4F2"/>
                    </a:solidFill>
                  </a:tcPr>
                </a:tc>
                <a:extLst>
                  <a:ext uri="{0D108BD9-81ED-4DB2-BD59-A6C34878D82A}">
                    <a16:rowId xmlns:a16="http://schemas.microsoft.com/office/drawing/2014/main" val="2563729300"/>
                  </a:ext>
                </a:extLst>
              </a:tr>
              <a:tr h="387004">
                <a:tc>
                  <a:txBody>
                    <a:bodyPr/>
                    <a:lstStyle>
                      <a:defPPr/>
                    </a:lstStyle>
                    <a:p>
                      <a:pPr algn="ctr"/>
                      <a:r>
                        <a:rPr lang="de-DE"/>
                        <a:t>91</a:t>
                      </a:r>
                    </a:p>
                  </a:txBody>
                  <a:tcPr>
                    <a:solidFill>
                      <a:srgbClr val="E4E4F2"/>
                    </a:solidFill>
                  </a:tcPr>
                </a:tc>
                <a:tc>
                  <a:txBody>
                    <a:bodyPr/>
                    <a:lstStyle>
                      <a:defPPr/>
                    </a:lstStyle>
                    <a:p>
                      <a:pPr algn="ctr"/>
                      <a:r>
                        <a:rPr lang="de-DE"/>
                        <a:t>10,5</a:t>
                      </a:r>
                    </a:p>
                  </a:txBody>
                  <a:tcPr>
                    <a:solidFill>
                      <a:srgbClr val="E4E4F2"/>
                    </a:solidFill>
                  </a:tcPr>
                </a:tc>
                <a:tc>
                  <a:txBody>
                    <a:bodyPr/>
                    <a:lstStyle>
                      <a:defPPr/>
                    </a:lstStyle>
                    <a:p>
                      <a:pPr algn="ctr"/>
                      <a:r>
                        <a:rPr lang="de-DE"/>
                        <a:t>297</a:t>
                      </a:r>
                    </a:p>
                  </a:txBody>
                  <a:tcPr>
                    <a:solidFill>
                      <a:srgbClr val="E4E4F2"/>
                    </a:solidFill>
                  </a:tcPr>
                </a:tc>
                <a:extLst>
                  <a:ext uri="{0D108BD9-81ED-4DB2-BD59-A6C34878D82A}">
                    <a16:rowId xmlns:a16="http://schemas.microsoft.com/office/drawing/2014/main" val="1594943415"/>
                  </a:ext>
                </a:extLst>
              </a:tr>
              <a:tr h="387004">
                <a:tc>
                  <a:txBody>
                    <a:bodyPr/>
                    <a:lstStyle>
                      <a:defPPr/>
                    </a:lstStyle>
                    <a:p>
                      <a:pPr algn="ctr"/>
                      <a:r>
                        <a:rPr lang="de-DE"/>
                        <a:t>97</a:t>
                      </a:r>
                    </a:p>
                  </a:txBody>
                  <a:tcPr>
                    <a:solidFill>
                      <a:srgbClr val="E4E4F2"/>
                    </a:solidFill>
                  </a:tcPr>
                </a:tc>
                <a:tc>
                  <a:txBody>
                    <a:bodyPr/>
                    <a:lstStyle>
                      <a:defPPr/>
                    </a:lstStyle>
                    <a:p>
                      <a:pPr algn="ctr"/>
                      <a:r>
                        <a:rPr lang="de-DE"/>
                        <a:t>11</a:t>
                      </a:r>
                    </a:p>
                  </a:txBody>
                  <a:tcPr>
                    <a:solidFill>
                      <a:srgbClr val="E4E4F2"/>
                    </a:solidFill>
                  </a:tcPr>
                </a:tc>
                <a:tc>
                  <a:txBody>
                    <a:bodyPr/>
                    <a:lstStyle>
                      <a:defPPr/>
                    </a:lstStyle>
                    <a:p>
                      <a:pPr algn="ctr"/>
                      <a:r>
                        <a:rPr lang="de-DE"/>
                        <a:t>314</a:t>
                      </a:r>
                    </a:p>
                  </a:txBody>
                  <a:tcPr>
                    <a:solidFill>
                      <a:srgbClr val="E4E4F2"/>
                    </a:solidFill>
                  </a:tcPr>
                </a:tc>
                <a:extLst>
                  <a:ext uri="{0D108BD9-81ED-4DB2-BD59-A6C34878D82A}">
                    <a16:rowId xmlns:a16="http://schemas.microsoft.com/office/drawing/2014/main" val="1561831453"/>
                  </a:ext>
                </a:extLst>
              </a:tr>
              <a:tr h="387004">
                <a:tc>
                  <a:txBody>
                    <a:bodyPr/>
                    <a:lstStyle>
                      <a:defPPr/>
                    </a:lstStyle>
                    <a:p>
                      <a:pPr algn="ctr"/>
                      <a:r>
                        <a:rPr lang="de-DE"/>
                        <a:t>102</a:t>
                      </a:r>
                    </a:p>
                  </a:txBody>
                  <a:tcPr>
                    <a:solidFill>
                      <a:srgbClr val="E4E4F2"/>
                    </a:solidFill>
                  </a:tcPr>
                </a:tc>
                <a:tc>
                  <a:txBody>
                    <a:bodyPr/>
                    <a:lstStyle>
                      <a:defPPr/>
                    </a:lstStyle>
                    <a:p>
                      <a:pPr algn="ctr"/>
                      <a:r>
                        <a:rPr lang="de-DE"/>
                        <a:t>11,5</a:t>
                      </a:r>
                    </a:p>
                  </a:txBody>
                  <a:tcPr>
                    <a:solidFill>
                      <a:srgbClr val="E4E4F2"/>
                    </a:solidFill>
                  </a:tcPr>
                </a:tc>
                <a:tc>
                  <a:txBody>
                    <a:bodyPr/>
                    <a:lstStyle>
                      <a:defPPr/>
                    </a:lstStyle>
                    <a:p>
                      <a:pPr algn="ctr"/>
                      <a:r>
                        <a:rPr lang="de-DE"/>
                        <a:t>332</a:t>
                      </a:r>
                    </a:p>
                  </a:txBody>
                  <a:tcPr>
                    <a:solidFill>
                      <a:srgbClr val="E4E4F2"/>
                    </a:solidFill>
                  </a:tcPr>
                </a:tc>
                <a:extLst>
                  <a:ext uri="{0D108BD9-81ED-4DB2-BD59-A6C34878D82A}">
                    <a16:rowId xmlns:a16="http://schemas.microsoft.com/office/drawing/2014/main" val="1266760064"/>
                  </a:ext>
                </a:extLst>
              </a:tr>
              <a:tr h="387004">
                <a:tc>
                  <a:txBody>
                    <a:bodyPr/>
                    <a:lstStyle>
                      <a:defPPr/>
                    </a:lstStyle>
                    <a:p>
                      <a:pPr algn="ctr"/>
                      <a:r>
                        <a:rPr lang="de-DE"/>
                        <a:t>108</a:t>
                      </a:r>
                    </a:p>
                  </a:txBody>
                  <a:tcPr>
                    <a:solidFill>
                      <a:srgbClr val="E4E4F2"/>
                    </a:solidFill>
                  </a:tcPr>
                </a:tc>
                <a:tc>
                  <a:txBody>
                    <a:bodyPr/>
                    <a:lstStyle>
                      <a:defPPr/>
                    </a:lstStyle>
                    <a:p>
                      <a:pPr algn="ctr"/>
                      <a:r>
                        <a:rPr lang="de-DE"/>
                        <a:t>12</a:t>
                      </a:r>
                    </a:p>
                  </a:txBody>
                  <a:tcPr>
                    <a:solidFill>
                      <a:srgbClr val="E4E4F2"/>
                    </a:solidFill>
                  </a:tcPr>
                </a:tc>
                <a:tc>
                  <a:txBody>
                    <a:bodyPr/>
                    <a:lstStyle>
                      <a:defPPr/>
                    </a:lstStyle>
                    <a:p>
                      <a:pPr algn="ctr"/>
                      <a:r>
                        <a:rPr lang="de-DE"/>
                        <a:t>350</a:t>
                      </a:r>
                    </a:p>
                  </a:txBody>
                  <a:tcPr>
                    <a:solidFill>
                      <a:srgbClr val="E4E4F2"/>
                    </a:solidFill>
                  </a:tcPr>
                </a:tc>
                <a:extLst>
                  <a:ext uri="{0D108BD9-81ED-4DB2-BD59-A6C34878D82A}">
                    <a16:rowId xmlns:a16="http://schemas.microsoft.com/office/drawing/2014/main" val="1655028263"/>
                  </a:ext>
                </a:extLst>
              </a:tr>
              <a:tr h="387004">
                <a:tc>
                  <a:txBody>
                    <a:bodyPr/>
                    <a:lstStyle>
                      <a:defPPr/>
                    </a:lstStyle>
                    <a:p>
                      <a:pPr algn="ctr"/>
                      <a:r>
                        <a:rPr lang="de-DE"/>
                        <a:t>113</a:t>
                      </a:r>
                    </a:p>
                  </a:txBody>
                  <a:tcPr>
                    <a:solidFill>
                      <a:srgbClr val="E4E4F2"/>
                    </a:solidFill>
                  </a:tcPr>
                </a:tc>
                <a:tc>
                  <a:txBody>
                    <a:bodyPr/>
                    <a:lstStyle>
                      <a:defPPr/>
                    </a:lstStyle>
                    <a:p>
                      <a:pPr algn="ctr"/>
                      <a:r>
                        <a:rPr lang="de-DE"/>
                        <a:t>12,5</a:t>
                      </a:r>
                    </a:p>
                  </a:txBody>
                  <a:tcPr>
                    <a:solidFill>
                      <a:srgbClr val="E4E4F2"/>
                    </a:solidFill>
                  </a:tcPr>
                </a:tc>
                <a:tc>
                  <a:txBody>
                    <a:bodyPr/>
                    <a:lstStyle>
                      <a:defPPr/>
                    </a:lstStyle>
                    <a:p>
                      <a:pPr algn="ctr"/>
                      <a:r>
                        <a:rPr lang="de-DE"/>
                        <a:t>368</a:t>
                      </a:r>
                    </a:p>
                  </a:txBody>
                  <a:tcPr>
                    <a:solidFill>
                      <a:srgbClr val="E4E4F2"/>
                    </a:solidFill>
                  </a:tcPr>
                </a:tc>
                <a:extLst>
                  <a:ext uri="{0D108BD9-81ED-4DB2-BD59-A6C34878D82A}">
                    <a16:rowId xmlns:a16="http://schemas.microsoft.com/office/drawing/2014/main" val="2480835878"/>
                  </a:ext>
                </a:extLst>
              </a:tr>
              <a:tr h="387004">
                <a:tc>
                  <a:txBody>
                    <a:bodyPr/>
                    <a:lstStyle>
                      <a:defPPr/>
                    </a:lstStyle>
                    <a:p>
                      <a:pPr algn="ctr"/>
                      <a:r>
                        <a:rPr lang="de-DE"/>
                        <a:t>119</a:t>
                      </a:r>
                    </a:p>
                  </a:txBody>
                  <a:tcPr>
                    <a:solidFill>
                      <a:srgbClr val="E4E4F2"/>
                    </a:solidFill>
                  </a:tcPr>
                </a:tc>
                <a:tc>
                  <a:txBody>
                    <a:bodyPr/>
                    <a:lstStyle>
                      <a:defPPr/>
                    </a:lstStyle>
                    <a:p>
                      <a:pPr algn="ctr"/>
                      <a:r>
                        <a:rPr lang="de-DE"/>
                        <a:t>13</a:t>
                      </a:r>
                    </a:p>
                  </a:txBody>
                  <a:tcPr>
                    <a:solidFill>
                      <a:srgbClr val="E4E4F2"/>
                    </a:solidFill>
                  </a:tcPr>
                </a:tc>
                <a:tc>
                  <a:txBody>
                    <a:bodyPr/>
                    <a:lstStyle>
                      <a:defPPr/>
                    </a:lstStyle>
                    <a:p>
                      <a:pPr algn="ctr"/>
                      <a:r>
                        <a:rPr lang="de-DE"/>
                        <a:t>386</a:t>
                      </a:r>
                    </a:p>
                  </a:txBody>
                  <a:tcPr>
                    <a:solidFill>
                      <a:srgbClr val="E4E4F2"/>
                    </a:solidFill>
                  </a:tcPr>
                </a:tc>
                <a:extLst>
                  <a:ext uri="{0D108BD9-81ED-4DB2-BD59-A6C34878D82A}">
                    <a16:rowId xmlns:a16="http://schemas.microsoft.com/office/drawing/2014/main" val="4027910836"/>
                  </a:ext>
                </a:extLst>
              </a:tr>
              <a:tr h="387004">
                <a:tc>
                  <a:txBody>
                    <a:bodyPr/>
                    <a:lstStyle>
                      <a:defPPr/>
                    </a:lstStyle>
                    <a:p>
                      <a:pPr algn="ctr"/>
                      <a:r>
                        <a:rPr lang="de-DE"/>
                        <a:t>124</a:t>
                      </a:r>
                    </a:p>
                  </a:txBody>
                  <a:tcPr>
                    <a:solidFill>
                      <a:srgbClr val="E4E4F2"/>
                    </a:solidFill>
                  </a:tcPr>
                </a:tc>
                <a:tc>
                  <a:txBody>
                    <a:bodyPr/>
                    <a:lstStyle>
                      <a:defPPr/>
                    </a:lstStyle>
                    <a:p>
                      <a:pPr algn="ctr"/>
                      <a:r>
                        <a:rPr lang="de-DE"/>
                        <a:t>13,5</a:t>
                      </a:r>
                    </a:p>
                  </a:txBody>
                  <a:tcPr>
                    <a:solidFill>
                      <a:srgbClr val="E4E4F2"/>
                    </a:solidFill>
                  </a:tcPr>
                </a:tc>
                <a:tc>
                  <a:txBody>
                    <a:bodyPr/>
                    <a:lstStyle>
                      <a:defPPr/>
                    </a:lstStyle>
                    <a:p>
                      <a:pPr algn="ctr"/>
                      <a:r>
                        <a:rPr lang="de-DE"/>
                        <a:t>403</a:t>
                      </a:r>
                    </a:p>
                  </a:txBody>
                  <a:tcPr>
                    <a:solidFill>
                      <a:srgbClr val="E4E4F2"/>
                    </a:solidFill>
                  </a:tcPr>
                </a:tc>
                <a:extLst>
                  <a:ext uri="{0D108BD9-81ED-4DB2-BD59-A6C34878D82A}">
                    <a16:rowId xmlns:a16="http://schemas.microsoft.com/office/drawing/2014/main" val="4043832730"/>
                  </a:ext>
                </a:extLst>
              </a:tr>
              <a:tr h="387004">
                <a:tc>
                  <a:txBody>
                    <a:bodyPr/>
                    <a:lstStyle>
                      <a:defPPr/>
                    </a:lstStyle>
                    <a:p>
                      <a:pPr algn="ctr"/>
                      <a:r>
                        <a:rPr lang="de-DE"/>
                        <a:t>130</a:t>
                      </a:r>
                    </a:p>
                  </a:txBody>
                  <a:tcPr>
                    <a:solidFill>
                      <a:srgbClr val="E4E4F2"/>
                    </a:solidFill>
                  </a:tcPr>
                </a:tc>
                <a:tc>
                  <a:txBody>
                    <a:bodyPr/>
                    <a:lstStyle>
                      <a:defPPr/>
                    </a:lstStyle>
                    <a:p>
                      <a:pPr algn="ctr"/>
                      <a:r>
                        <a:rPr lang="de-DE"/>
                        <a:t>14</a:t>
                      </a:r>
                    </a:p>
                  </a:txBody>
                  <a:tcPr>
                    <a:solidFill>
                      <a:srgbClr val="E4E4F2"/>
                    </a:solidFill>
                  </a:tcPr>
                </a:tc>
                <a:tc>
                  <a:txBody>
                    <a:bodyPr/>
                    <a:lstStyle>
                      <a:defPPr/>
                    </a:lstStyle>
                    <a:p>
                      <a:pPr algn="ctr"/>
                      <a:r>
                        <a:rPr lang="de-DE"/>
                        <a:t>421</a:t>
                      </a:r>
                    </a:p>
                  </a:txBody>
                  <a:tcPr>
                    <a:solidFill>
                      <a:srgbClr val="E4E4F2"/>
                    </a:solidFill>
                  </a:tcPr>
                </a:tc>
                <a:extLst>
                  <a:ext uri="{0D108BD9-81ED-4DB2-BD59-A6C34878D82A}">
                    <a16:rowId xmlns:a16="http://schemas.microsoft.com/office/drawing/2014/main" val="1541400084"/>
                  </a:ext>
                </a:extLst>
              </a:tr>
              <a:tr h="387004">
                <a:tc>
                  <a:txBody>
                    <a:bodyPr/>
                    <a:lstStyle>
                      <a:defPPr/>
                    </a:lstStyle>
                    <a:p>
                      <a:pPr algn="ctr"/>
                      <a:r>
                        <a:rPr lang="de-DE"/>
                        <a:t>135</a:t>
                      </a:r>
                    </a:p>
                  </a:txBody>
                  <a:tcPr>
                    <a:solidFill>
                      <a:srgbClr val="E4E4F2"/>
                    </a:solidFill>
                  </a:tcPr>
                </a:tc>
                <a:tc>
                  <a:txBody>
                    <a:bodyPr/>
                    <a:lstStyle>
                      <a:defPPr/>
                    </a:lstStyle>
                    <a:p>
                      <a:pPr algn="ctr"/>
                      <a:r>
                        <a:rPr lang="de-DE"/>
                        <a:t>14,5</a:t>
                      </a:r>
                    </a:p>
                  </a:txBody>
                  <a:tcPr>
                    <a:solidFill>
                      <a:srgbClr val="E4E4F2"/>
                    </a:solidFill>
                  </a:tcPr>
                </a:tc>
                <a:tc>
                  <a:txBody>
                    <a:bodyPr/>
                    <a:lstStyle>
                      <a:defPPr/>
                    </a:lstStyle>
                    <a:p>
                      <a:pPr algn="ctr"/>
                      <a:r>
                        <a:rPr lang="de-DE"/>
                        <a:t>439</a:t>
                      </a:r>
                    </a:p>
                  </a:txBody>
                  <a:tcPr>
                    <a:solidFill>
                      <a:srgbClr val="E4E4F2"/>
                    </a:solidFill>
                  </a:tcPr>
                </a:tc>
                <a:extLst>
                  <a:ext uri="{0D108BD9-81ED-4DB2-BD59-A6C34878D82A}">
                    <a16:rowId xmlns:a16="http://schemas.microsoft.com/office/drawing/2014/main" val="3345717690"/>
                  </a:ext>
                </a:extLst>
              </a:tr>
              <a:tr h="387004">
                <a:tc>
                  <a:txBody>
                    <a:bodyPr/>
                    <a:lstStyle>
                      <a:defPPr/>
                    </a:lstStyle>
                    <a:p>
                      <a:pPr algn="ctr"/>
                      <a:r>
                        <a:rPr lang="de-DE"/>
                        <a:t>140</a:t>
                      </a:r>
                    </a:p>
                  </a:txBody>
                  <a:tcPr>
                    <a:solidFill>
                      <a:srgbClr val="E4E4F2"/>
                    </a:solidFill>
                  </a:tcPr>
                </a:tc>
                <a:tc>
                  <a:txBody>
                    <a:bodyPr/>
                    <a:lstStyle>
                      <a:defPPr/>
                    </a:lstStyle>
                    <a:p>
                      <a:pPr algn="ctr"/>
                      <a:r>
                        <a:rPr lang="de-DE"/>
                        <a:t>15</a:t>
                      </a:r>
                    </a:p>
                  </a:txBody>
                  <a:tcPr>
                    <a:solidFill>
                      <a:srgbClr val="E4E4F2"/>
                    </a:solidFill>
                  </a:tcPr>
                </a:tc>
                <a:tc>
                  <a:txBody>
                    <a:bodyPr/>
                    <a:lstStyle>
                      <a:defPPr/>
                    </a:lstStyle>
                    <a:p>
                      <a:pPr algn="ctr"/>
                      <a:r>
                        <a:rPr lang="de-DE"/>
                        <a:t>457</a:t>
                      </a:r>
                    </a:p>
                  </a:txBody>
                  <a:tcPr>
                    <a:solidFill>
                      <a:srgbClr val="E4E4F2"/>
                    </a:solidFill>
                  </a:tcPr>
                </a:tc>
                <a:extLst>
                  <a:ext uri="{0D108BD9-81ED-4DB2-BD59-A6C34878D82A}">
                    <a16:rowId xmlns:a16="http://schemas.microsoft.com/office/drawing/2014/main" val="2686681983"/>
                  </a:ext>
                </a:extLst>
              </a:tr>
            </a:tbl>
          </a:graphicData>
        </a:graphic>
      </p:graphicFrame>
    </p:spTree>
    <p:extLst>
      <p:ext uri="{BB962C8B-B14F-4D97-AF65-F5344CB8AC3E}">
        <p14:creationId xmlns:p14="http://schemas.microsoft.com/office/powerpoint/2010/main" val="1125403114"/>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Grafik 21"/>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a:off x="4852989" y="1657208"/>
            <a:ext cx="181927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Gefährdete Organe</a:t>
            </a:r>
            <a:endParaRPr lang="de-DE" altLang="de-DE">
              <a:solidFill>
                <a:srgbClr val="FF0000"/>
              </a:solidFill>
            </a:endParaRPr>
          </a:p>
        </p:txBody>
      </p:sp>
      <p:sp>
        <p:nvSpPr>
          <p:cNvPr id="6148" name="Textfeld 3"/>
          <p:cNvSpPr txBox="1">
            <a:spLocks noChangeArrowheads="1"/>
          </p:cNvSpPr>
          <p:nvPr/>
        </p:nvSpPr>
        <p:spPr bwMode="auto">
          <a:xfrm>
            <a:off x="4583114" y="1836596"/>
            <a:ext cx="19446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Augen</a:t>
            </a:r>
          </a:p>
        </p:txBody>
      </p:sp>
      <p:sp>
        <p:nvSpPr>
          <p:cNvPr id="6149" name="Textfeld 4"/>
          <p:cNvSpPr txBox="1">
            <a:spLocks noChangeArrowheads="1"/>
          </p:cNvSpPr>
          <p:nvPr/>
        </p:nvSpPr>
        <p:spPr bwMode="auto">
          <a:xfrm>
            <a:off x="6240464" y="1661971"/>
            <a:ext cx="2663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Gehirn</a:t>
            </a:r>
          </a:p>
        </p:txBody>
      </p:sp>
      <p:sp>
        <p:nvSpPr>
          <p:cNvPr id="6150" name="Textfeld 5"/>
          <p:cNvSpPr txBox="1">
            <a:spLocks noChangeArrowheads="1"/>
          </p:cNvSpPr>
          <p:nvPr/>
        </p:nvSpPr>
        <p:spPr bwMode="auto">
          <a:xfrm>
            <a:off x="6672264" y="2598596"/>
            <a:ext cx="3024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Herz</a:t>
            </a:r>
          </a:p>
        </p:txBody>
      </p:sp>
      <p:sp>
        <p:nvSpPr>
          <p:cNvPr id="6151" name="Textfeld 6"/>
          <p:cNvSpPr txBox="1">
            <a:spLocks noChangeArrowheads="1"/>
          </p:cNvSpPr>
          <p:nvPr/>
        </p:nvSpPr>
        <p:spPr bwMode="auto">
          <a:xfrm>
            <a:off x="4151314" y="3349484"/>
            <a:ext cx="1800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Nieren</a:t>
            </a:r>
          </a:p>
        </p:txBody>
      </p:sp>
      <p:sp>
        <p:nvSpPr>
          <p:cNvPr id="6152" name="Textfeld 7"/>
          <p:cNvSpPr txBox="1">
            <a:spLocks noChangeArrowheads="1"/>
          </p:cNvSpPr>
          <p:nvPr/>
        </p:nvSpPr>
        <p:spPr bwMode="auto">
          <a:xfrm>
            <a:off x="4476750" y="6054583"/>
            <a:ext cx="161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Füße</a:t>
            </a:r>
          </a:p>
        </p:txBody>
      </p:sp>
      <p:sp>
        <p:nvSpPr>
          <p:cNvPr id="6153" name="Textfeld 2"/>
          <p:cNvSpPr txBox="1">
            <a:spLocks noChangeArrowheads="1"/>
          </p:cNvSpPr>
          <p:nvPr/>
        </p:nvSpPr>
        <p:spPr bwMode="auto">
          <a:xfrm>
            <a:off x="6888164" y="3349483"/>
            <a:ext cx="23764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Magen,</a:t>
            </a:r>
            <a:r>
              <a:rPr lang="de-DE" altLang="de-DE" sz="2400">
                <a:solidFill>
                  <a:srgbClr val="3E6EA5"/>
                </a:solidFill>
              </a:rPr>
              <a:t> </a:t>
            </a:r>
            <a:r>
              <a:rPr lang="de-DE" altLang="de-DE" sz="2400">
                <a:solidFill>
                  <a:srgbClr val="3C5BA6"/>
                </a:solidFill>
                <a:latin typeface="Calibri" panose="020F0502020204030204" pitchFamily="34" charset="0"/>
                <a:cs typeface="Calibri" panose="020F0502020204030204" pitchFamily="34" charset="0"/>
              </a:rPr>
              <a:t>Darm</a:t>
            </a:r>
          </a:p>
        </p:txBody>
      </p:sp>
      <p:sp>
        <p:nvSpPr>
          <p:cNvPr id="6154" name="Textfeld 3"/>
          <p:cNvSpPr txBox="1">
            <a:spLocks noChangeArrowheads="1"/>
          </p:cNvSpPr>
          <p:nvPr/>
        </p:nvSpPr>
        <p:spPr bwMode="auto">
          <a:xfrm>
            <a:off x="6888164" y="3924158"/>
            <a:ext cx="3095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Geschlechtsorgane</a:t>
            </a:r>
          </a:p>
        </p:txBody>
      </p:sp>
      <p:sp>
        <p:nvSpPr>
          <p:cNvPr id="6155" name="Textfeld 4"/>
          <p:cNvSpPr txBox="1">
            <a:spLocks noChangeArrowheads="1"/>
          </p:cNvSpPr>
          <p:nvPr/>
        </p:nvSpPr>
        <p:spPr bwMode="auto">
          <a:xfrm>
            <a:off x="3648076" y="4654408"/>
            <a:ext cx="1368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Nerven</a:t>
            </a:r>
          </a:p>
        </p:txBody>
      </p:sp>
      <p:sp>
        <p:nvSpPr>
          <p:cNvPr id="13" name="Textfeld 12"/>
          <p:cNvSpPr txBox="1"/>
          <p:nvPr/>
        </p:nvSpPr>
        <p:spPr>
          <a:xfrm>
            <a:off x="7902685" y="6207470"/>
            <a:ext cx="2766647" cy="237638"/>
          </a:xfrm>
          <a:prstGeom prst="rect">
            <a:avLst/>
          </a:prstGeom>
        </p:spPr>
        <p:txBody>
          <a:bodyPr vert="horz" wrap="none" lIns="0" tIns="0" rIns="0" bIns="0" rtlCol="0">
            <a:noAutofit/>
          </a:bodyPr>
          <a:lstStyle>
            <a:defPPr/>
          </a:lstStyle>
          <a:p>
            <a:pPr algn="ctr">
              <a:lnSpc>
                <a:spcPct val="90000"/>
              </a:lnSpc>
              <a:spcBef>
                <a:spcPts val="300"/>
              </a:spcBef>
            </a:pPr>
            <a:r>
              <a:rPr lang="de-DE" sz="1000">
                <a:solidFill>
                  <a:srgbClr val="575756"/>
                </a:solidFill>
              </a:rPr>
              <a:t>Foto: © Don Farall – Getty Images</a:t>
            </a:r>
          </a:p>
        </p:txBody>
      </p:sp>
      <p:sp>
        <p:nvSpPr>
          <p:cNvPr id="14" name="Rechteck 13"/>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4</a:t>
            </a:r>
            <a:endParaRPr lang="de-DE" sz="2800" b="1"/>
          </a:p>
        </p:txBody>
      </p:sp>
    </p:spTree>
    <p:extLst>
      <p:ext uri="{BB962C8B-B14F-4D97-AF65-F5344CB8AC3E}">
        <p14:creationId xmlns:p14="http://schemas.microsoft.com/office/powerpoint/2010/main" val="8970331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5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5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5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5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6149" grpId="0"/>
      <p:bldP spid="6150" grpId="0"/>
      <p:bldP spid="6151" grpId="0"/>
      <p:bldP spid="6152" grpId="0"/>
      <p:bldP spid="6153" grpId="0"/>
      <p:bldP spid="6154" grpId="0"/>
      <p:bldP spid="615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Grafik 2"/>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a:off x="4852989" y="1657208"/>
            <a:ext cx="181927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Mögliche Folgeerkrankungen</a:t>
            </a:r>
          </a:p>
        </p:txBody>
      </p:sp>
      <p:sp>
        <p:nvSpPr>
          <p:cNvPr id="6148" name="Textfeld 3"/>
          <p:cNvSpPr txBox="1">
            <a:spLocks noChangeArrowheads="1"/>
          </p:cNvSpPr>
          <p:nvPr/>
        </p:nvSpPr>
        <p:spPr bwMode="auto">
          <a:xfrm>
            <a:off x="3935414" y="1765158"/>
            <a:ext cx="2592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Erblindung</a:t>
            </a:r>
          </a:p>
        </p:txBody>
      </p:sp>
      <p:sp>
        <p:nvSpPr>
          <p:cNvPr id="6149" name="Textfeld 4"/>
          <p:cNvSpPr txBox="1">
            <a:spLocks noChangeArrowheads="1"/>
          </p:cNvSpPr>
          <p:nvPr/>
        </p:nvSpPr>
        <p:spPr bwMode="auto">
          <a:xfrm>
            <a:off x="6311901" y="1661971"/>
            <a:ext cx="2663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Schlaganfall</a:t>
            </a:r>
          </a:p>
        </p:txBody>
      </p:sp>
      <p:sp>
        <p:nvSpPr>
          <p:cNvPr id="6150" name="Textfeld 5"/>
          <p:cNvSpPr txBox="1">
            <a:spLocks noChangeArrowheads="1"/>
          </p:cNvSpPr>
          <p:nvPr/>
        </p:nvSpPr>
        <p:spPr bwMode="auto">
          <a:xfrm>
            <a:off x="6816725" y="2700196"/>
            <a:ext cx="3024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Herzinfarkt</a:t>
            </a:r>
          </a:p>
        </p:txBody>
      </p:sp>
      <p:sp>
        <p:nvSpPr>
          <p:cNvPr id="6151" name="Textfeld 6"/>
          <p:cNvSpPr txBox="1">
            <a:spLocks noChangeArrowheads="1"/>
          </p:cNvSpPr>
          <p:nvPr/>
        </p:nvSpPr>
        <p:spPr bwMode="auto">
          <a:xfrm>
            <a:off x="2855914" y="3205021"/>
            <a:ext cx="2897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Nierenversagen</a:t>
            </a:r>
          </a:p>
        </p:txBody>
      </p:sp>
      <p:sp>
        <p:nvSpPr>
          <p:cNvPr id="6152" name="Textfeld 7"/>
          <p:cNvSpPr txBox="1">
            <a:spLocks noChangeArrowheads="1"/>
          </p:cNvSpPr>
          <p:nvPr/>
        </p:nvSpPr>
        <p:spPr bwMode="auto">
          <a:xfrm>
            <a:off x="2965451" y="5981558"/>
            <a:ext cx="32750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Diabetischer Fuß</a:t>
            </a:r>
          </a:p>
        </p:txBody>
      </p:sp>
      <p:sp>
        <p:nvSpPr>
          <p:cNvPr id="6153" name="Textfeld 2"/>
          <p:cNvSpPr txBox="1">
            <a:spLocks noChangeArrowheads="1"/>
          </p:cNvSpPr>
          <p:nvPr/>
        </p:nvSpPr>
        <p:spPr bwMode="auto">
          <a:xfrm>
            <a:off x="6959600" y="3311383"/>
            <a:ext cx="32400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Verzögerte</a:t>
            </a:r>
            <a:r>
              <a:rPr lang="de-DE" altLang="de-DE" sz="2400">
                <a:solidFill>
                  <a:srgbClr val="3E6EA5"/>
                </a:solidFill>
              </a:rPr>
              <a:t> </a:t>
            </a:r>
            <a:r>
              <a:rPr lang="de-DE" altLang="de-DE" sz="2400">
                <a:solidFill>
                  <a:srgbClr val="3C5BA6"/>
                </a:solidFill>
                <a:latin typeface="Calibri" panose="020F0502020204030204" pitchFamily="34" charset="0"/>
                <a:cs typeface="Calibri" panose="020F0502020204030204" pitchFamily="34" charset="0"/>
              </a:rPr>
              <a:t>Magenentleerung</a:t>
            </a:r>
          </a:p>
        </p:txBody>
      </p:sp>
      <p:sp>
        <p:nvSpPr>
          <p:cNvPr id="6154" name="Textfeld 3"/>
          <p:cNvSpPr txBox="1">
            <a:spLocks noChangeArrowheads="1"/>
          </p:cNvSpPr>
          <p:nvPr/>
        </p:nvSpPr>
        <p:spPr bwMode="auto">
          <a:xfrm>
            <a:off x="2928939" y="3708258"/>
            <a:ext cx="3095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400">
                <a:solidFill>
                  <a:srgbClr val="3C5BA6"/>
                </a:solidFill>
                <a:latin typeface="Calibri" panose="020F0502020204030204" pitchFamily="34" charset="0"/>
                <a:cs typeface="Calibri" panose="020F0502020204030204" pitchFamily="34" charset="0"/>
              </a:rPr>
              <a:t>Potenzstörung</a:t>
            </a:r>
          </a:p>
        </p:txBody>
      </p:sp>
      <p:sp>
        <p:nvSpPr>
          <p:cNvPr id="11" name="Textfeld 10"/>
          <p:cNvSpPr txBox="1"/>
          <p:nvPr/>
        </p:nvSpPr>
        <p:spPr>
          <a:xfrm>
            <a:off x="7902685" y="6207470"/>
            <a:ext cx="2766647" cy="237638"/>
          </a:xfrm>
          <a:prstGeom prst="rect">
            <a:avLst/>
          </a:prstGeom>
        </p:spPr>
        <p:txBody>
          <a:bodyPr vert="horz" wrap="none" lIns="0" tIns="0" rIns="0" bIns="0" rtlCol="0">
            <a:noAutofit/>
          </a:bodyPr>
          <a:lstStyle>
            <a:defPPr/>
          </a:lstStyle>
          <a:p>
            <a:pPr algn="ctr">
              <a:lnSpc>
                <a:spcPct val="90000"/>
              </a:lnSpc>
              <a:spcBef>
                <a:spcPts val="300"/>
              </a:spcBef>
            </a:pPr>
            <a:r>
              <a:rPr lang="de-DE" sz="1000">
                <a:solidFill>
                  <a:srgbClr val="575756"/>
                </a:solidFill>
              </a:rPr>
              <a:t>Foto: © Don Farall – Getty Images</a:t>
            </a:r>
          </a:p>
        </p:txBody>
      </p:sp>
      <p:sp>
        <p:nvSpPr>
          <p:cNvPr id="12" name="Rechteck 11"/>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4</a:t>
            </a:r>
            <a:endParaRPr lang="de-DE" sz="2800" b="1"/>
          </a:p>
        </p:txBody>
      </p:sp>
    </p:spTree>
    <p:extLst>
      <p:ext uri="{BB962C8B-B14F-4D97-AF65-F5344CB8AC3E}">
        <p14:creationId xmlns:p14="http://schemas.microsoft.com/office/powerpoint/2010/main" val="36335536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5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5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5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6149" grpId="0"/>
      <p:bldP spid="6150" grpId="0"/>
      <p:bldP spid="6151" grpId="0"/>
      <p:bldP spid="6152" grpId="0"/>
      <p:bldP spid="6153" grpId="0"/>
      <p:bldP spid="615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defPPr/>
          </a:lstStyle>
          <a:p>
            <a:r>
              <a:rPr lang="de-DE" altLang="de-DE"/>
              <a:t>Folgeschäden an den großen Blutgefäßen</a:t>
            </a:r>
          </a:p>
        </p:txBody>
      </p:sp>
      <p:sp>
        <p:nvSpPr>
          <p:cNvPr id="35843" name="Inhaltsplatzhalter 2"/>
          <p:cNvSpPr>
            <a:spLocks noGrp="1"/>
          </p:cNvSpPr>
          <p:nvPr>
            <p:ph idx="1"/>
          </p:nvPr>
        </p:nvSpPr>
        <p:spPr/>
        <p:txBody>
          <a:bodyPr>
            <a:normAutofit/>
          </a:bodyPr>
          <a:lstStyle>
            <a:defPPr/>
          </a:lstStyle>
          <a:p>
            <a:pPr marL="0" lvl="1" indent="0">
              <a:buNone/>
              <a:defRPr/>
            </a:pPr>
            <a:r>
              <a:rPr lang="de-DE" altLang="de-DE" b="1">
                <a:solidFill>
                  <a:srgbClr val="3B5BA1"/>
                </a:solidFill>
              </a:rPr>
              <a:t>Gefährdete Organe/Körperstellen</a:t>
            </a:r>
          </a:p>
          <a:p>
            <a:pPr marL="357188" indent="-265113">
              <a:defRPr/>
            </a:pPr>
            <a:r>
              <a:rPr lang="de-DE" altLang="de-DE" sz="2400"/>
              <a:t>Herz</a:t>
            </a:r>
          </a:p>
          <a:p>
            <a:pPr marL="357188" indent="-265113">
              <a:defRPr/>
            </a:pPr>
            <a:r>
              <a:rPr lang="de-DE" altLang="de-DE" sz="2400"/>
              <a:t>Gehirn</a:t>
            </a:r>
          </a:p>
          <a:p>
            <a:pPr marL="357188" indent="-265113">
              <a:defRPr/>
            </a:pPr>
            <a:r>
              <a:rPr lang="de-DE" altLang="de-DE" sz="2400"/>
              <a:t>Beine</a:t>
            </a:r>
          </a:p>
        </p:txBody>
      </p:sp>
      <p:sp>
        <p:nvSpPr>
          <p:cNvPr id="15364" name="Textfeld 3"/>
          <p:cNvSpPr txBox="1">
            <a:spLocks noChangeArrowheads="1"/>
          </p:cNvSpPr>
          <p:nvPr/>
        </p:nvSpPr>
        <p:spPr bwMode="auto">
          <a:xfrm>
            <a:off x="5171043" y="4498976"/>
            <a:ext cx="23034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000">
                <a:solidFill>
                  <a:srgbClr val="3C5BA6"/>
                </a:solidFill>
                <a:latin typeface="Calibri" panose="020F0502020204030204" pitchFamily="34" charset="0"/>
                <a:cs typeface="Calibri" panose="020F0502020204030204" pitchFamily="34" charset="0"/>
              </a:rPr>
              <a:t>Gesundes </a:t>
            </a:r>
          </a:p>
          <a:p>
            <a:pPr eaLnBrk="1" hangingPunct="1"/>
            <a:r>
              <a:rPr lang="de-DE" altLang="de-DE" sz="2000">
                <a:solidFill>
                  <a:srgbClr val="3C5BA6"/>
                </a:solidFill>
                <a:latin typeface="Calibri" panose="020F0502020204030204" pitchFamily="34" charset="0"/>
                <a:cs typeface="Calibri" panose="020F0502020204030204" pitchFamily="34" charset="0"/>
              </a:rPr>
              <a:t>Blutgefäß</a:t>
            </a:r>
          </a:p>
        </p:txBody>
      </p:sp>
      <p:sp>
        <p:nvSpPr>
          <p:cNvPr id="15365" name="Textfeld 4"/>
          <p:cNvSpPr txBox="1">
            <a:spLocks noChangeArrowheads="1"/>
          </p:cNvSpPr>
          <p:nvPr/>
        </p:nvSpPr>
        <p:spPr bwMode="auto">
          <a:xfrm>
            <a:off x="9168368" y="4360863"/>
            <a:ext cx="18002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000">
                <a:solidFill>
                  <a:srgbClr val="3C5BA6"/>
                </a:solidFill>
                <a:latin typeface="Calibri" panose="020F0502020204030204" pitchFamily="34" charset="0"/>
                <a:cs typeface="Calibri" panose="020F0502020204030204" pitchFamily="34" charset="0"/>
              </a:rPr>
              <a:t>Krankhaft</a:t>
            </a:r>
            <a:r>
              <a:rPr lang="de-DE" altLang="de-DE">
                <a:solidFill>
                  <a:srgbClr val="3E6EA5"/>
                </a:solidFill>
              </a:rPr>
              <a:t> </a:t>
            </a:r>
          </a:p>
          <a:p>
            <a:pPr eaLnBrk="1" hangingPunct="1"/>
            <a:r>
              <a:rPr lang="de-DE" altLang="de-DE" sz="2000">
                <a:solidFill>
                  <a:srgbClr val="3C5BA6"/>
                </a:solidFill>
                <a:latin typeface="Calibri" panose="020F0502020204030204" pitchFamily="34" charset="0"/>
                <a:cs typeface="Calibri" panose="020F0502020204030204" pitchFamily="34" charset="0"/>
              </a:rPr>
              <a:t>verändertes</a:t>
            </a:r>
            <a:r>
              <a:rPr lang="de-DE" altLang="de-DE">
                <a:solidFill>
                  <a:srgbClr val="3E6EA5"/>
                </a:solidFill>
              </a:rPr>
              <a:t> </a:t>
            </a:r>
          </a:p>
          <a:p>
            <a:pPr eaLnBrk="1" hangingPunct="1"/>
            <a:r>
              <a:rPr lang="de-DE" altLang="de-DE" sz="2000">
                <a:solidFill>
                  <a:srgbClr val="3C5BA6"/>
                </a:solidFill>
                <a:latin typeface="Calibri" panose="020F0502020204030204" pitchFamily="34" charset="0"/>
                <a:cs typeface="Calibri" panose="020F0502020204030204" pitchFamily="34" charset="0"/>
              </a:rPr>
              <a:t>Blutgefäß</a:t>
            </a:r>
          </a:p>
        </p:txBody>
      </p:sp>
      <p:pic>
        <p:nvPicPr>
          <p:cNvPr id="15366" name="Grafik 2"/>
          <p:cNvPicPr>
            <a:picLocks noChangeAspect="1"/>
          </p:cNvPicPr>
          <p:nvPr/>
        </p:nvPicPr>
        <p:blipFill>
          <a:blip r:embed="rId2" cstate="screen">
            <a:extLst>
              <a:ext uri="{28A0092B-C50C-407E-A947-70E740481C1C}">
                <a14:useLocalDpi xmlns:a14="http://schemas.microsoft.com/office/drawing/2010/main"/>
              </a:ext>
            </a:extLst>
          </a:blip>
          <a:srcRect l="63885"/>
          <a:stretch>
            <a:fillRect/>
          </a:stretch>
        </p:blipFill>
        <p:spPr bwMode="auto">
          <a:xfrm>
            <a:off x="2897743" y="3714750"/>
            <a:ext cx="21447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7"/>
          <p:cNvPicPr>
            <a:picLocks noChangeAspect="1" noChangeArrowheads="1"/>
          </p:cNvPicPr>
          <p:nvPr/>
        </p:nvPicPr>
        <p:blipFill>
          <a:blip r:embed="rId3">
            <a:extLst>
              <a:ext uri="{28A0092B-C50C-407E-A947-70E740481C1C}">
                <a14:useLocalDpi xmlns:a14="http://schemas.microsoft.com/office/drawing/2010/main"/>
              </a:ext>
            </a:extLst>
          </a:blip>
          <a:srcRect r="63933"/>
          <a:stretch>
            <a:fillRect/>
          </a:stretch>
        </p:blipFill>
        <p:spPr bwMode="auto">
          <a:xfrm>
            <a:off x="6880781" y="3714751"/>
            <a:ext cx="2143125"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4712676" y="6305487"/>
            <a:ext cx="2766647" cy="237638"/>
          </a:xfrm>
          <a:prstGeom prst="rect">
            <a:avLst/>
          </a:prstGeom>
        </p:spPr>
        <p:txBody>
          <a:bodyPr vert="horz" wrap="none" lIns="0" tIns="0" rIns="0" bIns="0" rtlCol="0">
            <a:noAutofit/>
          </a:bodyPr>
          <a:lstStyle>
            <a:defPPr/>
          </a:lstStyle>
          <a:p>
            <a:pPr algn="ctr">
              <a:lnSpc>
                <a:spcPct val="90000"/>
              </a:lnSpc>
              <a:spcBef>
                <a:spcPts val="300"/>
              </a:spcBef>
            </a:pPr>
            <a:r>
              <a:rPr lang="de-DE" sz="1000">
                <a:solidFill>
                  <a:srgbClr val="575756"/>
                </a:solidFill>
                <a:latin typeface="+mj-lt"/>
              </a:rPr>
              <a:t> Foto: © joshya – Fotolia.com</a:t>
            </a:r>
            <a:endParaRPr kumimoji="0" lang="de-DE" sz="1000" b="0" i="0" u="none" strike="noStrike" kern="1200" cap="none" spc="0" normalizeH="0" baseline="0" noProof="0">
              <a:ln>
                <a:noFill/>
              </a:ln>
              <a:solidFill>
                <a:srgbClr val="575756"/>
              </a:solidFill>
              <a:effectLst/>
              <a:uLnTx/>
              <a:uFillTx/>
              <a:latin typeface="+mj-lt"/>
              <a:ea typeface="+mn-ea"/>
              <a:cs typeface="+mn-cs"/>
            </a:endParaRPr>
          </a:p>
        </p:txBody>
      </p:sp>
      <p:sp>
        <p:nvSpPr>
          <p:cNvPr id="9" name="Rechteck 8"/>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4</a:t>
            </a:r>
            <a:endParaRPr lang="de-DE" sz="2800" b="1"/>
          </a:p>
        </p:txBody>
      </p:sp>
    </p:spTree>
    <p:extLst>
      <p:ext uri="{BB962C8B-B14F-4D97-AF65-F5344CB8AC3E}">
        <p14:creationId xmlns:p14="http://schemas.microsoft.com/office/powerpoint/2010/main" val="2930958114"/>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defPPr/>
          </a:lstStyle>
          <a:p>
            <a:r>
              <a:rPr lang="de-DE" altLang="de-DE"/>
              <a:t>Folgeschäden an den kleinen Blutgefäßen</a:t>
            </a:r>
          </a:p>
        </p:txBody>
      </p:sp>
      <p:sp>
        <p:nvSpPr>
          <p:cNvPr id="36867" name="Inhaltsplatzhalter 2"/>
          <p:cNvSpPr>
            <a:spLocks noGrp="1"/>
          </p:cNvSpPr>
          <p:nvPr>
            <p:ph idx="1"/>
          </p:nvPr>
        </p:nvSpPr>
        <p:spPr/>
        <p:txBody>
          <a:bodyPr>
            <a:normAutofit/>
          </a:bodyPr>
          <a:lstStyle>
            <a:defPPr/>
          </a:lstStyle>
          <a:p>
            <a:pPr marL="0" lvl="1" indent="0">
              <a:buNone/>
              <a:defRPr/>
            </a:pPr>
            <a:r>
              <a:rPr lang="de-DE" altLang="de-DE" b="1">
                <a:solidFill>
                  <a:srgbClr val="3B5BA1"/>
                </a:solidFill>
              </a:rPr>
              <a:t>Gefährdete Organe/Körperstellen</a:t>
            </a:r>
          </a:p>
          <a:p>
            <a:pPr marL="357188" lvl="1" indent="-265113">
              <a:spcBef>
                <a:spcPts val="1000"/>
              </a:spcBef>
              <a:buClr>
                <a:srgbClr val="3B5BA1"/>
              </a:buClr>
              <a:defRPr/>
            </a:pPr>
            <a:r>
              <a:rPr lang="de-DE" altLang="de-DE"/>
              <a:t>Nieren</a:t>
            </a:r>
          </a:p>
          <a:p>
            <a:pPr marL="357188" lvl="1" indent="-265113">
              <a:spcBef>
                <a:spcPts val="1000"/>
              </a:spcBef>
              <a:buClr>
                <a:srgbClr val="3B5BA1"/>
              </a:buClr>
              <a:defRPr/>
            </a:pPr>
            <a:r>
              <a:rPr lang="de-DE" altLang="de-DE"/>
              <a:t>Augen</a:t>
            </a:r>
          </a:p>
        </p:txBody>
      </p:sp>
      <p:pic>
        <p:nvPicPr>
          <p:cNvPr id="3" name="Bildplatzhalter 2"/>
          <p:cNvPicPr>
            <a:picLocks noGrp="1" noChangeAspect="1"/>
          </p:cNvPicPr>
          <p:nvPr>
            <p:ph type="pic" idx="10"/>
          </p:nvPr>
        </p:nvPicPr>
        <p:blipFill>
          <a:blip r:embed="rId2">
            <a:extLst>
              <a:ext uri="{28A0092B-C50C-407E-A947-70E740481C1C}">
                <a14:useLocalDpi xmlns:a14="http://schemas.microsoft.com/office/drawing/2010/main"/>
              </a:ext>
            </a:extLst>
          </a:blip>
          <a:srcRect l="6841" r="6841"/>
          <a:stretch>
            <a:fillRect/>
          </a:stretch>
        </p:blipFill>
        <p:spPr/>
      </p:pic>
      <p:pic>
        <p:nvPicPr>
          <p:cNvPr id="16388" name="Grafik 16"/>
          <p:cNvPicPr>
            <a:picLocks noChangeAspect="1"/>
          </p:cNvPicPr>
          <p:nvPr/>
        </p:nvPicPr>
        <p:blipFill>
          <a:blip r:embed="rId3" cstate="screen">
            <a:extLst>
              <a:ext uri="{28A0092B-C50C-407E-A947-70E740481C1C}">
                <a14:useLocalDpi xmlns:a14="http://schemas.microsoft.com/office/drawing/2010/main"/>
              </a:ext>
            </a:extLst>
          </a:blip>
          <a:srcRect t="14156" b="6657"/>
          <a:stretch>
            <a:fillRect/>
          </a:stretch>
        </p:blipFill>
        <p:spPr bwMode="auto">
          <a:xfrm>
            <a:off x="836613" y="3747583"/>
            <a:ext cx="5259387"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feld 3"/>
          <p:cNvSpPr txBox="1">
            <a:spLocks noChangeArrowheads="1"/>
          </p:cNvSpPr>
          <p:nvPr/>
        </p:nvSpPr>
        <p:spPr bwMode="auto">
          <a:xfrm>
            <a:off x="1052027" y="5933066"/>
            <a:ext cx="27822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000">
                <a:solidFill>
                  <a:srgbClr val="3C5BA6"/>
                </a:solidFill>
                <a:latin typeface="Calibri" panose="020F0502020204030204" pitchFamily="34" charset="0"/>
                <a:cs typeface="Calibri" panose="020F0502020204030204" pitchFamily="34" charset="0"/>
              </a:rPr>
              <a:t>Gesunde Netzhaut</a:t>
            </a:r>
          </a:p>
        </p:txBody>
      </p:sp>
      <p:sp>
        <p:nvSpPr>
          <p:cNvPr id="16390" name="Textfeld 4"/>
          <p:cNvSpPr txBox="1">
            <a:spLocks noChangeArrowheads="1"/>
          </p:cNvSpPr>
          <p:nvPr/>
        </p:nvSpPr>
        <p:spPr bwMode="auto">
          <a:xfrm>
            <a:off x="3497602" y="5933066"/>
            <a:ext cx="26011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000">
                <a:solidFill>
                  <a:srgbClr val="3C5BA6"/>
                </a:solidFill>
                <a:latin typeface="Calibri" panose="020F0502020204030204" pitchFamily="34" charset="0"/>
                <a:cs typeface="Calibri" panose="020F0502020204030204" pitchFamily="34" charset="0"/>
              </a:rPr>
              <a:t>Geschädigte</a:t>
            </a:r>
            <a:r>
              <a:rPr lang="de-DE" altLang="de-DE">
                <a:solidFill>
                  <a:srgbClr val="3E6EA5"/>
                </a:solidFill>
              </a:rPr>
              <a:t> </a:t>
            </a:r>
            <a:r>
              <a:rPr lang="de-DE" altLang="de-DE" sz="2000">
                <a:solidFill>
                  <a:srgbClr val="3C5BA6"/>
                </a:solidFill>
                <a:latin typeface="Calibri" panose="020F0502020204030204" pitchFamily="34" charset="0"/>
                <a:cs typeface="Calibri" panose="020F0502020204030204" pitchFamily="34" charset="0"/>
              </a:rPr>
              <a:t>Netzhaut</a:t>
            </a:r>
          </a:p>
        </p:txBody>
      </p:sp>
      <p:sp>
        <p:nvSpPr>
          <p:cNvPr id="9" name="Textfeld 8"/>
          <p:cNvSpPr txBox="1"/>
          <p:nvPr/>
        </p:nvSpPr>
        <p:spPr>
          <a:xfrm>
            <a:off x="7611065" y="6247833"/>
            <a:ext cx="2766647" cy="237638"/>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7activestudio </a:t>
            </a:r>
            <a:r>
              <a:rPr kumimoji="0" lang="de-DE" sz="1000" b="0" i="0" u="none" strike="noStrike" kern="1200" cap="none" spc="0" normalizeH="0" baseline="0" noProof="0">
                <a:ln>
                  <a:noFill/>
                </a:ln>
                <a:solidFill>
                  <a:srgbClr val="575756"/>
                </a:solidFill>
                <a:effectLst/>
                <a:uLnTx/>
                <a:uFillTx/>
                <a:latin typeface="+mj-lt"/>
                <a:ea typeface="+mn-ea"/>
                <a:cs typeface="+mn-cs"/>
              </a:rPr>
              <a:t>– Fotolia.com</a:t>
            </a:r>
          </a:p>
        </p:txBody>
      </p:sp>
      <p:sp>
        <p:nvSpPr>
          <p:cNvPr id="11" name="Textfeld 10"/>
          <p:cNvSpPr txBox="1"/>
          <p:nvPr/>
        </p:nvSpPr>
        <p:spPr>
          <a:xfrm>
            <a:off x="2443137" y="6366652"/>
            <a:ext cx="2766647" cy="237638"/>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Sophia Winters </a:t>
            </a:r>
            <a:r>
              <a:rPr kumimoji="0" lang="de-DE" sz="1000" b="0" i="0" u="none" strike="noStrike" kern="1200" cap="none" spc="0" normalizeH="0" baseline="0" noProof="0">
                <a:ln>
                  <a:noFill/>
                </a:ln>
                <a:solidFill>
                  <a:srgbClr val="575756"/>
                </a:solidFill>
                <a:effectLst/>
                <a:uLnTx/>
                <a:uFillTx/>
                <a:latin typeface="+mj-lt"/>
                <a:ea typeface="+mn-ea"/>
                <a:cs typeface="+mn-cs"/>
              </a:rPr>
              <a:t>– Fotolia.com</a:t>
            </a:r>
          </a:p>
        </p:txBody>
      </p:sp>
      <p:sp>
        <p:nvSpPr>
          <p:cNvPr id="10" name="Rechteck 9"/>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4</a:t>
            </a:r>
            <a:endParaRPr lang="de-DE" sz="2800" b="1"/>
          </a:p>
        </p:txBody>
      </p:sp>
    </p:spTree>
    <p:extLst>
      <p:ext uri="{BB962C8B-B14F-4D97-AF65-F5344CB8AC3E}">
        <p14:creationId xmlns:p14="http://schemas.microsoft.com/office/powerpoint/2010/main" val="3109784062"/>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Schädigung des Nervensystems</a:t>
            </a:r>
          </a:p>
        </p:txBody>
      </p:sp>
      <p:sp>
        <p:nvSpPr>
          <p:cNvPr id="17411" name="Inhaltsplatzhalter 2"/>
          <p:cNvSpPr>
            <a:spLocks noGrp="1" noChangeArrowheads="1"/>
          </p:cNvSpPr>
          <p:nvPr>
            <p:ph idx="1"/>
          </p:nvPr>
        </p:nvSpPr>
        <p:spPr bwMode="auto">
          <a:xfrm>
            <a:off x="838198" y="1825625"/>
            <a:ext cx="7920002"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defPPr/>
          </a:lstStyle>
          <a:p>
            <a:pPr marL="357188" indent="-265113"/>
            <a:r>
              <a:rPr lang="de-DE" altLang="de-DE" sz="2400"/>
              <a:t>Füße</a:t>
            </a:r>
          </a:p>
          <a:p>
            <a:pPr marL="539750" lvl="1" defTabSz="987425"/>
            <a:r>
              <a:rPr lang="de-DE" altLang="de-DE" sz="1800"/>
              <a:t>Kribbeln, Schmerzen</a:t>
            </a:r>
          </a:p>
          <a:p>
            <a:pPr marL="539750" lvl="1" defTabSz="987425"/>
            <a:r>
              <a:rPr lang="de-DE" altLang="de-DE" sz="1800"/>
              <a:t>Fehlendes Temperatur- und Schmerzempfinden</a:t>
            </a:r>
          </a:p>
          <a:p>
            <a:pPr marL="539750" lvl="1" defTabSz="987425"/>
            <a:r>
              <a:rPr lang="de-DE" altLang="de-DE" sz="1800"/>
              <a:t>Verminderte Schweißbildung</a:t>
            </a:r>
          </a:p>
          <a:p>
            <a:pPr marL="539750" lvl="1" defTabSz="987425"/>
            <a:r>
              <a:rPr lang="de-DE" altLang="de-DE" sz="1800"/>
              <a:t>Vermehrte Hornhautbildung</a:t>
            </a:r>
          </a:p>
          <a:p>
            <a:pPr marL="539750" lvl="1" defTabSz="987425"/>
            <a:r>
              <a:rPr lang="de-DE" altLang="de-DE" sz="1800"/>
              <a:t>Muskelrückbildung</a:t>
            </a:r>
          </a:p>
          <a:p>
            <a:pPr marL="357188" indent="-265113"/>
            <a:r>
              <a:rPr lang="de-DE" altLang="de-DE" sz="2400"/>
              <a:t>Magen- und Darmstörungen</a:t>
            </a:r>
          </a:p>
          <a:p>
            <a:pPr marL="357188" indent="-265113"/>
            <a:r>
              <a:rPr lang="de-DE" altLang="de-DE" sz="2400"/>
              <a:t>Blasenentleerungsstörungen</a:t>
            </a:r>
          </a:p>
          <a:p>
            <a:pPr marL="357188" indent="-265113"/>
            <a:r>
              <a:rPr lang="de-DE" altLang="de-DE" sz="2400"/>
              <a:t>Blutdruckschwankungen</a:t>
            </a:r>
          </a:p>
          <a:p>
            <a:pPr marL="357188" indent="-265113"/>
            <a:r>
              <a:rPr lang="de-DE" altLang="de-DE" sz="2400"/>
              <a:t>Potenzstörungen</a:t>
            </a:r>
          </a:p>
        </p:txBody>
      </p:sp>
      <p:pic>
        <p:nvPicPr>
          <p:cNvPr id="17413"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9091243" y="3716339"/>
            <a:ext cx="2491076" cy="2492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9101715" y="1817224"/>
            <a:ext cx="2252084" cy="170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p:cNvSpPr txBox="1"/>
          <p:nvPr/>
        </p:nvSpPr>
        <p:spPr>
          <a:xfrm>
            <a:off x="9091243" y="6247833"/>
            <a:ext cx="2766647" cy="237638"/>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Robert Kneschke </a:t>
            </a:r>
            <a:r>
              <a:rPr kumimoji="0" lang="de-DE" sz="1000" b="0" i="0" u="none" strike="noStrike" kern="1200" cap="none" spc="0" normalizeH="0" baseline="0" noProof="0">
                <a:ln>
                  <a:noFill/>
                </a:ln>
                <a:solidFill>
                  <a:srgbClr val="575756"/>
                </a:solidFill>
                <a:effectLst/>
                <a:uLnTx/>
                <a:uFillTx/>
                <a:latin typeface="+mj-lt"/>
                <a:ea typeface="+mn-ea"/>
                <a:cs typeface="+mn-cs"/>
              </a:rPr>
              <a:t>– Fotolia.com</a:t>
            </a:r>
          </a:p>
        </p:txBody>
      </p:sp>
      <p:sp>
        <p:nvSpPr>
          <p:cNvPr id="8" name="Textfeld 7"/>
          <p:cNvSpPr txBox="1"/>
          <p:nvPr/>
        </p:nvSpPr>
        <p:spPr>
          <a:xfrm>
            <a:off x="9101715" y="3558322"/>
            <a:ext cx="2766647" cy="237638"/>
          </a:xfrm>
          <a:prstGeom prst="rect">
            <a:avLst/>
          </a:prstGeom>
        </p:spPr>
        <p:txBody>
          <a:bodyPr vert="horz" wrap="none" lIns="0" tIns="0" rIns="0" bIns="0" rtlCol="0">
            <a:noAutofit/>
          </a:bodyPr>
          <a:lstStyle>
            <a:defPPr/>
          </a:lstStyle>
          <a:p>
            <a:pPr>
              <a:lnSpc>
                <a:spcPct val="90000"/>
              </a:lnSpc>
              <a:spcBef>
                <a:spcPts val="300"/>
              </a:spcBef>
            </a:pPr>
            <a:r>
              <a:rPr kumimoji="0" lang="de-DE" sz="1000" b="0" i="0" u="none" strike="noStrike" kern="1200" cap="none" spc="0" normalizeH="0" baseline="0" noProof="0">
                <a:ln>
                  <a:noFill/>
                </a:ln>
                <a:solidFill>
                  <a:srgbClr val="575756"/>
                </a:solidFill>
                <a:effectLst/>
                <a:uLnTx/>
                <a:uFillTx/>
                <a:latin typeface="+mj-lt"/>
                <a:ea typeface="+mn-ea"/>
                <a:cs typeface="+mn-cs"/>
              </a:rPr>
              <a:t>Foto: </a:t>
            </a:r>
            <a:r>
              <a:rPr lang="de-DE" sz="1000">
                <a:solidFill>
                  <a:srgbClr val="575756"/>
                </a:solidFill>
                <a:latin typeface="+mj-lt"/>
              </a:rPr>
              <a:t>© snyfer </a:t>
            </a:r>
            <a:r>
              <a:rPr kumimoji="0" lang="de-DE" sz="1000" b="0" i="0" u="none" strike="noStrike" kern="1200" cap="none" spc="0" normalizeH="0" baseline="0" noProof="0">
                <a:ln>
                  <a:noFill/>
                </a:ln>
                <a:solidFill>
                  <a:srgbClr val="575756"/>
                </a:solidFill>
                <a:effectLst/>
                <a:uLnTx/>
                <a:uFillTx/>
                <a:latin typeface="+mj-lt"/>
                <a:ea typeface="+mn-ea"/>
                <a:cs typeface="+mn-cs"/>
              </a:rPr>
              <a:t>– Fotolia.com</a:t>
            </a:r>
          </a:p>
        </p:txBody>
      </p:sp>
      <p:sp>
        <p:nvSpPr>
          <p:cNvPr id="9" name="Rechteck 8"/>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4</a:t>
            </a:r>
            <a:endParaRPr lang="de-DE" sz="2800" b="1"/>
          </a:p>
        </p:txBody>
      </p:sp>
    </p:spTree>
    <p:extLst>
      <p:ext uri="{BB962C8B-B14F-4D97-AF65-F5344CB8AC3E}">
        <p14:creationId xmlns:p14="http://schemas.microsoft.com/office/powerpoint/2010/main" val="2048824884"/>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platzhalter 18"/>
          <p:cNvPicPr>
            <a:picLocks noGrp="1" noChangeAspect="1"/>
          </p:cNvPicPr>
          <p:nvPr>
            <p:ph type="pic" sz="quarter" idx="22"/>
          </p:nvPr>
        </p:nvPicPr>
        <p:blipFill>
          <a:blip r:embed="rId2" cstate="screen">
            <a:extLst>
              <a:ext uri="{28A0092B-C50C-407E-A947-70E740481C1C}">
                <a14:useLocalDpi xmlns:a14="http://schemas.microsoft.com/office/drawing/2010/main"/>
              </a:ext>
            </a:extLst>
          </a:blip>
          <a:srcRect t="15967" b="15967"/>
          <a:stretch>
            <a:fillRect/>
          </a:stretch>
        </p:blipFill>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defPPr/>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3" name="Titel 2"/>
          <p:cNvSpPr>
            <a:spLocks noGrp="1"/>
          </p:cNvSpPr>
          <p:nvPr>
            <p:ph type="title"/>
          </p:nvPr>
        </p:nvSpPr>
        <p:spPr/>
        <p:txBody>
          <a:bodyPr>
            <a:normAutofit fontScale="90000"/>
          </a:bodyPr>
          <a:lstStyle>
            <a:defPPr/>
          </a:lstStyle>
          <a:p>
            <a:r>
              <a:rPr lang="de-DE"/>
              <a:t>Gesunde Augen</a:t>
            </a:r>
          </a:p>
        </p:txBody>
      </p:sp>
      <p:sp>
        <p:nvSpPr>
          <p:cNvPr id="4" name="Textplatzhalter 3"/>
          <p:cNvSpPr>
            <a:spLocks noGrp="1"/>
          </p:cNvSpPr>
          <p:nvPr>
            <p:ph type="body" sz="quarter" idx="21"/>
          </p:nvPr>
        </p:nvSpPr>
        <p:spPr/>
        <p:txBody>
          <a:bodyPr>
            <a:normAutofit fontScale="85000" lnSpcReduction="20000"/>
          </a:bodyPr>
          <a:lstStyle>
            <a:defPPr/>
          </a:lstStyle>
          <a:p>
            <a:endParaRPr lang="de-DE"/>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rot="16200000">
            <a:off x="10681975" y="3032980"/>
            <a:ext cx="2766647" cy="104400"/>
          </a:xfrm>
          <a:prstGeom prst="rect">
            <a:avLst/>
          </a:prstGeom>
        </p:spPr>
        <p:txBody>
          <a:bodyPr vert="horz" wrap="none" lIns="0" tIns="0" rIns="0" bIns="0" rtlCol="0">
            <a:noAutofit/>
          </a:bodyPr>
          <a:lstStyle>
            <a:defPPr/>
          </a:lstStyle>
          <a:p>
            <a:pPr>
              <a:lnSpc>
                <a:spcPct val="90000"/>
              </a:lnSpc>
              <a:spcBef>
                <a:spcPts val="300"/>
              </a:spcBef>
            </a:pPr>
            <a:r>
              <a:rPr lang="de-DE" sz="1000">
                <a:solidFill>
                  <a:srgbClr val="575756"/>
                </a:solidFill>
              </a:rPr>
              <a:t>Foto: © CroMary – Shutterstock.com</a:t>
            </a:r>
          </a:p>
        </p:txBody>
      </p:sp>
      <p:sp>
        <p:nvSpPr>
          <p:cNvPr id="8" name="Rechteck 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4</a:t>
            </a:r>
            <a:endParaRPr lang="de-DE" sz="2800" b="1"/>
          </a:p>
        </p:txBody>
      </p:sp>
    </p:spTree>
    <p:extLst>
      <p:ext uri="{BB962C8B-B14F-4D97-AF65-F5344CB8AC3E}">
        <p14:creationId xmlns:p14="http://schemas.microsoft.com/office/powerpoint/2010/main" val="1825074464"/>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defPPr/>
          </a:lstStyle>
          <a:p>
            <a:pPr eaLnBrk="1" hangingPunct="1"/>
            <a:r>
              <a:rPr lang="de-DE" altLang="de-DE">
                <a:solidFill>
                  <a:srgbClr val="3B5BA1"/>
                </a:solidFill>
              </a:rPr>
              <a:t>Diabetische Augenerkrankungen (1)</a:t>
            </a:r>
          </a:p>
        </p:txBody>
      </p:sp>
      <p:sp>
        <p:nvSpPr>
          <p:cNvPr id="4" name="Inhaltsplatzhalter 3"/>
          <p:cNvSpPr>
            <a:spLocks noGrp="1"/>
          </p:cNvSpPr>
          <p:nvPr>
            <p:ph idx="1"/>
          </p:nvPr>
        </p:nvSpPr>
        <p:spPr/>
        <p:txBody>
          <a:bodyPr/>
          <a:lstStyle>
            <a:defPPr/>
          </a:lstStyle>
          <a:p>
            <a:pPr marL="0" indent="0">
              <a:buNone/>
            </a:pPr>
            <a:r>
              <a:rPr lang="de-DE" altLang="de-DE" b="1">
                <a:solidFill>
                  <a:srgbClr val="3B5BA1"/>
                </a:solidFill>
                <a:latin typeface="Calibri" panose="020F0502020204030204" pitchFamily="34" charset="0"/>
                <a:cs typeface="Calibri" panose="020F0502020204030204" pitchFamily="34" charset="0"/>
              </a:rPr>
              <a:t>Diabetische Retinopathie</a:t>
            </a:r>
          </a:p>
        </p:txBody>
      </p:sp>
      <p:sp>
        <p:nvSpPr>
          <p:cNvPr id="18435" name="Textfeld 3"/>
          <p:cNvSpPr txBox="1">
            <a:spLocks noChangeArrowheads="1"/>
          </p:cNvSpPr>
          <p:nvPr/>
        </p:nvSpPr>
        <p:spPr bwMode="auto">
          <a:xfrm>
            <a:off x="2312988" y="5361468"/>
            <a:ext cx="1687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a:solidFill>
                  <a:srgbClr val="575756"/>
                </a:solidFill>
                <a:latin typeface="Calibri" panose="020F0502020204030204" pitchFamily="34" charset="0"/>
                <a:cs typeface="Calibri" panose="020F0502020204030204" pitchFamily="34" charset="0"/>
              </a:rPr>
              <a:t>Anfangsstadium</a:t>
            </a:r>
          </a:p>
        </p:txBody>
      </p:sp>
      <p:sp>
        <p:nvSpPr>
          <p:cNvPr id="18436" name="Textfeld 5"/>
          <p:cNvSpPr txBox="1">
            <a:spLocks noChangeArrowheads="1"/>
          </p:cNvSpPr>
          <p:nvPr/>
        </p:nvSpPr>
        <p:spPr bwMode="auto">
          <a:xfrm>
            <a:off x="4621213" y="5361468"/>
            <a:ext cx="27257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a:solidFill>
                  <a:srgbClr val="575756"/>
                </a:solidFill>
                <a:latin typeface="Calibri" panose="020F0502020204030204" pitchFamily="34" charset="0"/>
                <a:cs typeface="Calibri" panose="020F0502020204030204" pitchFamily="34" charset="0"/>
              </a:rPr>
              <a:t>Fortgeschrittenes Stadium</a:t>
            </a:r>
          </a:p>
        </p:txBody>
      </p:sp>
      <p:sp>
        <p:nvSpPr>
          <p:cNvPr id="18437" name="Textfeld 6"/>
          <p:cNvSpPr txBox="1">
            <a:spLocks noChangeArrowheads="1"/>
          </p:cNvSpPr>
          <p:nvPr/>
        </p:nvSpPr>
        <p:spPr bwMode="auto">
          <a:xfrm>
            <a:off x="7967663" y="5361468"/>
            <a:ext cx="1350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a:solidFill>
                  <a:srgbClr val="575756"/>
                </a:solidFill>
                <a:latin typeface="Calibri" panose="020F0502020204030204" pitchFamily="34" charset="0"/>
                <a:cs typeface="Calibri" panose="020F0502020204030204" pitchFamily="34" charset="0"/>
              </a:rPr>
              <a:t>Spätstadium</a:t>
            </a:r>
          </a:p>
        </p:txBody>
      </p:sp>
      <p:pic>
        <p:nvPicPr>
          <p:cNvPr id="18438"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1938339" y="2669133"/>
            <a:ext cx="2573337"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7391400" y="2669132"/>
            <a:ext cx="2565400"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Grafik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4665663" y="2669133"/>
            <a:ext cx="2571750"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9"/>
          <p:cNvSpPr txBox="1"/>
          <p:nvPr/>
        </p:nvSpPr>
        <p:spPr>
          <a:xfrm>
            <a:off x="4712676" y="6305487"/>
            <a:ext cx="2766647" cy="237638"/>
          </a:xfrm>
          <a:prstGeom prst="rect">
            <a:avLst/>
          </a:prstGeom>
        </p:spPr>
        <p:txBody>
          <a:bodyPr vert="horz" wrap="none" lIns="0" tIns="0" rIns="0" bIns="0" rtlCol="0">
            <a:noAutofit/>
          </a:bodyPr>
          <a:lstStyle>
            <a:defPPr/>
          </a:lstStyle>
          <a:p>
            <a:pPr algn="ctr">
              <a:lnSpc>
                <a:spcPct val="90000"/>
              </a:lnSpc>
              <a:spcBef>
                <a:spcPts val="300"/>
              </a:spcBef>
            </a:pPr>
            <a:r>
              <a:rPr lang="de-DE" sz="1000">
                <a:solidFill>
                  <a:srgbClr val="575756"/>
                </a:solidFill>
                <a:latin typeface="+mj-lt"/>
              </a:rPr>
              <a:t>Foto: © einstein – Fotolia.com</a:t>
            </a:r>
            <a:endParaRPr kumimoji="0" lang="de-DE" sz="1000" b="0" i="0" u="none" strike="noStrike" kern="1200" cap="none" spc="0" normalizeH="0" baseline="0" noProof="0">
              <a:ln>
                <a:noFill/>
              </a:ln>
              <a:solidFill>
                <a:srgbClr val="575756"/>
              </a:solidFill>
              <a:effectLst/>
              <a:uLnTx/>
              <a:uFillTx/>
              <a:latin typeface="+mj-lt"/>
              <a:ea typeface="+mn-ea"/>
              <a:cs typeface="+mn-cs"/>
            </a:endParaRPr>
          </a:p>
        </p:txBody>
      </p:sp>
      <p:sp>
        <p:nvSpPr>
          <p:cNvPr id="11" name="Rechteck 10"/>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4</a:t>
            </a:r>
            <a:endParaRPr lang="de-DE" sz="2800" b="1"/>
          </a:p>
        </p:txBody>
      </p:sp>
    </p:spTree>
    <p:extLst>
      <p:ext uri="{BB962C8B-B14F-4D97-AF65-F5344CB8AC3E}">
        <p14:creationId xmlns:p14="http://schemas.microsoft.com/office/powerpoint/2010/main" val="1053771718"/>
      </p:ext>
    </p:extLst>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defPPr/>
          </a:lstStyle>
          <a:p>
            <a:pPr eaLnBrk="1" hangingPunct="1"/>
            <a:r>
              <a:rPr lang="de-DE" altLang="de-DE"/>
              <a:t>Diabetische Augenerkrankungen (2)</a:t>
            </a:r>
          </a:p>
        </p:txBody>
      </p:sp>
      <p:sp>
        <p:nvSpPr>
          <p:cNvPr id="2" name="Inhaltsplatzhalter 1"/>
          <p:cNvSpPr>
            <a:spLocks noGrp="1"/>
          </p:cNvSpPr>
          <p:nvPr>
            <p:ph idx="1"/>
          </p:nvPr>
        </p:nvSpPr>
        <p:spPr/>
        <p:txBody>
          <a:bodyPr/>
          <a:lstStyle>
            <a:defPPr/>
          </a:lstStyle>
          <a:p>
            <a:pPr marL="0" indent="0">
              <a:buNone/>
            </a:pPr>
            <a:r>
              <a:rPr lang="de-DE" altLang="de-DE" b="1" err="1">
                <a:solidFill>
                  <a:srgbClr val="3B5BA1"/>
                </a:solidFill>
                <a:latin typeface="Calibri" panose="020F0502020204030204" pitchFamily="34" charset="0"/>
                <a:cs typeface="Calibri" panose="020F0502020204030204" pitchFamily="34" charset="0"/>
              </a:rPr>
              <a:t>Makulaödem</a:t>
            </a:r>
            <a:endParaRPr lang="de-DE" altLang="de-DE" b="1">
              <a:solidFill>
                <a:srgbClr val="3B5BA1"/>
              </a:solidFill>
              <a:latin typeface="Calibri" panose="020F0502020204030204" pitchFamily="34" charset="0"/>
              <a:cs typeface="Calibri" panose="020F0502020204030204" pitchFamily="34" charset="0"/>
            </a:endParaRPr>
          </a:p>
        </p:txBody>
      </p:sp>
      <p:sp>
        <p:nvSpPr>
          <p:cNvPr id="19459" name="Textfeld 3"/>
          <p:cNvSpPr txBox="1">
            <a:spLocks noChangeArrowheads="1"/>
          </p:cNvSpPr>
          <p:nvPr/>
        </p:nvSpPr>
        <p:spPr bwMode="auto">
          <a:xfrm>
            <a:off x="3467100" y="5442712"/>
            <a:ext cx="1504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a:solidFill>
                  <a:srgbClr val="575756"/>
                </a:solidFill>
                <a:latin typeface="Calibri" panose="020F0502020204030204" pitchFamily="34" charset="0"/>
                <a:cs typeface="Calibri" panose="020F0502020204030204" pitchFamily="34" charset="0"/>
              </a:rPr>
              <a:t>Normale Sicht</a:t>
            </a:r>
          </a:p>
        </p:txBody>
      </p:sp>
      <p:sp>
        <p:nvSpPr>
          <p:cNvPr id="19460" name="Textfeld 3"/>
          <p:cNvSpPr txBox="1">
            <a:spLocks noChangeArrowheads="1"/>
          </p:cNvSpPr>
          <p:nvPr/>
        </p:nvSpPr>
        <p:spPr bwMode="auto">
          <a:xfrm>
            <a:off x="6743701" y="5442712"/>
            <a:ext cx="2271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a:solidFill>
                  <a:srgbClr val="575756"/>
                </a:solidFill>
                <a:latin typeface="Calibri" panose="020F0502020204030204" pitchFamily="34" charset="0"/>
                <a:cs typeface="Calibri" panose="020F0502020204030204" pitchFamily="34" charset="0"/>
              </a:rPr>
              <a:t>Sicht bei Makulaödem</a:t>
            </a:r>
          </a:p>
        </p:txBody>
      </p:sp>
      <p:pic>
        <p:nvPicPr>
          <p:cNvPr id="19461" name="Grafik 1"/>
          <p:cNvPicPr>
            <a:picLocks noChangeAspect="1"/>
          </p:cNvPicPr>
          <p:nvPr/>
        </p:nvPicPr>
        <p:blipFill>
          <a:blip r:embed="rId2" cstate="screen">
            <a:extLst>
              <a:ext uri="{28A0092B-C50C-407E-A947-70E740481C1C}">
                <a14:useLocalDpi xmlns:a14="http://schemas.microsoft.com/office/drawing/2010/main"/>
              </a:ext>
            </a:extLst>
          </a:blip>
          <a:srcRect l="3870" r="26234"/>
          <a:stretch>
            <a:fillRect/>
          </a:stretch>
        </p:blipFill>
        <p:spPr bwMode="auto">
          <a:xfrm>
            <a:off x="6527801" y="2781300"/>
            <a:ext cx="2663825"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Grafik 3"/>
          <p:cNvPicPr>
            <a:picLocks noChangeAspect="1"/>
          </p:cNvPicPr>
          <p:nvPr/>
        </p:nvPicPr>
        <p:blipFill>
          <a:blip r:embed="rId3" cstate="screen">
            <a:extLst>
              <a:ext uri="{28A0092B-C50C-407E-A947-70E740481C1C}">
                <a14:useLocalDpi xmlns:a14="http://schemas.microsoft.com/office/drawing/2010/main"/>
              </a:ext>
            </a:extLst>
          </a:blip>
          <a:srcRect l="3870" r="26234"/>
          <a:stretch>
            <a:fillRect/>
          </a:stretch>
        </p:blipFill>
        <p:spPr bwMode="auto">
          <a:xfrm>
            <a:off x="3000375" y="2781301"/>
            <a:ext cx="2660650"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p:cNvSpPr txBox="1"/>
          <p:nvPr/>
        </p:nvSpPr>
        <p:spPr>
          <a:xfrm>
            <a:off x="4712676" y="6305487"/>
            <a:ext cx="2766647" cy="237638"/>
          </a:xfrm>
          <a:prstGeom prst="rect">
            <a:avLst/>
          </a:prstGeom>
        </p:spPr>
        <p:txBody>
          <a:bodyPr vert="horz" wrap="none" lIns="0" tIns="0" rIns="0" bIns="0" rtlCol="0">
            <a:noAutofit/>
          </a:bodyPr>
          <a:lstStyle>
            <a:defPPr/>
          </a:lstStyle>
          <a:p>
            <a:pPr algn="ctr">
              <a:lnSpc>
                <a:spcPct val="90000"/>
              </a:lnSpc>
              <a:spcBef>
                <a:spcPts val="300"/>
              </a:spcBef>
            </a:pPr>
            <a:r>
              <a:rPr lang="de-DE" sz="1000">
                <a:solidFill>
                  <a:srgbClr val="575756"/>
                </a:solidFill>
                <a:latin typeface="+mj-lt"/>
              </a:rPr>
              <a:t>Foto: © GordonGrand – Fotolia.com</a:t>
            </a:r>
            <a:endParaRPr kumimoji="0" lang="de-DE" sz="1000" b="0" i="0" u="none" strike="noStrike" kern="1200" cap="none" spc="0" normalizeH="0" baseline="0" noProof="0">
              <a:ln>
                <a:noFill/>
              </a:ln>
              <a:solidFill>
                <a:srgbClr val="575756"/>
              </a:solidFill>
              <a:effectLst/>
              <a:uLnTx/>
              <a:uFillTx/>
              <a:latin typeface="+mj-lt"/>
              <a:ea typeface="+mn-ea"/>
              <a:cs typeface="+mn-cs"/>
            </a:endParaRPr>
          </a:p>
        </p:txBody>
      </p:sp>
      <p:sp>
        <p:nvSpPr>
          <p:cNvPr id="9" name="Rechteck 8"/>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4</a:t>
            </a:r>
            <a:endParaRPr lang="de-DE" sz="2800" b="1"/>
          </a:p>
        </p:txBody>
      </p:sp>
    </p:spTree>
    <p:extLst>
      <p:ext uri="{BB962C8B-B14F-4D97-AF65-F5344CB8AC3E}">
        <p14:creationId xmlns:p14="http://schemas.microsoft.com/office/powerpoint/2010/main" val="1368631916"/>
      </p:ext>
    </p:extLst>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platzhalter 1"/>
          <p:cNvPicPr>
            <a:picLocks noGrp="1" noChangeAspect="1"/>
          </p:cNvPicPr>
          <p:nvPr>
            <p:ph type="pic" sz="quarter" idx="22"/>
          </p:nvPr>
        </p:nvPicPr>
        <p:blipFill>
          <a:blip r:embed="rId2" cstate="screen">
            <a:extLst>
              <a:ext uri="{28A0092B-C50C-407E-A947-70E740481C1C}">
                <a14:useLocalDpi xmlns:a14="http://schemas.microsoft.com/office/drawing/2010/main"/>
              </a:ext>
            </a:extLst>
          </a:blip>
          <a:srcRect l="9818" t="23591" r="-32" b="15132"/>
          <a:stretch>
            <a:fillRect/>
          </a:stretch>
        </p:blipFill>
        <p:spPr>
          <a:xfrm>
            <a:off x="-8965" y="1188609"/>
            <a:ext cx="12209929" cy="5534872"/>
          </a:xfrm>
        </p:spPr>
      </p:pic>
      <p:sp>
        <p:nvSpPr>
          <p:cNvPr id="7" name="Freihandform 6"/>
          <p:cNvSpPr>
            <a:spLocks noChangeArrowheads="1"/>
          </p:cNvSpPr>
          <p:nvPr/>
        </p:nvSpPr>
        <p:spPr bwMode="auto">
          <a:xfrm rot="360000">
            <a:off x="698400" y="4154400"/>
            <a:ext cx="10793608" cy="3139982"/>
          </a:xfrm>
          <a:custGeom>
            <a:avLst/>
            <a:gdLst>
              <a:gd name="connsiteX0" fmla="*/ 0 w 10793608"/>
              <a:gd name="connsiteY0" fmla="*/ 0 h 3139982"/>
              <a:gd name="connsiteX1" fmla="*/ 10793608 w 10793608"/>
              <a:gd name="connsiteY1" fmla="*/ 0 h 3139982"/>
              <a:gd name="connsiteX2" fmla="*/ 10793608 w 10793608"/>
              <a:gd name="connsiteY2" fmla="*/ 2005528 h 3139982"/>
              <a:gd name="connsiteX3" fmla="*/ 0 w 10793608"/>
              <a:gd name="connsiteY3" fmla="*/ 3139982 h 3139982"/>
            </a:gdLst>
            <a:ahLst/>
            <a:cxnLst>
              <a:cxn ang="0">
                <a:pos x="connsiteX0" y="connsiteY0"/>
              </a:cxn>
              <a:cxn ang="0">
                <a:pos x="connsiteX1" y="connsiteY1"/>
              </a:cxn>
              <a:cxn ang="0">
                <a:pos x="connsiteX2" y="connsiteY2"/>
              </a:cxn>
              <a:cxn ang="0">
                <a:pos x="connsiteX3" y="connsiteY3"/>
              </a:cxn>
            </a:cxnLst>
            <a:rect l="l" t="t" r="r" b="b"/>
            <a:pathLst>
              <a:path w="10793608" h="3139982">
                <a:moveTo>
                  <a:pt x="0" y="0"/>
                </a:moveTo>
                <a:lnTo>
                  <a:pt x="10793608" y="0"/>
                </a:lnTo>
                <a:lnTo>
                  <a:pt x="10793608" y="2005528"/>
                </a:lnTo>
                <a:lnTo>
                  <a:pt x="0" y="3139982"/>
                </a:lnTo>
                <a:close/>
              </a:path>
            </a:pathLst>
          </a:custGeom>
          <a:solidFill>
            <a:srgbClr val="F9B000">
              <a:alpha val="85000"/>
            </a:srgbClr>
          </a:solidFill>
          <a:ln>
            <a:noFill/>
          </a:ln>
        </p:spPr>
        <p:txBody>
          <a:bodyPr wrap="square" anchor="ctr">
            <a:noAutofit/>
          </a:bodyPr>
          <a:lstStyle>
            <a:defPPr/>
            <a:lvl1pPr eaLnBrk="0" hangingPunct="0">
              <a:defRPr>
                <a:solidFill>
                  <a:schemeClr val="tx1"/>
                </a:solidFill>
                <a:latin typeface="Arial"/>
              </a:defRPr>
            </a:lvl1pPr>
            <a:lvl2pPr marL="742950" indent="-285750" eaLnBrk="0" hangingPunct="0">
              <a:defRPr>
                <a:solidFill>
                  <a:schemeClr val="tx1"/>
                </a:solidFill>
                <a:latin typeface="Arial"/>
              </a:defRPr>
            </a:lvl2pPr>
            <a:lvl3pPr marL="1143000" indent="-228600" eaLnBrk="0" hangingPunct="0">
              <a:defRPr>
                <a:solidFill>
                  <a:schemeClr val="tx1"/>
                </a:solidFill>
                <a:latin typeface="Arial"/>
              </a:defRPr>
            </a:lvl3pPr>
            <a:lvl4pPr marL="1600200" indent="-228600" eaLnBrk="0" hangingPunct="0">
              <a:defRPr>
                <a:solidFill>
                  <a:schemeClr val="tx1"/>
                </a:solidFill>
                <a:latin typeface="Arial"/>
              </a:defRPr>
            </a:lvl4pPr>
            <a:lvl5pPr marL="2057400" indent="-228600" eaLnBrk="0" hangingPunct="0">
              <a:defRPr>
                <a:solidFill>
                  <a:schemeClr val="tx1"/>
                </a:solidFill>
                <a:latin typeface="Arial"/>
              </a:defRPr>
            </a:lvl5pPr>
            <a:lvl6pPr marL="2514600" indent="-228600" eaLnBrk="0" fontAlgn="base" hangingPunct="0">
              <a:spcBef>
                <a:spcPct val="0"/>
              </a:spcBef>
              <a:spcAft>
                <a:spcPct val="0"/>
              </a:spcAft>
              <a:defRPr>
                <a:solidFill>
                  <a:schemeClr val="tx1"/>
                </a:solidFill>
                <a:latin typeface="Arial"/>
              </a:defRPr>
            </a:lvl6pPr>
            <a:lvl7pPr marL="2971800" indent="-228600" eaLnBrk="0" fontAlgn="base" hangingPunct="0">
              <a:spcBef>
                <a:spcPct val="0"/>
              </a:spcBef>
              <a:spcAft>
                <a:spcPct val="0"/>
              </a:spcAft>
              <a:defRPr>
                <a:solidFill>
                  <a:schemeClr val="tx1"/>
                </a:solidFill>
                <a:latin typeface="Arial"/>
              </a:defRPr>
            </a:lvl7pPr>
            <a:lvl8pPr marL="3429000" indent="-228600" eaLnBrk="0" fontAlgn="base" hangingPunct="0">
              <a:spcBef>
                <a:spcPct val="0"/>
              </a:spcBef>
              <a:spcAft>
                <a:spcPct val="0"/>
              </a:spcAft>
              <a:defRPr>
                <a:solidFill>
                  <a:schemeClr val="tx1"/>
                </a:solidFill>
                <a:latin typeface="Arial"/>
              </a:defRPr>
            </a:lvl8pPr>
            <a:lvl9pPr marL="3886200" indent="-228600" eaLnBrk="0" fontAlgn="base" hangingPunct="0">
              <a:spcBef>
                <a:spcPct val="0"/>
              </a:spcBef>
              <a:spcAft>
                <a:spcPct val="0"/>
              </a:spcAft>
              <a:defRPr>
                <a:solidFill>
                  <a:schemeClr val="tx1"/>
                </a:solidFill>
                <a:latin typeface="Arial"/>
              </a:defRPr>
            </a:lvl9pPr>
          </a:lstStyle>
          <a:p>
            <a:pPr algn="ctr" eaLnBrk="1" hangingPunct="1">
              <a:defRPr/>
            </a:pPr>
            <a:endParaRPr lang="de-DE" altLang="de-DE" sz="2400" b="1"/>
          </a:p>
        </p:txBody>
      </p:sp>
      <p:sp>
        <p:nvSpPr>
          <p:cNvPr id="3" name="Titel 2"/>
          <p:cNvSpPr>
            <a:spLocks noGrp="1"/>
          </p:cNvSpPr>
          <p:nvPr>
            <p:ph type="title"/>
          </p:nvPr>
        </p:nvSpPr>
        <p:spPr/>
        <p:txBody>
          <a:bodyPr>
            <a:normAutofit fontScale="90000"/>
          </a:bodyPr>
          <a:lstStyle>
            <a:defPPr/>
          </a:lstStyle>
          <a:p>
            <a:r>
              <a:rPr lang="de-DE"/>
              <a:t>Gesunde Zähne</a:t>
            </a:r>
          </a:p>
        </p:txBody>
      </p:sp>
      <p:sp>
        <p:nvSpPr>
          <p:cNvPr id="4" name="Textplatzhalter 3"/>
          <p:cNvSpPr>
            <a:spLocks noGrp="1"/>
          </p:cNvSpPr>
          <p:nvPr>
            <p:ph type="body" sz="quarter" idx="21"/>
          </p:nvPr>
        </p:nvSpPr>
        <p:spPr/>
        <p:txBody>
          <a:bodyPr>
            <a:normAutofit fontScale="85000" lnSpcReduction="20000"/>
          </a:bodyPr>
          <a:lstStyle>
            <a:defPPr/>
          </a:lstStyle>
          <a:p>
            <a:endParaRPr lang="de-DE"/>
          </a:p>
        </p:txBody>
      </p:sp>
      <p:cxnSp>
        <p:nvCxnSpPr>
          <p:cNvPr id="9" name="Gerader Verbinder 8"/>
          <p:cNvCxnSpPr/>
          <p:nvPr/>
        </p:nvCxnSpPr>
        <p:spPr>
          <a:xfrm>
            <a:off x="0" y="1188608"/>
            <a:ext cx="12192000" cy="0"/>
          </a:xfrm>
          <a:prstGeom prst="line">
            <a:avLst/>
          </a:prstGeom>
          <a:ln w="6350">
            <a:solidFill>
              <a:srgbClr val="575756">
                <a:alpha val="50000"/>
              </a:srgbClr>
            </a:solidFill>
          </a:ln>
          <a:effectLst>
            <a:outerShdw blurRad="88900" dist="38100" dir="2700000" algn="tl" rotWithShape="0">
              <a:srgbClr val="575756">
                <a:alpha val="50000"/>
              </a:srgbClr>
            </a:outerShdw>
          </a:effectLst>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rot="16200000">
            <a:off x="10681975" y="3006596"/>
            <a:ext cx="2766647" cy="104400"/>
          </a:xfrm>
          <a:prstGeom prst="rect">
            <a:avLst/>
          </a:prstGeom>
        </p:spPr>
        <p:txBody>
          <a:bodyPr vert="horz" wrap="none" lIns="0" tIns="0" rIns="0" bIns="0" rtlCol="0">
            <a:noAutofit/>
          </a:bodyPr>
          <a:lstStyle>
            <a:defPPr/>
          </a:lstStyle>
          <a:p>
            <a:pPr>
              <a:lnSpc>
                <a:spcPct val="90000"/>
              </a:lnSpc>
              <a:spcBef>
                <a:spcPts val="300"/>
              </a:spcBef>
            </a:pPr>
            <a:r>
              <a:rPr lang="de-DE" sz="1000">
                <a:solidFill>
                  <a:srgbClr val="575756"/>
                </a:solidFill>
              </a:rPr>
              <a:t>Foto: © Ross Helen – Shutterstock.com</a:t>
            </a:r>
          </a:p>
        </p:txBody>
      </p:sp>
      <p:sp>
        <p:nvSpPr>
          <p:cNvPr id="8" name="Rechteck 7"/>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4</a:t>
            </a:r>
            <a:endParaRPr lang="de-DE" sz="2800" b="1"/>
          </a:p>
        </p:txBody>
      </p:sp>
    </p:spTree>
    <p:extLst>
      <p:ext uri="{BB962C8B-B14F-4D97-AF65-F5344CB8AC3E}">
        <p14:creationId xmlns:p14="http://schemas.microsoft.com/office/powerpoint/2010/main" val="1161233254"/>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a:lstStyle>
          <a:p>
            <a:r>
              <a:rPr lang="de-DE" altLang="de-DE"/>
              <a:t>Diabetes und Zahngesundheit</a:t>
            </a:r>
            <a:endParaRPr lang="de-DE" altLang="de-DE">
              <a:solidFill>
                <a:srgbClr val="3B5BA1"/>
              </a:solidFill>
            </a:endParaRPr>
          </a:p>
        </p:txBody>
      </p:sp>
      <p:sp>
        <p:nvSpPr>
          <p:cNvPr id="21508" name="Inhaltsplatzhalter 2"/>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defPPr/>
          </a:lstStyle>
          <a:p>
            <a:pPr marL="92075" indent="0">
              <a:lnSpc>
                <a:spcPct val="110000"/>
              </a:lnSpc>
              <a:buNone/>
            </a:pPr>
            <a:r>
              <a:rPr lang="de-DE" altLang="de-DE" sz="2400"/>
              <a:t>Parodontitis und Diabetes können sich </a:t>
            </a:r>
            <a:r>
              <a:rPr lang="de-DE" altLang="de-DE" sz="2400" b="1"/>
              <a:t>wechselseitig</a:t>
            </a:r>
            <a:r>
              <a:rPr lang="de-DE" altLang="de-DE" sz="2400"/>
              <a:t> beeinflussen und verstärken:</a:t>
            </a:r>
          </a:p>
          <a:p>
            <a:pPr marL="357188" indent="-265113">
              <a:lnSpc>
                <a:spcPct val="110000"/>
              </a:lnSpc>
            </a:pPr>
            <a:r>
              <a:rPr lang="de-AT" altLang="de-DE" sz="2400" b="1">
                <a:solidFill>
                  <a:srgbClr val="3B5BA1"/>
                </a:solidFill>
              </a:rPr>
              <a:t>Diabetes fördert Parodontitis.</a:t>
            </a:r>
            <a:br>
              <a:rPr lang="de-AT" altLang="de-DE" sz="2400">
                <a:solidFill>
                  <a:srgbClr val="3B5BA1"/>
                </a:solidFill>
              </a:rPr>
            </a:br>
            <a:r>
              <a:rPr lang="de-AT" altLang="de-DE" sz="2400"/>
              <a:t>Sobald die Blutzuckerwerte richtig eingestellt sind, sinkt auch das Risiko für Parodontitis.</a:t>
            </a:r>
          </a:p>
          <a:p>
            <a:pPr marL="357188" indent="-265113">
              <a:lnSpc>
                <a:spcPct val="110000"/>
              </a:lnSpc>
            </a:pPr>
            <a:r>
              <a:rPr lang="de-AT" altLang="de-DE" sz="2400" b="1">
                <a:solidFill>
                  <a:srgbClr val="3B5BA1"/>
                </a:solidFill>
              </a:rPr>
              <a:t>Parodontitis fördert Diabetes. </a:t>
            </a:r>
            <a:br>
              <a:rPr lang="de-AT" altLang="de-DE" sz="2400">
                <a:solidFill>
                  <a:srgbClr val="3B5BA1"/>
                </a:solidFill>
              </a:rPr>
            </a:br>
            <a:r>
              <a:rPr lang="de-AT" altLang="de-DE" sz="2400"/>
              <a:t>Parodontitis fördert auch Diabetes und kann auch ein Grund für schlechte Blutzuckerwerte sein.</a:t>
            </a:r>
          </a:p>
          <a:p>
            <a:pPr marL="357188" indent="-265113">
              <a:lnSpc>
                <a:spcPct val="110000"/>
              </a:lnSpc>
            </a:pPr>
            <a:endParaRPr lang="de-DE" altLang="de-DE" sz="2000"/>
          </a:p>
        </p:txBody>
      </p:sp>
      <p:sp>
        <p:nvSpPr>
          <p:cNvPr id="7" name="Textfeld 6"/>
          <p:cNvSpPr txBox="1"/>
          <p:nvPr/>
        </p:nvSpPr>
        <p:spPr>
          <a:xfrm>
            <a:off x="7592522" y="6058144"/>
            <a:ext cx="2766647" cy="237638"/>
          </a:xfrm>
          <a:prstGeom prst="rect">
            <a:avLst/>
          </a:prstGeom>
        </p:spPr>
        <p:txBody>
          <a:bodyPr vert="horz" wrap="none" lIns="0" tIns="0" rIns="0" bIns="0" rtlCol="0">
            <a:noAutofit/>
          </a:bodyPr>
          <a:lstStyle>
            <a:defPPr/>
          </a:lstStyle>
          <a:p>
            <a:pPr marL="0" marR="0" lvl="0" indent="0" algn="l" defTabSz="914400" rtl="0" eaLnBrk="1" fontAlgn="auto" latinLnBrk="0" hangingPunct="1">
              <a:lnSpc>
                <a:spcPct val="90000"/>
              </a:lnSpc>
              <a:spcBef>
                <a:spcPts val="300"/>
              </a:spcBef>
              <a:spcAft>
                <a:spcPct val="0"/>
              </a:spcAft>
              <a:buClrTx/>
              <a:buSzTx/>
              <a:buFontTx/>
              <a:buNone/>
              <a:defRPr/>
            </a:pPr>
            <a:r>
              <a:rPr kumimoji="0" lang="de-DE" sz="1000" b="0" i="0" u="none" strike="noStrike" kern="1200" cap="none" spc="0" normalizeH="0" baseline="0" noProof="0">
                <a:ln>
                  <a:noFill/>
                </a:ln>
                <a:solidFill>
                  <a:srgbClr val="575756"/>
                </a:solidFill>
                <a:effectLst/>
                <a:uLnTx/>
                <a:uFillTx/>
                <a:latin typeface="Calibri Light" panose="020F0302020204030204"/>
                <a:ea typeface="+mn-ea"/>
                <a:cs typeface="+mn-cs"/>
              </a:rPr>
              <a:t>Foto: © </a:t>
            </a:r>
            <a:r>
              <a:rPr lang="de-DE" sz="1000">
                <a:solidFill>
                  <a:srgbClr val="575756"/>
                </a:solidFill>
                <a:latin typeface="Calibri Light" panose="020F0302020204030204"/>
              </a:rPr>
              <a:t>Andrey Popov </a:t>
            </a:r>
            <a:r>
              <a:rPr kumimoji="0" lang="de-DE" sz="1000" b="0" i="0" u="none" strike="noStrike" kern="1200" cap="none" spc="0" normalizeH="0" baseline="0" noProof="0">
                <a:ln>
                  <a:noFill/>
                </a:ln>
                <a:solidFill>
                  <a:srgbClr val="575756"/>
                </a:solidFill>
                <a:effectLst/>
                <a:uLnTx/>
                <a:uFillTx/>
                <a:latin typeface="Calibri Light" panose="020F0302020204030204"/>
                <a:ea typeface="+mn-ea"/>
                <a:cs typeface="+mn-cs"/>
              </a:rPr>
              <a:t>– AdobeStock</a:t>
            </a:r>
          </a:p>
        </p:txBody>
      </p:sp>
      <p:pic>
        <p:nvPicPr>
          <p:cNvPr id="4" name="Bildplatzhalter 3"/>
          <p:cNvPicPr>
            <a:picLocks noGrp="1" noChangeAspect="1"/>
          </p:cNvPicPr>
          <p:nvPr>
            <p:ph type="pic" idx="10"/>
          </p:nvPr>
        </p:nvPicPr>
        <p:blipFill>
          <a:blip r:embed="rId2" cstate="screen">
            <a:extLst>
              <a:ext uri="{28A0092B-C50C-407E-A947-70E740481C1C}">
                <a14:useLocalDpi xmlns:a14="http://schemas.microsoft.com/office/drawing/2010/main"/>
              </a:ext>
            </a:extLst>
          </a:blip>
          <a:srcRect l="21233" r="21233" b="5554"/>
          <a:stretch>
            <a:fillRect/>
          </a:stretch>
        </p:blipFill>
        <p:spPr>
          <a:xfrm>
            <a:off x="7597302" y="1825626"/>
            <a:ext cx="3756497" cy="4109661"/>
          </a:xfrm>
        </p:spPr>
      </p:pic>
      <p:sp>
        <p:nvSpPr>
          <p:cNvPr id="9" name="Rechteck 8"/>
          <p:cNvSpPr/>
          <p:nvPr/>
        </p:nvSpPr>
        <p:spPr>
          <a:xfrm rot="16200000">
            <a:off x="11097768" y="5082731"/>
            <a:ext cx="1584960" cy="603504"/>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r>
              <a:rPr lang="de-AT" sz="2800" b="1"/>
              <a:t>Modul 4</a:t>
            </a:r>
            <a:endParaRPr lang="de-DE" sz="2800" b="1"/>
          </a:p>
        </p:txBody>
      </p:sp>
    </p:spTree>
    <p:extLst>
      <p:ext uri="{BB962C8B-B14F-4D97-AF65-F5344CB8AC3E}">
        <p14:creationId xmlns:p14="http://schemas.microsoft.com/office/powerpoint/2010/main" val="313147584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20348.0"/>
  <p:tag name="AS_RELEASE_DATE" val="2022.02.14"/>
  <p:tag name="AS_TITLE" val="Aspose.Slides for .NET 4.0"/>
  <p:tag name="AS_VERSION" val="22.2"/>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rtlCol="0">
        <a:noAutofit/>
      </a:bodyPr>
      <a:lstStyle>
        <a:defPPr marL="0" marR="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kumimoji="0" sz="4800" b="0" i="0" u="none" strike="noStrike" kern="1200" cap="none" spc="0" normalizeH="0" baseline="0" noProof="0" dirty="0" smtClean="0">
            <a:ln>
              <a:noFill/>
            </a:ln>
            <a:solidFill>
              <a:srgbClr val="575756"/>
            </a:solidFill>
            <a:effectLst/>
            <a:uLnTx/>
            <a:uFillTx/>
            <a:latin typeface="+mj-lt"/>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5647</Words>
  <Application>Microsoft Office PowerPoint</Application>
  <PresentationFormat>Breitbild</PresentationFormat>
  <Paragraphs>1079</Paragraphs>
  <Slides>116</Slides>
  <Notes>21</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116</vt:i4>
      </vt:variant>
    </vt:vector>
  </HeadingPairs>
  <TitlesOfParts>
    <vt:vector size="124" baseType="lpstr">
      <vt:lpstr>Arial</vt:lpstr>
      <vt:lpstr>Book Antiqua</vt:lpstr>
      <vt:lpstr>Calibri</vt:lpstr>
      <vt:lpstr>Calibri Light</vt:lpstr>
      <vt:lpstr>Times New Roman</vt:lpstr>
      <vt:lpstr>TT Norms Pro</vt:lpstr>
      <vt:lpstr>Wingdings</vt:lpstr>
      <vt:lpstr>Office</vt:lpstr>
      <vt:lpstr>Diabetes mellitus Typ 2</vt:lpstr>
      <vt:lpstr>Willkommen zum 1. Modul</vt:lpstr>
      <vt:lpstr>Was erwartet Sie heute?</vt:lpstr>
      <vt:lpstr>Was versteht man unter  Diabetes mellitus?</vt:lpstr>
      <vt:lpstr>Symptome bei Diabetes</vt:lpstr>
      <vt:lpstr>Blutzuckerwerte</vt:lpstr>
      <vt:lpstr>„Hyperglykämie“ – Was ist das?</vt:lpstr>
      <vt:lpstr>Werte über 250 mg/dl</vt:lpstr>
      <vt:lpstr>HbA1c – das Blutzuckergedächtnis</vt:lpstr>
      <vt:lpstr>Stufentherapie  Diabetes mellitus Typ 2 </vt:lpstr>
      <vt:lpstr>Diabetes-Typen</vt:lpstr>
      <vt:lpstr>Blutzucker-Selbstmessung</vt:lpstr>
      <vt:lpstr>Blutzucker-Selbstmessung Vorbereitung</vt:lpstr>
      <vt:lpstr>Blutzucker-Selbstmessung Stechgerät vorbereiten</vt:lpstr>
      <vt:lpstr>Blutzucker-Selbstmessung Stechgerät vorbereiten</vt:lpstr>
      <vt:lpstr>Blutzucker-Selbstmessung Blutzuckermessgerät vorbereiten</vt:lpstr>
      <vt:lpstr>Blutzucker-Selbstmessung Hände massieren</vt:lpstr>
      <vt:lpstr>Blutzucker-Selbstmessung Stechen mit der Stechhilfe</vt:lpstr>
      <vt:lpstr>Blutzucker-Selbstmessung Blutzuckermessung</vt:lpstr>
      <vt:lpstr>Blutzucker-Selbstmessung Ergebnis notieren und Lanzette entsorgen</vt:lpstr>
      <vt:lpstr>BZ-Selbstmessung:  Das kann die Werte verfälschen</vt:lpstr>
      <vt:lpstr>BZ-Selbstmessung: Wann und wie oft soll ich messen?</vt:lpstr>
      <vt:lpstr>Diabetes mellitus Typ 2</vt:lpstr>
      <vt:lpstr>Willkommen zum 2. Modul</vt:lpstr>
      <vt:lpstr>Was erwartet Sie heute?</vt:lpstr>
      <vt:lpstr>Woraus besteht unsere Nahrung?</vt:lpstr>
      <vt:lpstr>Kohlenhydrate</vt:lpstr>
      <vt:lpstr>Wirkung der Kohlenhydrate auf den Blutzucker bei Diabetes mellitus Typ 2</vt:lpstr>
      <vt:lpstr>Insulin wirkt wie ein Schlüssel</vt:lpstr>
      <vt:lpstr>Insulin wirkt bei Übergewicht schlechter</vt:lpstr>
      <vt:lpstr>Abnehmen verbessert die Insulinwirkung</vt:lpstr>
      <vt:lpstr>Essen Sie …</vt:lpstr>
      <vt:lpstr>Fett ist nicht gleich Fett!</vt:lpstr>
      <vt:lpstr>Eiweiß – ein wichtiger Baustoff</vt:lpstr>
      <vt:lpstr>So sollte Ihr Teller aussehen …</vt:lpstr>
      <vt:lpstr>Beispiel (1)</vt:lpstr>
      <vt:lpstr>Beispiel (2)</vt:lpstr>
      <vt:lpstr>Beispiel (3)</vt:lpstr>
      <vt:lpstr>Beispiel (4)</vt:lpstr>
      <vt:lpstr>Beispiel (5)</vt:lpstr>
      <vt:lpstr>So genießen Sie gesund –   Die Österreichische Ernährungspyramide mit Fisch und Fleisch</vt:lpstr>
      <vt:lpstr>So genießen Sie gesund –   Die Österreichische Ernährungspyramide ohne Fisch und Fleisch</vt:lpstr>
      <vt:lpstr>Ernährungspyramide:  Alkoholfreie Getränke</vt:lpstr>
      <vt:lpstr>Ernährungspyramide:  Gemüse und Obst</vt:lpstr>
      <vt:lpstr>Ernährungspyramide:  Getreide und Kartoffeln</vt:lpstr>
      <vt:lpstr>Ernährungspyramide:  Milch und Milchprodukte</vt:lpstr>
      <vt:lpstr>Ernährungspyramide:  Öle, Fette, Nüsse und Samen</vt:lpstr>
      <vt:lpstr>Ernährungspyramide:  Hülsenfrüchte</vt:lpstr>
      <vt:lpstr>Ernährungspyramide:  Fisch, Fleisch und Eier</vt:lpstr>
      <vt:lpstr>Ernährungspyramide:  Fettes, Süßes und Salziges </vt:lpstr>
      <vt:lpstr>Diabetes mellitus Typ 2</vt:lpstr>
      <vt:lpstr>Willkommen zum 3. Modul</vt:lpstr>
      <vt:lpstr>Was erwartet Sie heute?</vt:lpstr>
      <vt:lpstr>Alternativen zum Zucker? (1)</vt:lpstr>
      <vt:lpstr>Alternativen zum Zucker? (2)</vt:lpstr>
      <vt:lpstr>Süßes für Süße?</vt:lpstr>
      <vt:lpstr>Wie viel Süßes ist möglich?</vt:lpstr>
      <vt:lpstr>Die 3 Säulen der Diabetestherapie</vt:lpstr>
      <vt:lpstr>Bewegung</vt:lpstr>
      <vt:lpstr>Was Bewegung alles kann!</vt:lpstr>
      <vt:lpstr>Machen Sie dem Diabetes Beine!</vt:lpstr>
      <vt:lpstr>Volle Kraft voraus!</vt:lpstr>
      <vt:lpstr>Achtung vor „Hypos“!</vt:lpstr>
      <vt:lpstr>„Hypos“ vermeiden</vt:lpstr>
      <vt:lpstr>Das kommt mit zum Sport</vt:lpstr>
      <vt:lpstr>Gesunde Füße</vt:lpstr>
      <vt:lpstr>Gesunde Füße bei Diabetes mellitus</vt:lpstr>
      <vt:lpstr>Schädlich für Ihre Gefäße</vt:lpstr>
      <vt:lpstr>Durchblutungsstörungen</vt:lpstr>
      <vt:lpstr>Anzeichen einer Durchblutungsstörung</vt:lpstr>
      <vt:lpstr>Untersuchung – Durchblutungsstörung</vt:lpstr>
      <vt:lpstr>Anzeichen einer Nervenstörung (1)</vt:lpstr>
      <vt:lpstr>Anzeichen einer Nervenstörung (2)</vt:lpstr>
      <vt:lpstr>Untersuchung auf Nervenstörung (Neuropathie)</vt:lpstr>
      <vt:lpstr>Wie kann ich meine Füße gesund erhalten?</vt:lpstr>
      <vt:lpstr>Reinigung und Hautpflege</vt:lpstr>
      <vt:lpstr>Haut- und Nagelpflege </vt:lpstr>
      <vt:lpstr>Geeignete Fußpflege-Utensilien</vt:lpstr>
      <vt:lpstr>Druckstellen</vt:lpstr>
      <vt:lpstr>Tägliche Kontrolle der Füße</vt:lpstr>
      <vt:lpstr>Verhaltensmaßnahmen bei Verletzungen</vt:lpstr>
      <vt:lpstr>Achten Sie auf Ihre Füße</vt:lpstr>
      <vt:lpstr>Tipps zum Schuhkauf </vt:lpstr>
      <vt:lpstr>Schuhkauf – Fußlängen</vt:lpstr>
      <vt:lpstr>Wie können Sie Ihren Füßen  Gutes tun?</vt:lpstr>
      <vt:lpstr>Fußgymnastik</vt:lpstr>
      <vt:lpstr>Diabetes mellitus Typ 2</vt:lpstr>
      <vt:lpstr>Willkommen zum 4. Modul</vt:lpstr>
      <vt:lpstr>Was erwartet Sie heute?</vt:lpstr>
      <vt:lpstr>Gefährdete Organe</vt:lpstr>
      <vt:lpstr>Mögliche Folgeerkrankungen</vt:lpstr>
      <vt:lpstr>Folgeschäden an den großen Blutgefäßen</vt:lpstr>
      <vt:lpstr>Folgeschäden an den kleinen Blutgefäßen</vt:lpstr>
      <vt:lpstr>Schädigung des Nervensystems</vt:lpstr>
      <vt:lpstr>Gesunde Augen</vt:lpstr>
      <vt:lpstr>Diabetische Augenerkrankungen (1)</vt:lpstr>
      <vt:lpstr>Diabetische Augenerkrankungen (2)</vt:lpstr>
      <vt:lpstr>Gesunde Zähne</vt:lpstr>
      <vt:lpstr>Diabetes und Zahngesundheit</vt:lpstr>
      <vt:lpstr>So erkennen Sie eine Parodontitis </vt:lpstr>
      <vt:lpstr>Zahnärztliche Kontrolle</vt:lpstr>
      <vt:lpstr>Verhalten bei Krankheit</vt:lpstr>
      <vt:lpstr>Verhalten bei Krankheit</vt:lpstr>
      <vt:lpstr>Diabetes mellitus und Urlaub</vt:lpstr>
      <vt:lpstr>Reisevorbereitung</vt:lpstr>
      <vt:lpstr>Medikamente</vt:lpstr>
      <vt:lpstr>Vorbereitung auf Notfall-Situation</vt:lpstr>
      <vt:lpstr>Wichtige Kontrolluntersuchungen</vt:lpstr>
      <vt:lpstr>Wichtige Kontrolluntersuchungen</vt:lpstr>
      <vt:lpstr>Der „Diabetes-Pass“</vt:lpstr>
      <vt:lpstr>Psychische Gesundheit</vt:lpstr>
      <vt:lpstr>Psychische Gesundheit</vt:lpstr>
      <vt:lpstr>Achten Sie gut auf sich!</vt:lpstr>
      <vt:lpstr>Therapie Aktiv auf Facebook</vt:lpstr>
      <vt:lpstr>PowerPoint-Präsentation</vt:lpstr>
      <vt:lpstr>PowerPoint-Präsentation</vt:lpstr>
    </vt:vector>
  </TitlesOfParts>
  <Company>StGKK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Seemann Mariana</dc:creator>
  <cp:lastModifiedBy>Seemann Mariana</cp:lastModifiedBy>
  <cp:revision>375</cp:revision>
  <cp:lastPrinted>2022-01-24T06:56:24Z</cp:lastPrinted>
  <dcterms:created xsi:type="dcterms:W3CDTF">2021-11-18T10:24:16Z</dcterms:created>
  <dcterms:modified xsi:type="dcterms:W3CDTF">2026-06-03T10:54:38Z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INKTEK-CHUNK-1">
    <vt:lpwstr>010021{"F":2,"I":"3D23-F9E9-7EFD-5403"}</vt:lpwstr>
  </property>
</Properties>
</file>